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 id="2147483929" r:id="rId2"/>
    <p:sldMasterId id="2147483941" r:id="rId3"/>
    <p:sldMasterId id="2147483953" r:id="rId4"/>
    <p:sldMasterId id="2147483966" r:id="rId5"/>
    <p:sldMasterId id="2147483978" r:id="rId6"/>
  </p:sldMasterIdLst>
  <p:notesMasterIdLst>
    <p:notesMasterId r:id="rId109"/>
  </p:notesMasterIdLst>
  <p:handoutMasterIdLst>
    <p:handoutMasterId r:id="rId110"/>
  </p:handoutMasterIdLst>
  <p:sldIdLst>
    <p:sldId id="793" r:id="rId7"/>
    <p:sldId id="795" r:id="rId8"/>
    <p:sldId id="796" r:id="rId9"/>
    <p:sldId id="802" r:id="rId10"/>
    <p:sldId id="803" r:id="rId11"/>
    <p:sldId id="894" r:id="rId12"/>
    <p:sldId id="850" r:id="rId13"/>
    <p:sldId id="804" r:id="rId14"/>
    <p:sldId id="892" r:id="rId15"/>
    <p:sldId id="870" r:id="rId16"/>
    <p:sldId id="920" r:id="rId17"/>
    <p:sldId id="871" r:id="rId18"/>
    <p:sldId id="872" r:id="rId19"/>
    <p:sldId id="927" r:id="rId20"/>
    <p:sldId id="882" r:id="rId21"/>
    <p:sldId id="873" r:id="rId22"/>
    <p:sldId id="883" r:id="rId23"/>
    <p:sldId id="884" r:id="rId24"/>
    <p:sldId id="885" r:id="rId25"/>
    <p:sldId id="935" r:id="rId26"/>
    <p:sldId id="936" r:id="rId27"/>
    <p:sldId id="937" r:id="rId28"/>
    <p:sldId id="938" r:id="rId29"/>
    <p:sldId id="875" r:id="rId30"/>
    <p:sldId id="887" r:id="rId31"/>
    <p:sldId id="888" r:id="rId32"/>
    <p:sldId id="901" r:id="rId33"/>
    <p:sldId id="876" r:id="rId34"/>
    <p:sldId id="877" r:id="rId35"/>
    <p:sldId id="878" r:id="rId36"/>
    <p:sldId id="921" r:id="rId37"/>
    <p:sldId id="881" r:id="rId38"/>
    <p:sldId id="916" r:id="rId39"/>
    <p:sldId id="879" r:id="rId40"/>
    <p:sldId id="895" r:id="rId41"/>
    <p:sldId id="896" r:id="rId42"/>
    <p:sldId id="897" r:id="rId43"/>
    <p:sldId id="898" r:id="rId44"/>
    <p:sldId id="939" r:id="rId45"/>
    <p:sldId id="944" r:id="rId46"/>
    <p:sldId id="941" r:id="rId47"/>
    <p:sldId id="942" r:id="rId48"/>
    <p:sldId id="893" r:id="rId49"/>
    <p:sldId id="805" r:id="rId50"/>
    <p:sldId id="806" r:id="rId51"/>
    <p:sldId id="851" r:id="rId52"/>
    <p:sldId id="889" r:id="rId53"/>
    <p:sldId id="852" r:id="rId54"/>
    <p:sldId id="890" r:id="rId55"/>
    <p:sldId id="807" r:id="rId56"/>
    <p:sldId id="853" r:id="rId57"/>
    <p:sldId id="808" r:id="rId58"/>
    <p:sldId id="809" r:id="rId59"/>
    <p:sldId id="811" r:id="rId60"/>
    <p:sldId id="812" r:id="rId61"/>
    <p:sldId id="813" r:id="rId62"/>
    <p:sldId id="814" r:id="rId63"/>
    <p:sldId id="922" r:id="rId64"/>
    <p:sldId id="946" r:id="rId65"/>
    <p:sldId id="923" r:id="rId66"/>
    <p:sldId id="924" r:id="rId67"/>
    <p:sldId id="914" r:id="rId68"/>
    <p:sldId id="915" r:id="rId69"/>
    <p:sldId id="815" r:id="rId70"/>
    <p:sldId id="816" r:id="rId71"/>
    <p:sldId id="943" r:id="rId72"/>
    <p:sldId id="818" r:id="rId73"/>
    <p:sldId id="820" r:id="rId74"/>
    <p:sldId id="821" r:id="rId75"/>
    <p:sldId id="824" r:id="rId76"/>
    <p:sldId id="854" r:id="rId77"/>
    <p:sldId id="855" r:id="rId78"/>
    <p:sldId id="857" r:id="rId79"/>
    <p:sldId id="856" r:id="rId80"/>
    <p:sldId id="933" r:id="rId81"/>
    <p:sldId id="934" r:id="rId82"/>
    <p:sldId id="827" r:id="rId83"/>
    <p:sldId id="828" r:id="rId84"/>
    <p:sldId id="858" r:id="rId85"/>
    <p:sldId id="866" r:id="rId86"/>
    <p:sldId id="867" r:id="rId87"/>
    <p:sldId id="868" r:id="rId88"/>
    <p:sldId id="869" r:id="rId89"/>
    <p:sldId id="829" r:id="rId90"/>
    <p:sldId id="859" r:id="rId91"/>
    <p:sldId id="860" r:id="rId92"/>
    <p:sldId id="861" r:id="rId93"/>
    <p:sldId id="862" r:id="rId94"/>
    <p:sldId id="863" r:id="rId95"/>
    <p:sldId id="864" r:id="rId96"/>
    <p:sldId id="865" r:id="rId97"/>
    <p:sldId id="833" r:id="rId98"/>
    <p:sldId id="835" r:id="rId99"/>
    <p:sldId id="836" r:id="rId100"/>
    <p:sldId id="837" r:id="rId101"/>
    <p:sldId id="838" r:id="rId102"/>
    <p:sldId id="843" r:id="rId103"/>
    <p:sldId id="847" r:id="rId104"/>
    <p:sldId id="928" r:id="rId105"/>
    <p:sldId id="849" r:id="rId106"/>
    <p:sldId id="918" r:id="rId107"/>
    <p:sldId id="945" r:id="rId108"/>
  </p:sldIdLst>
  <p:sldSz cx="9144000" cy="5143500" type="screen16x9"/>
  <p:notesSz cx="10155238" cy="7013575"/>
  <p:defaultTextStyle>
    <a:defPPr>
      <a:defRPr lang="ja-JP"/>
    </a:defPPr>
    <a:lvl1pPr algn="l" rtl="0" fontAlgn="base">
      <a:spcBef>
        <a:spcPct val="0"/>
      </a:spcBef>
      <a:spcAft>
        <a:spcPct val="0"/>
      </a:spcAft>
      <a:defRPr kumimoji="1" sz="1400" b="1" kern="1200">
        <a:solidFill>
          <a:schemeClr val="tx1"/>
        </a:solidFill>
        <a:latin typeface="Arial" charset="0"/>
        <a:ea typeface="ＭＳ Ｐゴシック" pitchFamily="50" charset="-128"/>
        <a:cs typeface="+mn-cs"/>
      </a:defRPr>
    </a:lvl1pPr>
    <a:lvl2pPr marL="451750" algn="l" rtl="0" fontAlgn="base">
      <a:spcBef>
        <a:spcPct val="0"/>
      </a:spcBef>
      <a:spcAft>
        <a:spcPct val="0"/>
      </a:spcAft>
      <a:defRPr kumimoji="1" sz="1400" b="1" kern="1200">
        <a:solidFill>
          <a:schemeClr val="tx1"/>
        </a:solidFill>
        <a:latin typeface="Arial" charset="0"/>
        <a:ea typeface="ＭＳ Ｐゴシック" pitchFamily="50" charset="-128"/>
        <a:cs typeface="+mn-cs"/>
      </a:defRPr>
    </a:lvl2pPr>
    <a:lvl3pPr marL="903522" algn="l" rtl="0" fontAlgn="base">
      <a:spcBef>
        <a:spcPct val="0"/>
      </a:spcBef>
      <a:spcAft>
        <a:spcPct val="0"/>
      </a:spcAft>
      <a:defRPr kumimoji="1" sz="1400" b="1" kern="1200">
        <a:solidFill>
          <a:schemeClr val="tx1"/>
        </a:solidFill>
        <a:latin typeface="Arial" charset="0"/>
        <a:ea typeface="ＭＳ Ｐゴシック" pitchFamily="50" charset="-128"/>
        <a:cs typeface="+mn-cs"/>
      </a:defRPr>
    </a:lvl3pPr>
    <a:lvl4pPr marL="1355306" algn="l" rtl="0" fontAlgn="base">
      <a:spcBef>
        <a:spcPct val="0"/>
      </a:spcBef>
      <a:spcAft>
        <a:spcPct val="0"/>
      </a:spcAft>
      <a:defRPr kumimoji="1" sz="1400" b="1" kern="1200">
        <a:solidFill>
          <a:schemeClr val="tx1"/>
        </a:solidFill>
        <a:latin typeface="Arial" charset="0"/>
        <a:ea typeface="ＭＳ Ｐゴシック" pitchFamily="50" charset="-128"/>
        <a:cs typeface="+mn-cs"/>
      </a:defRPr>
    </a:lvl4pPr>
    <a:lvl5pPr marL="1807082" algn="l" rtl="0" fontAlgn="base">
      <a:spcBef>
        <a:spcPct val="0"/>
      </a:spcBef>
      <a:spcAft>
        <a:spcPct val="0"/>
      </a:spcAft>
      <a:defRPr kumimoji="1" sz="1400" b="1" kern="1200">
        <a:solidFill>
          <a:schemeClr val="tx1"/>
        </a:solidFill>
        <a:latin typeface="Arial" charset="0"/>
        <a:ea typeface="ＭＳ Ｐゴシック" pitchFamily="50" charset="-128"/>
        <a:cs typeface="+mn-cs"/>
      </a:defRPr>
    </a:lvl5pPr>
    <a:lvl6pPr marL="2258857" algn="l" defTabSz="903522" rtl="0" eaLnBrk="1" latinLnBrk="0" hangingPunct="1">
      <a:defRPr kumimoji="1" sz="1400" b="1" kern="1200">
        <a:solidFill>
          <a:schemeClr val="tx1"/>
        </a:solidFill>
        <a:latin typeface="Arial" charset="0"/>
        <a:ea typeface="ＭＳ Ｐゴシック" pitchFamily="50" charset="-128"/>
        <a:cs typeface="+mn-cs"/>
      </a:defRPr>
    </a:lvl6pPr>
    <a:lvl7pPr marL="2710627" algn="l" defTabSz="903522" rtl="0" eaLnBrk="1" latinLnBrk="0" hangingPunct="1">
      <a:defRPr kumimoji="1" sz="1400" b="1" kern="1200">
        <a:solidFill>
          <a:schemeClr val="tx1"/>
        </a:solidFill>
        <a:latin typeface="Arial" charset="0"/>
        <a:ea typeface="ＭＳ Ｐゴシック" pitchFamily="50" charset="-128"/>
        <a:cs typeface="+mn-cs"/>
      </a:defRPr>
    </a:lvl7pPr>
    <a:lvl8pPr marL="3162401" algn="l" defTabSz="903522" rtl="0" eaLnBrk="1" latinLnBrk="0" hangingPunct="1">
      <a:defRPr kumimoji="1" sz="1400" b="1" kern="1200">
        <a:solidFill>
          <a:schemeClr val="tx1"/>
        </a:solidFill>
        <a:latin typeface="Arial" charset="0"/>
        <a:ea typeface="ＭＳ Ｐゴシック" pitchFamily="50" charset="-128"/>
        <a:cs typeface="+mn-cs"/>
      </a:defRPr>
    </a:lvl8pPr>
    <a:lvl9pPr marL="3614178" algn="l" defTabSz="903522" rtl="0" eaLnBrk="1" latinLnBrk="0" hangingPunct="1">
      <a:defRPr kumimoji="1" sz="1400" b="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33"/>
    <a:srgbClr val="FF99FF"/>
    <a:srgbClr val="CCECFF"/>
    <a:srgbClr val="99CCFF"/>
    <a:srgbClr val="CCFFCC"/>
    <a:srgbClr val="99FF99"/>
    <a:srgbClr val="FFFFCC"/>
    <a:srgbClr val="FFFF99"/>
    <a:srgbClr val="D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43" autoAdjust="0"/>
    <p:restoredTop sz="87132" autoAdjust="0"/>
  </p:normalViewPr>
  <p:slideViewPr>
    <p:cSldViewPr snapToGrid="0">
      <p:cViewPr varScale="1">
        <p:scale>
          <a:sx n="100" d="100"/>
          <a:sy n="100" d="100"/>
        </p:scale>
        <p:origin x="-1302" y="-9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1328"/>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notesMaster" Target="notesMasters/notesMaster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00603" cy="350679"/>
          </a:xfrm>
          <a:prstGeom prst="rect">
            <a:avLst/>
          </a:prstGeom>
        </p:spPr>
        <p:txBody>
          <a:bodyPr vert="horz" lIns="98106" tIns="49053" rIns="98106" bIns="4905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752285" y="0"/>
            <a:ext cx="4400603" cy="350679"/>
          </a:xfrm>
          <a:prstGeom prst="rect">
            <a:avLst/>
          </a:prstGeom>
        </p:spPr>
        <p:txBody>
          <a:bodyPr vert="horz" lIns="98106" tIns="49053" rIns="98106" bIns="49053" rtlCol="0"/>
          <a:lstStyle>
            <a:lvl1pPr algn="r">
              <a:defRPr sz="1300"/>
            </a:lvl1pPr>
          </a:lstStyle>
          <a:p>
            <a:fld id="{87E5B2BD-2C40-456D-833C-5AA3BF057370}" type="datetimeFigureOut">
              <a:rPr kumimoji="1" lang="ja-JP" altLang="en-US" smtClean="0"/>
              <a:t>2016/9/20</a:t>
            </a:fld>
            <a:endParaRPr kumimoji="1" lang="ja-JP" altLang="en-US"/>
          </a:p>
        </p:txBody>
      </p:sp>
      <p:sp>
        <p:nvSpPr>
          <p:cNvPr id="4" name="フッター プレースホルダー 3"/>
          <p:cNvSpPr>
            <a:spLocks noGrp="1"/>
          </p:cNvSpPr>
          <p:nvPr>
            <p:ph type="ftr" sz="quarter" idx="2"/>
          </p:nvPr>
        </p:nvSpPr>
        <p:spPr>
          <a:xfrm>
            <a:off x="0" y="6661679"/>
            <a:ext cx="4400603" cy="350679"/>
          </a:xfrm>
          <a:prstGeom prst="rect">
            <a:avLst/>
          </a:prstGeom>
        </p:spPr>
        <p:txBody>
          <a:bodyPr vert="horz" lIns="98106" tIns="49053" rIns="98106" bIns="4905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752285" y="6661679"/>
            <a:ext cx="4400603" cy="350679"/>
          </a:xfrm>
          <a:prstGeom prst="rect">
            <a:avLst/>
          </a:prstGeom>
        </p:spPr>
        <p:txBody>
          <a:bodyPr vert="horz" lIns="98106" tIns="49053" rIns="98106" bIns="49053" rtlCol="0" anchor="b"/>
          <a:lstStyle>
            <a:lvl1pPr algn="r">
              <a:defRPr sz="1300"/>
            </a:lvl1pPr>
          </a:lstStyle>
          <a:p>
            <a:fld id="{B4C3A5A5-8E93-4822-B762-A193DC362488}" type="slidenum">
              <a:rPr kumimoji="1" lang="ja-JP" altLang="en-US" smtClean="0"/>
              <a:t>‹#›</a:t>
            </a:fld>
            <a:endParaRPr kumimoji="1" lang="ja-JP" altLang="en-US"/>
          </a:p>
        </p:txBody>
      </p:sp>
    </p:spTree>
    <p:extLst>
      <p:ext uri="{BB962C8B-B14F-4D97-AF65-F5344CB8AC3E}">
        <p14:creationId xmlns:p14="http://schemas.microsoft.com/office/powerpoint/2010/main" val="137107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4400603" cy="350679"/>
          </a:xfrm>
          <a:prstGeom prst="rect">
            <a:avLst/>
          </a:prstGeom>
          <a:noFill/>
          <a:ln w="9525">
            <a:noFill/>
            <a:miter lim="800000"/>
            <a:headEnd/>
            <a:tailEnd/>
          </a:ln>
          <a:effectLst/>
        </p:spPr>
        <p:txBody>
          <a:bodyPr vert="horz" wrap="square" lIns="98106" tIns="49053" rIns="98106" bIns="49053" numCol="1" anchor="t" anchorCtr="0" compatLnSpc="1">
            <a:prstTxWarp prst="textNoShape">
              <a:avLst/>
            </a:prstTxWarp>
          </a:bodyPr>
          <a:lstStyle>
            <a:lvl1pPr>
              <a:defRPr sz="1300" b="0">
                <a:latin typeface="Arial" pitchFamily="34" charset="0"/>
              </a:defRPr>
            </a:lvl1pPr>
          </a:lstStyle>
          <a:p>
            <a:pPr>
              <a:defRPr/>
            </a:pPr>
            <a:endParaRPr lang="en-US" altLang="ja-JP"/>
          </a:p>
        </p:txBody>
      </p:sp>
      <p:sp>
        <p:nvSpPr>
          <p:cNvPr id="10243" name="Rectangle 3"/>
          <p:cNvSpPr>
            <a:spLocks noGrp="1" noChangeArrowheads="1"/>
          </p:cNvSpPr>
          <p:nvPr>
            <p:ph type="dt" idx="1"/>
          </p:nvPr>
        </p:nvSpPr>
        <p:spPr bwMode="auto">
          <a:xfrm>
            <a:off x="5752285" y="0"/>
            <a:ext cx="4400603" cy="350679"/>
          </a:xfrm>
          <a:prstGeom prst="rect">
            <a:avLst/>
          </a:prstGeom>
          <a:noFill/>
          <a:ln w="9525">
            <a:noFill/>
            <a:miter lim="800000"/>
            <a:headEnd/>
            <a:tailEnd/>
          </a:ln>
          <a:effectLst/>
        </p:spPr>
        <p:txBody>
          <a:bodyPr vert="horz" wrap="square" lIns="98106" tIns="49053" rIns="98106" bIns="49053" numCol="1" anchor="t" anchorCtr="0" compatLnSpc="1">
            <a:prstTxWarp prst="textNoShape">
              <a:avLst/>
            </a:prstTxWarp>
          </a:bodyPr>
          <a:lstStyle>
            <a:lvl1pPr algn="r">
              <a:defRPr sz="1300" b="0">
                <a:latin typeface="Arial" pitchFamily="34" charset="0"/>
              </a:defRPr>
            </a:lvl1pPr>
          </a:lstStyle>
          <a:p>
            <a:pPr>
              <a:defRPr/>
            </a:pPr>
            <a:endParaRPr lang="en-US" altLang="ja-JP"/>
          </a:p>
        </p:txBody>
      </p:sp>
      <p:sp>
        <p:nvSpPr>
          <p:cNvPr id="36868" name="Rectangle 4"/>
          <p:cNvSpPr>
            <a:spLocks noGrp="1" noRot="1" noChangeAspect="1" noChangeArrowheads="1" noTextEdit="1"/>
          </p:cNvSpPr>
          <p:nvPr>
            <p:ph type="sldImg" idx="2"/>
          </p:nvPr>
        </p:nvSpPr>
        <p:spPr bwMode="auto">
          <a:xfrm>
            <a:off x="2740025" y="525463"/>
            <a:ext cx="4675188" cy="263048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015524" y="3331448"/>
            <a:ext cx="8124190" cy="3156109"/>
          </a:xfrm>
          <a:prstGeom prst="rect">
            <a:avLst/>
          </a:prstGeom>
          <a:noFill/>
          <a:ln w="9525">
            <a:noFill/>
            <a:miter lim="800000"/>
            <a:headEnd/>
            <a:tailEnd/>
          </a:ln>
          <a:effectLst/>
        </p:spPr>
        <p:txBody>
          <a:bodyPr vert="horz" wrap="square" lIns="98106" tIns="49053" rIns="98106" bIns="4905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246" name="Rectangle 6"/>
          <p:cNvSpPr>
            <a:spLocks noGrp="1" noChangeArrowheads="1"/>
          </p:cNvSpPr>
          <p:nvPr>
            <p:ph type="ftr" sz="quarter" idx="4"/>
          </p:nvPr>
        </p:nvSpPr>
        <p:spPr bwMode="auto">
          <a:xfrm>
            <a:off x="0" y="6661679"/>
            <a:ext cx="4400603" cy="350679"/>
          </a:xfrm>
          <a:prstGeom prst="rect">
            <a:avLst/>
          </a:prstGeom>
          <a:noFill/>
          <a:ln w="9525">
            <a:noFill/>
            <a:miter lim="800000"/>
            <a:headEnd/>
            <a:tailEnd/>
          </a:ln>
          <a:effectLst/>
        </p:spPr>
        <p:txBody>
          <a:bodyPr vert="horz" wrap="square" lIns="98106" tIns="49053" rIns="98106" bIns="49053" numCol="1" anchor="b" anchorCtr="0" compatLnSpc="1">
            <a:prstTxWarp prst="textNoShape">
              <a:avLst/>
            </a:prstTxWarp>
          </a:bodyPr>
          <a:lstStyle>
            <a:lvl1pPr>
              <a:defRPr sz="1300" b="0">
                <a:latin typeface="Arial" pitchFamily="34" charset="0"/>
              </a:defRPr>
            </a:lvl1pPr>
          </a:lstStyle>
          <a:p>
            <a:pPr>
              <a:defRPr/>
            </a:pPr>
            <a:endParaRPr lang="en-US" altLang="ja-JP"/>
          </a:p>
        </p:txBody>
      </p:sp>
      <p:sp>
        <p:nvSpPr>
          <p:cNvPr id="10247" name="Rectangle 7"/>
          <p:cNvSpPr>
            <a:spLocks noGrp="1" noChangeArrowheads="1"/>
          </p:cNvSpPr>
          <p:nvPr>
            <p:ph type="sldNum" sz="quarter" idx="5"/>
          </p:nvPr>
        </p:nvSpPr>
        <p:spPr bwMode="auto">
          <a:xfrm>
            <a:off x="5752285" y="6661679"/>
            <a:ext cx="4400603" cy="350679"/>
          </a:xfrm>
          <a:prstGeom prst="rect">
            <a:avLst/>
          </a:prstGeom>
          <a:noFill/>
          <a:ln w="9525">
            <a:noFill/>
            <a:miter lim="800000"/>
            <a:headEnd/>
            <a:tailEnd/>
          </a:ln>
          <a:effectLst/>
        </p:spPr>
        <p:txBody>
          <a:bodyPr vert="horz" wrap="square" lIns="98106" tIns="49053" rIns="98106" bIns="49053" numCol="1" anchor="b" anchorCtr="0" compatLnSpc="1">
            <a:prstTxWarp prst="textNoShape">
              <a:avLst/>
            </a:prstTxWarp>
          </a:bodyPr>
          <a:lstStyle>
            <a:lvl1pPr algn="r">
              <a:defRPr sz="1300" b="0">
                <a:latin typeface="Arial" pitchFamily="34" charset="0"/>
              </a:defRPr>
            </a:lvl1pPr>
          </a:lstStyle>
          <a:p>
            <a:pPr>
              <a:defRPr/>
            </a:pPr>
            <a:fld id="{B9A23638-A980-433E-BB43-429D6408A0BD}" type="slidenum">
              <a:rPr lang="en-US" altLang="ja-JP"/>
              <a:pPr>
                <a:defRPr/>
              </a:pPr>
              <a:t>‹#›</a:t>
            </a:fld>
            <a:endParaRPr lang="en-US" altLang="ja-JP"/>
          </a:p>
        </p:txBody>
      </p:sp>
    </p:spTree>
    <p:extLst>
      <p:ext uri="{BB962C8B-B14F-4D97-AF65-F5344CB8AC3E}">
        <p14:creationId xmlns:p14="http://schemas.microsoft.com/office/powerpoint/2010/main" val="922453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175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03522"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55306"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07082"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58857" algn="l" defTabSz="903522" rtl="0" eaLnBrk="1" latinLnBrk="0" hangingPunct="1">
      <a:defRPr kumimoji="1" sz="1200" kern="1200">
        <a:solidFill>
          <a:schemeClr val="tx1"/>
        </a:solidFill>
        <a:latin typeface="+mn-lt"/>
        <a:ea typeface="+mn-ea"/>
        <a:cs typeface="+mn-cs"/>
      </a:defRPr>
    </a:lvl6pPr>
    <a:lvl7pPr marL="2710627" algn="l" defTabSz="903522" rtl="0" eaLnBrk="1" latinLnBrk="0" hangingPunct="1">
      <a:defRPr kumimoji="1" sz="1200" kern="1200">
        <a:solidFill>
          <a:schemeClr val="tx1"/>
        </a:solidFill>
        <a:latin typeface="+mn-lt"/>
        <a:ea typeface="+mn-ea"/>
        <a:cs typeface="+mn-cs"/>
      </a:defRPr>
    </a:lvl7pPr>
    <a:lvl8pPr marL="3162401" algn="l" defTabSz="903522" rtl="0" eaLnBrk="1" latinLnBrk="0" hangingPunct="1">
      <a:defRPr kumimoji="1" sz="1200" kern="1200">
        <a:solidFill>
          <a:schemeClr val="tx1"/>
        </a:solidFill>
        <a:latin typeface="+mn-lt"/>
        <a:ea typeface="+mn-ea"/>
        <a:cs typeface="+mn-cs"/>
      </a:defRPr>
    </a:lvl8pPr>
    <a:lvl9pPr marL="3614178" algn="l" defTabSz="903522"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446957BE-EB4A-44C2-8228-C6F1FED2280F}" type="slidenum">
              <a:rPr lang="en-US" altLang="ja-JP" sz="1000" smtClean="0"/>
              <a:pPr/>
              <a:t>1</a:t>
            </a:fld>
            <a:endParaRPr lang="en-US" altLang="ja-JP" sz="1000" smtClean="0"/>
          </a:p>
        </p:txBody>
      </p:sp>
      <p:sp>
        <p:nvSpPr>
          <p:cNvPr id="55299" name="Rectangle 2"/>
          <p:cNvSpPr>
            <a:spLocks noChangeArrowheads="1"/>
          </p:cNvSpPr>
          <p:nvPr/>
        </p:nvSpPr>
        <p:spPr bwMode="auto">
          <a:xfrm>
            <a:off x="5724077" y="-1116"/>
            <a:ext cx="4468774" cy="37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endParaRPr lang="en-GB" altLang="ja-JP"/>
          </a:p>
        </p:txBody>
      </p:sp>
      <p:sp>
        <p:nvSpPr>
          <p:cNvPr id="55300" name="Rectangle 3"/>
          <p:cNvSpPr>
            <a:spLocks noChangeArrowheads="1"/>
          </p:cNvSpPr>
          <p:nvPr/>
        </p:nvSpPr>
        <p:spPr bwMode="auto">
          <a:xfrm>
            <a:off x="5724077" y="6645379"/>
            <a:ext cx="4468774" cy="37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91" tIns="45139" rIns="91891" bIns="45139" anchor="b"/>
          <a:lstStyle>
            <a:lvl1pPr defTabSz="928688">
              <a:defRPr kumimoji="1" sz="2400" i="1">
                <a:solidFill>
                  <a:schemeClr val="tx1"/>
                </a:solidFill>
                <a:latin typeface="Times New Roman" pitchFamily="18" charset="0"/>
                <a:ea typeface="ＭＳ Ｐゴシック" pitchFamily="50" charset="-128"/>
              </a:defRPr>
            </a:lvl1pPr>
            <a:lvl2pPr marL="742950" indent="-285750" defTabSz="928688">
              <a:defRPr kumimoji="1" sz="2400" i="1">
                <a:solidFill>
                  <a:schemeClr val="tx1"/>
                </a:solidFill>
                <a:latin typeface="Times New Roman" pitchFamily="18" charset="0"/>
                <a:ea typeface="ＭＳ Ｐゴシック" pitchFamily="50" charset="-128"/>
              </a:defRPr>
            </a:lvl2pPr>
            <a:lvl3pPr marL="1143000" indent="-228600" defTabSz="928688">
              <a:defRPr kumimoji="1" sz="2400" i="1">
                <a:solidFill>
                  <a:schemeClr val="tx1"/>
                </a:solidFill>
                <a:latin typeface="Times New Roman" pitchFamily="18" charset="0"/>
                <a:ea typeface="ＭＳ Ｐゴシック" pitchFamily="50" charset="-128"/>
              </a:defRPr>
            </a:lvl3pPr>
            <a:lvl4pPr marL="1600200" indent="-228600" defTabSz="928688">
              <a:defRPr kumimoji="1" sz="2400" i="1">
                <a:solidFill>
                  <a:schemeClr val="tx1"/>
                </a:solidFill>
                <a:latin typeface="Times New Roman" pitchFamily="18" charset="0"/>
                <a:ea typeface="ＭＳ Ｐゴシック" pitchFamily="50" charset="-128"/>
              </a:defRPr>
            </a:lvl4pPr>
            <a:lvl5pPr marL="2057400" indent="-228600" defTabSz="928688">
              <a:defRPr kumimoji="1" sz="2400" i="1">
                <a:solidFill>
                  <a:schemeClr val="tx1"/>
                </a:solidFill>
                <a:latin typeface="Times New Roman" pitchFamily="18" charset="0"/>
                <a:ea typeface="ＭＳ Ｐゴシック" pitchFamily="50" charset="-128"/>
              </a:defRPr>
            </a:lvl5pPr>
            <a:lvl6pPr marL="2514600" indent="-228600" algn="ctr" defTabSz="928688"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28688"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28688"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28688"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r>
              <a:rPr lang="en-US" altLang="ja-JP" sz="1200" i="0"/>
              <a:t>1</a:t>
            </a:r>
          </a:p>
        </p:txBody>
      </p:sp>
      <p:sp>
        <p:nvSpPr>
          <p:cNvPr id="55301" name="Rectangle 4"/>
          <p:cNvSpPr>
            <a:spLocks noChangeArrowheads="1"/>
          </p:cNvSpPr>
          <p:nvPr/>
        </p:nvSpPr>
        <p:spPr bwMode="auto">
          <a:xfrm>
            <a:off x="-2351" y="6645379"/>
            <a:ext cx="4351238" cy="37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endParaRPr lang="en-GB" altLang="ja-JP"/>
          </a:p>
        </p:txBody>
      </p:sp>
      <p:sp>
        <p:nvSpPr>
          <p:cNvPr id="55302" name="Rectangle 5"/>
          <p:cNvSpPr>
            <a:spLocks noChangeArrowheads="1"/>
          </p:cNvSpPr>
          <p:nvPr/>
        </p:nvSpPr>
        <p:spPr bwMode="auto">
          <a:xfrm>
            <a:off x="-2351" y="-1116"/>
            <a:ext cx="4351238" cy="37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endParaRPr lang="en-GB" altLang="ja-JP"/>
          </a:p>
        </p:txBody>
      </p:sp>
      <p:sp>
        <p:nvSpPr>
          <p:cNvPr id="55303" name="Rectangle 6"/>
          <p:cNvSpPr>
            <a:spLocks noGrp="1" noRot="1" noChangeAspect="1" noChangeArrowheads="1" noTextEdit="1"/>
          </p:cNvSpPr>
          <p:nvPr>
            <p:ph type="sldImg"/>
          </p:nvPr>
        </p:nvSpPr>
        <p:spPr>
          <a:xfrm>
            <a:off x="2740025" y="525463"/>
            <a:ext cx="4675188" cy="2630487"/>
          </a:xfrm>
          <a:ln cap="flat"/>
        </p:spPr>
      </p:sp>
      <p:sp>
        <p:nvSpPr>
          <p:cNvPr id="55304"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9A23638-A980-433E-BB43-429D6408A0BD}" type="slidenum">
              <a:rPr lang="en-US" altLang="ja-JP" smtClean="0"/>
              <a:pPr>
                <a:defRPr/>
              </a:pPr>
              <a:t>11</a:t>
            </a:fld>
            <a:endParaRPr lang="en-US" altLang="ja-JP"/>
          </a:p>
        </p:txBody>
      </p:sp>
    </p:spTree>
    <p:extLst>
      <p:ext uri="{BB962C8B-B14F-4D97-AF65-F5344CB8AC3E}">
        <p14:creationId xmlns:p14="http://schemas.microsoft.com/office/powerpoint/2010/main" val="2404726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rgbClr val="FF0000"/>
                </a:solidFill>
              </a:rPr>
              <a:t>DECT PS count as EXT</a:t>
            </a:r>
          </a:p>
          <a:p>
            <a:r>
              <a:rPr lang="en-US" altLang="ja-JP" dirty="0" smtClean="0">
                <a:solidFill>
                  <a:srgbClr val="FF0000"/>
                </a:solidFill>
              </a:rPr>
              <a:t>So MAX EXT include DECT PS.</a:t>
            </a:r>
            <a:endParaRPr kumimoji="1" lang="ja-JP" altLang="en-US"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9A23638-A980-433E-BB43-429D6408A0BD}" type="slidenum">
              <a:rPr lang="en-US" altLang="ja-JP" smtClean="0"/>
              <a:pPr>
                <a:defRPr/>
              </a:pPr>
              <a:t>12</a:t>
            </a:fld>
            <a:endParaRPr lang="en-US" altLang="ja-JP"/>
          </a:p>
        </p:txBody>
      </p:sp>
    </p:spTree>
    <p:extLst>
      <p:ext uri="{BB962C8B-B14F-4D97-AF65-F5344CB8AC3E}">
        <p14:creationId xmlns:p14="http://schemas.microsoft.com/office/powerpoint/2010/main" val="273950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solidFill>
                  <a:srgbClr val="FF0000"/>
                </a:solidFill>
              </a:rPr>
              <a:t>Due to this implementation</a:t>
            </a:r>
          </a:p>
          <a:p>
            <a:r>
              <a:rPr lang="en-US" altLang="ja-JP" dirty="0" smtClean="0">
                <a:solidFill>
                  <a:srgbClr val="FF0000"/>
                </a:solidFill>
              </a:rPr>
              <a:t>No “Walking EXT” feature on NSX</a:t>
            </a:r>
          </a:p>
          <a:p>
            <a:endParaRPr lang="en-US" altLang="ja-JP" dirty="0" smtClean="0">
              <a:solidFill>
                <a:srgbClr val="FF0000"/>
              </a:solidFill>
            </a:endParaRPr>
          </a:p>
          <a:p>
            <a:r>
              <a:rPr lang="en-US" altLang="ja-JP" dirty="0" smtClean="0">
                <a:solidFill>
                  <a:srgbClr val="FF0000"/>
                </a:solidFill>
              </a:rPr>
              <a:t>Feature Code for Smart Desk is differ from</a:t>
            </a:r>
          </a:p>
          <a:p>
            <a:r>
              <a:rPr lang="en-US" altLang="ja-JP" dirty="0" smtClean="0">
                <a:solidFill>
                  <a:srgbClr val="FF0000"/>
                </a:solidFill>
              </a:rPr>
              <a:t>“Walking EXT”.</a:t>
            </a:r>
          </a:p>
          <a:p>
            <a:endParaRPr lang="en-US" altLang="ja-JP" dirty="0" smtClean="0">
              <a:solidFill>
                <a:srgbClr val="FF0000"/>
              </a:solidFill>
            </a:endParaRPr>
          </a:p>
          <a:p>
            <a:r>
              <a:rPr kumimoji="1" lang="en-US" altLang="ja-JP" dirty="0" smtClean="0">
                <a:solidFill>
                  <a:srgbClr val="FF0000"/>
                </a:solidFill>
              </a:rPr>
              <a:t>In case “Service Out “ status </a:t>
            </a:r>
          </a:p>
          <a:p>
            <a:r>
              <a:rPr lang="en-US" altLang="ja-JP" dirty="0" smtClean="0">
                <a:solidFill>
                  <a:srgbClr val="FF0000"/>
                </a:solidFill>
              </a:rPr>
              <a:t>o</a:t>
            </a:r>
            <a:r>
              <a:rPr kumimoji="1" lang="en-US" altLang="ja-JP" dirty="0" smtClean="0">
                <a:solidFill>
                  <a:srgbClr val="FF0000"/>
                </a:solidFill>
              </a:rPr>
              <a:t>nly Emergency call available</a:t>
            </a:r>
            <a:endParaRPr kumimoji="1" lang="ja-JP" altLang="en-US"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9A23638-A980-433E-BB43-429D6408A0BD}" type="slidenum">
              <a:rPr lang="en-US" altLang="ja-JP" smtClean="0"/>
              <a:pPr>
                <a:defRPr/>
              </a:pPr>
              <a:t>13</a:t>
            </a:fld>
            <a:endParaRPr lang="en-US" altLang="ja-JP"/>
          </a:p>
        </p:txBody>
      </p:sp>
    </p:spTree>
    <p:extLst>
      <p:ext uri="{BB962C8B-B14F-4D97-AF65-F5344CB8AC3E}">
        <p14:creationId xmlns:p14="http://schemas.microsoft.com/office/powerpoint/2010/main" val="1528951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solidFill>
                  <a:srgbClr val="FF0000"/>
                </a:solidFill>
              </a:rPr>
              <a:t>FWD can be set at any device belong</a:t>
            </a:r>
          </a:p>
          <a:p>
            <a:r>
              <a:rPr lang="en-US" altLang="ja-JP" dirty="0" smtClean="0">
                <a:solidFill>
                  <a:srgbClr val="FF0000"/>
                </a:solidFill>
              </a:rPr>
              <a:t>to user. </a:t>
            </a:r>
          </a:p>
          <a:p>
            <a:r>
              <a:rPr lang="en-US" altLang="ja-JP" dirty="0" smtClean="0">
                <a:solidFill>
                  <a:srgbClr val="FF0000"/>
                </a:solidFill>
              </a:rPr>
              <a:t>Due to user concept there is no Parallel</a:t>
            </a:r>
          </a:p>
          <a:p>
            <a:r>
              <a:rPr lang="en-US" altLang="ja-JP" dirty="0" smtClean="0">
                <a:solidFill>
                  <a:srgbClr val="FF0000"/>
                </a:solidFill>
              </a:rPr>
              <a:t>ringing with mobile feature on NSX.  </a:t>
            </a:r>
          </a:p>
          <a:p>
            <a:endParaRPr lang="en-US" altLang="ja-JP" dirty="0" smtClean="0">
              <a:solidFill>
                <a:srgbClr val="FF0000"/>
              </a:solidFill>
            </a:endParaRPr>
          </a:p>
          <a:p>
            <a:r>
              <a:rPr lang="en-US" altLang="ja-JP" dirty="0" smtClean="0">
                <a:solidFill>
                  <a:srgbClr val="FF0000"/>
                </a:solidFill>
              </a:rPr>
              <a:t>IRNA can be deployed as call </a:t>
            </a:r>
          </a:p>
          <a:p>
            <a:r>
              <a:rPr lang="en-US" altLang="ja-JP" dirty="0" smtClean="0">
                <a:solidFill>
                  <a:srgbClr val="FF0000"/>
                </a:solidFill>
              </a:rPr>
              <a:t>backup after FWD.</a:t>
            </a:r>
          </a:p>
          <a:p>
            <a:endParaRPr lang="en-US" altLang="ja-JP" dirty="0" smtClean="0">
              <a:solidFill>
                <a:srgbClr val="FF0000"/>
              </a:solidFill>
            </a:endParaRPr>
          </a:p>
          <a:p>
            <a:r>
              <a:rPr lang="en-US" altLang="ja-JP" dirty="0" smtClean="0">
                <a:solidFill>
                  <a:srgbClr val="FF0000"/>
                </a:solidFill>
              </a:rPr>
              <a:t>FWD, IRNA enable/disable can be set during </a:t>
            </a:r>
          </a:p>
          <a:p>
            <a:r>
              <a:rPr lang="en-US" altLang="ja-JP" dirty="0" smtClean="0">
                <a:solidFill>
                  <a:srgbClr val="FF0000"/>
                </a:solidFill>
              </a:rPr>
              <a:t>All Service Out.</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9A23638-A980-433E-BB43-429D6408A0BD}" type="slidenum">
              <a:rPr lang="en-US" altLang="ja-JP" smtClean="0"/>
              <a:pPr>
                <a:defRPr/>
              </a:pPr>
              <a:t>14</a:t>
            </a:fld>
            <a:endParaRPr lang="en-US" altLang="ja-JP"/>
          </a:p>
        </p:txBody>
      </p:sp>
    </p:spTree>
    <p:extLst>
      <p:ext uri="{BB962C8B-B14F-4D97-AF65-F5344CB8AC3E}">
        <p14:creationId xmlns:p14="http://schemas.microsoft.com/office/powerpoint/2010/main" val="2477913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rgbClr val="FF0000"/>
                </a:solidFill>
              </a:rPr>
              <a:t>“</a:t>
            </a:r>
            <a:r>
              <a:rPr kumimoji="1" lang="en-US" altLang="ja-JP" dirty="0" smtClean="0">
                <a:solidFill>
                  <a:srgbClr val="FF0000"/>
                </a:solidFill>
              </a:rPr>
              <a:t>Local Access” feature code</a:t>
            </a:r>
          </a:p>
          <a:p>
            <a:r>
              <a:rPr lang="en-US" altLang="ja-JP" dirty="0" smtClean="0">
                <a:solidFill>
                  <a:srgbClr val="FF0000"/>
                </a:solidFill>
              </a:rPr>
              <a:t>only can be deployed</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9A23638-A980-433E-BB43-429D6408A0BD}" type="slidenum">
              <a:rPr lang="en-US" altLang="ja-JP" smtClean="0"/>
              <a:pPr>
                <a:defRPr/>
              </a:pPr>
              <a:t>17</a:t>
            </a:fld>
            <a:endParaRPr lang="en-US" altLang="ja-JP"/>
          </a:p>
        </p:txBody>
      </p:sp>
    </p:spTree>
    <p:extLst>
      <p:ext uri="{BB962C8B-B14F-4D97-AF65-F5344CB8AC3E}">
        <p14:creationId xmlns:p14="http://schemas.microsoft.com/office/powerpoint/2010/main" val="1399516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solidFill>
                  <a:srgbClr val="FF0000"/>
                </a:solidFill>
              </a:rPr>
              <a:t>LAN1/2 for regular LAN connection</a:t>
            </a:r>
          </a:p>
          <a:p>
            <a:r>
              <a:rPr lang="en-US" altLang="ja-JP" dirty="0" smtClean="0">
                <a:solidFill>
                  <a:srgbClr val="FF0000"/>
                </a:solidFill>
              </a:rPr>
              <a:t>LAN3 for Data transfer</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9A23638-A980-433E-BB43-429D6408A0BD}" type="slidenum">
              <a:rPr lang="en-US" altLang="ja-JP" smtClean="0"/>
              <a:pPr>
                <a:defRPr/>
              </a:pPr>
              <a:t>20</a:t>
            </a:fld>
            <a:endParaRPr lang="en-US" altLang="ja-JP"/>
          </a:p>
        </p:txBody>
      </p:sp>
    </p:spTree>
    <p:extLst>
      <p:ext uri="{BB962C8B-B14F-4D97-AF65-F5344CB8AC3E}">
        <p14:creationId xmlns:p14="http://schemas.microsoft.com/office/powerpoint/2010/main" val="263701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err="1" smtClean="0">
                <a:solidFill>
                  <a:srgbClr val="FF0000"/>
                </a:solidFill>
              </a:rPr>
              <a:t>ExpGW</a:t>
            </a:r>
            <a:r>
              <a:rPr lang="en-US" altLang="ja-JP" dirty="0" smtClean="0">
                <a:solidFill>
                  <a:srgbClr val="FF0000"/>
                </a:solidFill>
              </a:rPr>
              <a:t> Reboot</a:t>
            </a:r>
            <a:r>
              <a:rPr lang="ja-JP" altLang="en-US" dirty="0" smtClean="0">
                <a:solidFill>
                  <a:srgbClr val="FF0000"/>
                </a:solidFill>
              </a:rPr>
              <a:t>　</a:t>
            </a:r>
            <a:r>
              <a:rPr lang="en-US" altLang="ja-JP" dirty="0" smtClean="0">
                <a:solidFill>
                  <a:srgbClr val="FF0000"/>
                </a:solidFill>
              </a:rPr>
              <a:t>and call </a:t>
            </a:r>
          </a:p>
          <a:p>
            <a:r>
              <a:rPr lang="en-US" altLang="ja-JP" dirty="0" smtClean="0">
                <a:solidFill>
                  <a:srgbClr val="FF0000"/>
                </a:solidFill>
              </a:rPr>
              <a:t>Disconnect.</a:t>
            </a:r>
          </a:p>
          <a:p>
            <a:endParaRPr kumimoji="1" lang="en-US" altLang="ja-JP" dirty="0" smtClean="0"/>
          </a:p>
          <a:p>
            <a:r>
              <a:rPr lang="en-US" altLang="ja-JP" dirty="0" smtClean="0">
                <a:solidFill>
                  <a:srgbClr val="FF0000"/>
                </a:solidFill>
              </a:rPr>
              <a:t>Cable for LAN3</a:t>
            </a:r>
            <a:r>
              <a:rPr lang="ja-JP" altLang="en-US" dirty="0" smtClean="0">
                <a:solidFill>
                  <a:srgbClr val="FF0000"/>
                </a:solidFill>
              </a:rPr>
              <a:t> </a:t>
            </a:r>
            <a:r>
              <a:rPr lang="en-US" altLang="ja-JP" dirty="0" smtClean="0">
                <a:solidFill>
                  <a:srgbClr val="FF0000"/>
                </a:solidFill>
              </a:rPr>
              <a:t>connection</a:t>
            </a:r>
          </a:p>
          <a:p>
            <a:r>
              <a:rPr lang="en-US" altLang="ja-JP" dirty="0" smtClean="0">
                <a:solidFill>
                  <a:srgbClr val="FF0000"/>
                </a:solidFill>
              </a:rPr>
              <a:t>is OK with regular RJ45 cable. </a:t>
            </a:r>
          </a:p>
          <a:p>
            <a:endParaRPr lang="en-US" altLang="ja-JP" dirty="0" smtClean="0">
              <a:solidFill>
                <a:srgbClr val="FF0000"/>
              </a:solidFill>
            </a:endParaRPr>
          </a:p>
          <a:p>
            <a:r>
              <a:rPr lang="en-US" altLang="ja-JP" dirty="0" smtClean="0">
                <a:solidFill>
                  <a:srgbClr val="FF0000"/>
                </a:solidFill>
              </a:rPr>
              <a:t>LAN1/2 for regular LAN connection</a:t>
            </a:r>
          </a:p>
          <a:p>
            <a:r>
              <a:rPr lang="en-US" altLang="ja-JP" dirty="0" smtClean="0">
                <a:solidFill>
                  <a:srgbClr val="FF0000"/>
                </a:solidFill>
              </a:rPr>
              <a:t>LAN3 for Data transfer</a:t>
            </a:r>
          </a:p>
          <a:p>
            <a:endParaRPr lang="en-US" altLang="ja-JP" dirty="0" smtClean="0">
              <a:solidFill>
                <a:srgbClr val="FF0000"/>
              </a:solidFill>
            </a:endParaRPr>
          </a:p>
          <a:p>
            <a:r>
              <a:rPr lang="en-US" altLang="ja-JP" dirty="0" smtClean="0">
                <a:solidFill>
                  <a:srgbClr val="FF0000"/>
                </a:solidFill>
              </a:rPr>
              <a:t>P2P call kept is not available HDV/TGP</a:t>
            </a:r>
          </a:p>
          <a:p>
            <a:endParaRPr lang="en-US" altLang="ja-JP" dirty="0" smtClean="0">
              <a:solidFill>
                <a:srgbClr val="FF0000"/>
              </a:solidFill>
            </a:endParaRPr>
          </a:p>
          <a:p>
            <a:r>
              <a:rPr lang="en-US" altLang="ja-JP" dirty="0" smtClean="0">
                <a:solidFill>
                  <a:srgbClr val="FF0000"/>
                </a:solidFill>
              </a:rPr>
              <a:t>FWD</a:t>
            </a:r>
            <a:r>
              <a:rPr lang="ja-JP" altLang="en-US" dirty="0" smtClean="0">
                <a:solidFill>
                  <a:srgbClr val="FF0000"/>
                </a:solidFill>
              </a:rPr>
              <a:t> </a:t>
            </a:r>
            <a:r>
              <a:rPr lang="en-US" altLang="ja-JP" dirty="0" smtClean="0">
                <a:solidFill>
                  <a:srgbClr val="FF0000"/>
                </a:solidFill>
              </a:rPr>
              <a:t>On/Off</a:t>
            </a:r>
            <a:r>
              <a:rPr lang="ja-JP" altLang="en-US" dirty="0" smtClean="0">
                <a:solidFill>
                  <a:srgbClr val="FF0000"/>
                </a:solidFill>
              </a:rPr>
              <a:t> </a:t>
            </a:r>
            <a:r>
              <a:rPr lang="en-US" altLang="ja-JP" dirty="0" smtClean="0">
                <a:solidFill>
                  <a:srgbClr val="FF0000"/>
                </a:solidFill>
              </a:rPr>
              <a:t>setting can be </a:t>
            </a:r>
            <a:r>
              <a:rPr lang="en-US" altLang="ja-JP" dirty="0" err="1" smtClean="0">
                <a:solidFill>
                  <a:srgbClr val="FF0000"/>
                </a:solidFill>
              </a:rPr>
              <a:t>BackUp</a:t>
            </a:r>
            <a:endParaRPr lang="en-US" altLang="ja-JP"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9A23638-A980-433E-BB43-429D6408A0BD}" type="slidenum">
              <a:rPr lang="en-US" altLang="ja-JP" smtClean="0"/>
              <a:pPr>
                <a:defRPr/>
              </a:pPr>
              <a:t>21</a:t>
            </a:fld>
            <a:endParaRPr lang="en-US" altLang="ja-JP"/>
          </a:p>
        </p:txBody>
      </p:sp>
    </p:spTree>
    <p:extLst>
      <p:ext uri="{BB962C8B-B14F-4D97-AF65-F5344CB8AC3E}">
        <p14:creationId xmlns:p14="http://schemas.microsoft.com/office/powerpoint/2010/main" val="3825972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solidFill>
                  <a:srgbClr val="FF0000"/>
                </a:solidFill>
              </a:rPr>
              <a:t>OGM</a:t>
            </a:r>
            <a:r>
              <a:rPr lang="ja-JP" altLang="en-US" dirty="0" smtClean="0">
                <a:solidFill>
                  <a:srgbClr val="FF0000"/>
                </a:solidFill>
              </a:rPr>
              <a:t> </a:t>
            </a:r>
            <a:r>
              <a:rPr lang="en-US" altLang="ja-JP" dirty="0" smtClean="0">
                <a:solidFill>
                  <a:srgbClr val="FF0000"/>
                </a:solidFill>
              </a:rPr>
              <a:t>necessary to install</a:t>
            </a:r>
          </a:p>
          <a:p>
            <a:r>
              <a:rPr lang="en-US" altLang="ja-JP" dirty="0" smtClean="0">
                <a:solidFill>
                  <a:srgbClr val="FF0000"/>
                </a:solidFill>
              </a:rPr>
              <a:t>cabinet by cabinet  same like</a:t>
            </a:r>
          </a:p>
          <a:p>
            <a:r>
              <a:rPr lang="en-US" altLang="ja-JP" dirty="0" smtClean="0">
                <a:solidFill>
                  <a:srgbClr val="FF0000"/>
                </a:solidFill>
              </a:rPr>
              <a:t>NS One-Look</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9A23638-A980-433E-BB43-429D6408A0BD}" type="slidenum">
              <a:rPr lang="en-US" altLang="ja-JP" smtClean="0"/>
              <a:pPr>
                <a:defRPr/>
              </a:pPr>
              <a:t>26</a:t>
            </a:fld>
            <a:endParaRPr lang="en-US" altLang="ja-JP"/>
          </a:p>
        </p:txBody>
      </p:sp>
    </p:spTree>
    <p:extLst>
      <p:ext uri="{BB962C8B-B14F-4D97-AF65-F5344CB8AC3E}">
        <p14:creationId xmlns:p14="http://schemas.microsoft.com/office/powerpoint/2010/main" val="2889048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solidFill>
                  <a:srgbClr val="FF0000"/>
                </a:solidFill>
              </a:rPr>
              <a:t>No Off </a:t>
            </a:r>
            <a:r>
              <a:rPr lang="en-US" altLang="ja-JP" dirty="0" err="1" smtClean="0">
                <a:solidFill>
                  <a:srgbClr val="FF0000"/>
                </a:solidFill>
              </a:rPr>
              <a:t>LineTool</a:t>
            </a:r>
            <a:r>
              <a:rPr lang="en-US" altLang="ja-JP" dirty="0" smtClean="0">
                <a:solidFill>
                  <a:srgbClr val="FF0000"/>
                </a:solidFill>
              </a:rPr>
              <a:t> for NSX</a:t>
            </a:r>
          </a:p>
          <a:p>
            <a:r>
              <a:rPr lang="ja-JP" altLang="en-US" dirty="0" smtClean="0">
                <a:solidFill>
                  <a:srgbClr val="FF0000"/>
                </a:solidFill>
              </a:rPr>
              <a:t>←</a:t>
            </a:r>
            <a:r>
              <a:rPr lang="en-US" altLang="ja-JP" dirty="0" smtClean="0">
                <a:solidFill>
                  <a:srgbClr val="FF0000"/>
                </a:solidFill>
              </a:rPr>
              <a:t>Trouble shooting need NSX</a:t>
            </a:r>
          </a:p>
          <a:p>
            <a:r>
              <a:rPr lang="en-US" altLang="ja-JP" dirty="0" smtClean="0">
                <a:solidFill>
                  <a:srgbClr val="FF0000"/>
                </a:solidFill>
              </a:rPr>
              <a:t>    hardware</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9A23638-A980-433E-BB43-429D6408A0BD}" type="slidenum">
              <a:rPr lang="en-US" altLang="ja-JP" smtClean="0"/>
              <a:pPr>
                <a:defRPr/>
              </a:pPr>
              <a:t>34</a:t>
            </a:fld>
            <a:endParaRPr lang="en-US" altLang="ja-JP"/>
          </a:p>
        </p:txBody>
      </p:sp>
    </p:spTree>
    <p:extLst>
      <p:ext uri="{BB962C8B-B14F-4D97-AF65-F5344CB8AC3E}">
        <p14:creationId xmlns:p14="http://schemas.microsoft.com/office/powerpoint/2010/main" val="2025257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9A23638-A980-433E-BB43-429D6408A0BD}" type="slidenum">
              <a:rPr lang="en-US" altLang="ja-JP" smtClean="0"/>
              <a:pPr>
                <a:defRPr/>
              </a:pPr>
              <a:t>37</a:t>
            </a:fld>
            <a:endParaRPr lang="en-US" altLang="ja-JP"/>
          </a:p>
        </p:txBody>
      </p:sp>
    </p:spTree>
    <p:extLst>
      <p:ext uri="{BB962C8B-B14F-4D97-AF65-F5344CB8AC3E}">
        <p14:creationId xmlns:p14="http://schemas.microsoft.com/office/powerpoint/2010/main" val="422336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D1573A88-87DE-4E05-8B49-E4F73072D41F}" type="slidenum">
              <a:rPr lang="en-US" altLang="ja-JP" sz="1000" smtClean="0"/>
              <a:pPr/>
              <a:t>2</a:t>
            </a:fld>
            <a:endParaRPr lang="en-US" altLang="ja-JP" sz="1000" smtClean="0"/>
          </a:p>
        </p:txBody>
      </p:sp>
      <p:sp>
        <p:nvSpPr>
          <p:cNvPr id="56323" name="Rectangle 7"/>
          <p:cNvSpPr txBox="1">
            <a:spLocks noGrp="1" noChangeArrowheads="1"/>
          </p:cNvSpPr>
          <p:nvPr/>
        </p:nvSpPr>
        <p:spPr bwMode="auto">
          <a:xfrm>
            <a:off x="5749933" y="6663231"/>
            <a:ext cx="4402955" cy="34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94" tIns="45947" rIns="91894" bIns="45947" anchor="b"/>
          <a:lstStyle>
            <a:lvl1pPr defTabSz="919163">
              <a:defRPr kumimoji="1" sz="2400" i="1">
                <a:solidFill>
                  <a:schemeClr val="tx1"/>
                </a:solidFill>
                <a:latin typeface="Times New Roman" pitchFamily="18" charset="0"/>
                <a:ea typeface="ＭＳ Ｐゴシック" pitchFamily="50" charset="-128"/>
              </a:defRPr>
            </a:lvl1pPr>
            <a:lvl2pPr marL="742950" indent="-285750" defTabSz="919163">
              <a:defRPr kumimoji="1" sz="2400" i="1">
                <a:solidFill>
                  <a:schemeClr val="tx1"/>
                </a:solidFill>
                <a:latin typeface="Times New Roman" pitchFamily="18" charset="0"/>
                <a:ea typeface="ＭＳ Ｐゴシック" pitchFamily="50" charset="-128"/>
              </a:defRPr>
            </a:lvl2pPr>
            <a:lvl3pPr marL="1143000" indent="-228600" defTabSz="919163">
              <a:defRPr kumimoji="1" sz="2400" i="1">
                <a:solidFill>
                  <a:schemeClr val="tx1"/>
                </a:solidFill>
                <a:latin typeface="Times New Roman" pitchFamily="18" charset="0"/>
                <a:ea typeface="ＭＳ Ｐゴシック" pitchFamily="50" charset="-128"/>
              </a:defRPr>
            </a:lvl3pPr>
            <a:lvl4pPr marL="1600200" indent="-228600" defTabSz="919163">
              <a:defRPr kumimoji="1" sz="2400" i="1">
                <a:solidFill>
                  <a:schemeClr val="tx1"/>
                </a:solidFill>
                <a:latin typeface="Times New Roman" pitchFamily="18" charset="0"/>
                <a:ea typeface="ＭＳ Ｐゴシック" pitchFamily="50" charset="-128"/>
              </a:defRPr>
            </a:lvl4pPr>
            <a:lvl5pPr marL="2057400" indent="-228600" defTabSz="919163">
              <a:defRPr kumimoji="1" sz="2400" i="1">
                <a:solidFill>
                  <a:schemeClr val="tx1"/>
                </a:solidFill>
                <a:latin typeface="Times New Roman" pitchFamily="18" charset="0"/>
                <a:ea typeface="ＭＳ Ｐゴシック" pitchFamily="50" charset="-128"/>
              </a:defRPr>
            </a:lvl5pPr>
            <a:lvl6pPr marL="2514600" indent="-228600" algn="ctr" defTabSz="9191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191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191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191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FC01AAFD-792C-4E71-A7C8-D2957C1B9C48}" type="slidenum">
              <a:rPr lang="en-US" altLang="ja-JP" sz="1200" i="0">
                <a:latin typeface="ArialMT" charset="-128"/>
                <a:ea typeface="ArialMT" charset="-128"/>
              </a:rPr>
              <a:pPr algn="r" eaLnBrk="1" hangingPunct="1">
                <a:spcBef>
                  <a:spcPct val="0"/>
                </a:spcBef>
              </a:pPr>
              <a:t>2</a:t>
            </a:fld>
            <a:endParaRPr lang="en-US" altLang="ja-JP" sz="1200" i="0">
              <a:latin typeface="ArialMT" charset="-128"/>
              <a:ea typeface="ArialMT" charset="-128"/>
            </a:endParaRPr>
          </a:p>
        </p:txBody>
      </p:sp>
      <p:sp>
        <p:nvSpPr>
          <p:cNvPr id="56324" name="Rectangle 2"/>
          <p:cNvSpPr>
            <a:spLocks noGrp="1" noRot="1" noChangeAspect="1" noChangeArrowheads="1" noTextEdit="1"/>
          </p:cNvSpPr>
          <p:nvPr>
            <p:ph type="sldImg"/>
          </p:nvPr>
        </p:nvSpPr>
        <p:spPr>
          <a:xfrm>
            <a:off x="2747963" y="527050"/>
            <a:ext cx="4672012" cy="2628900"/>
          </a:xfrm>
          <a:ln/>
        </p:spPr>
      </p:sp>
      <p:sp>
        <p:nvSpPr>
          <p:cNvPr id="56325" name="Rectangle 6"/>
          <p:cNvSpPr>
            <a:spLocks noGrp="1" noChangeArrowheads="1"/>
          </p:cNvSpPr>
          <p:nvPr>
            <p:ph type="body" idx="1"/>
          </p:nvPr>
        </p:nvSpPr>
        <p:spPr>
          <a:xfrm>
            <a:off x="1017876" y="3330501"/>
            <a:ext cx="8119489" cy="31564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87" tIns="45943" rIns="91887" bIns="45943"/>
          <a:lstStyle/>
          <a:p>
            <a:pPr eaLnBrk="1" hangingPunct="1"/>
            <a:endParaRPr lang="ja-JP" altLang="ja-JP" sz="10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rgbClr val="FF0000"/>
                </a:solidFill>
              </a:rPr>
              <a:t>DECT PS count as EXT</a:t>
            </a:r>
          </a:p>
          <a:p>
            <a:r>
              <a:rPr lang="en-US" altLang="ja-JP" dirty="0" smtClean="0">
                <a:solidFill>
                  <a:srgbClr val="FF0000"/>
                </a:solidFill>
              </a:rPr>
              <a:t>So MAX EXT include DECT PS.</a:t>
            </a:r>
            <a:endParaRPr kumimoji="1" lang="ja-JP" altLang="en-US"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9A23638-A980-433E-BB43-429D6408A0BD}" type="slidenum">
              <a:rPr lang="en-US" altLang="ja-JP" smtClean="0"/>
              <a:pPr>
                <a:defRPr/>
              </a:pPr>
              <a:t>43</a:t>
            </a:fld>
            <a:endParaRPr lang="en-US" altLang="ja-JP"/>
          </a:p>
        </p:txBody>
      </p:sp>
    </p:spTree>
    <p:extLst>
      <p:ext uri="{BB962C8B-B14F-4D97-AF65-F5344CB8AC3E}">
        <p14:creationId xmlns:p14="http://schemas.microsoft.com/office/powerpoint/2010/main" val="3987396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C14652F4-6CCD-4F30-849E-2C3DE2A2E5F9}" type="slidenum">
              <a:rPr lang="en-US" altLang="ja-JP" sz="1000">
                <a:solidFill>
                  <a:prstClr val="black"/>
                </a:solidFill>
              </a:rPr>
              <a:pPr/>
              <a:t>44</a:t>
            </a:fld>
            <a:endParaRPr lang="en-US" altLang="ja-JP" sz="1000">
              <a:solidFill>
                <a:prstClr val="black"/>
              </a:solidFill>
            </a:endParaRPr>
          </a:p>
        </p:txBody>
      </p:sp>
      <p:sp>
        <p:nvSpPr>
          <p:cNvPr id="61443" name="Rectangle 2"/>
          <p:cNvSpPr>
            <a:spLocks noGrp="1" noRot="1" noChangeAspect="1" noChangeArrowheads="1" noTextEdit="1"/>
          </p:cNvSpPr>
          <p:nvPr>
            <p:ph type="sldImg"/>
          </p:nvPr>
        </p:nvSpPr>
        <p:spPr>
          <a:xfrm>
            <a:off x="2740025" y="525463"/>
            <a:ext cx="4675188" cy="2630487"/>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0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956F3AF2-9A38-4460-B9D5-BFA3D8745FDE}" type="slidenum">
              <a:rPr lang="en-US" altLang="ja-JP" sz="1000" smtClean="0"/>
              <a:pPr/>
              <a:t>45</a:t>
            </a:fld>
            <a:endParaRPr lang="en-US" altLang="ja-JP" sz="1000" smtClean="0"/>
          </a:p>
        </p:txBody>
      </p:sp>
      <p:sp>
        <p:nvSpPr>
          <p:cNvPr id="6246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ja-JP" dirty="0" smtClean="0"/>
          </a:p>
          <a:p>
            <a:pPr eaLnBrk="1" hangingPunct="1"/>
            <a:endParaRPr lang="ja-JP"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C0A2C710-E0D4-4553-9C18-0E4C5566D79A}" type="slidenum">
              <a:rPr lang="en-US" altLang="ja-JP" sz="1000" smtClean="0"/>
              <a:pPr/>
              <a:t>50</a:t>
            </a:fld>
            <a:endParaRPr lang="en-US" altLang="ja-JP" sz="1000" smtClean="0"/>
          </a:p>
        </p:txBody>
      </p:sp>
      <p:sp>
        <p:nvSpPr>
          <p:cNvPr id="63491" name="Rectangle 2"/>
          <p:cNvSpPr>
            <a:spLocks noGrp="1" noRot="1" noChangeAspect="1" noChangeArrowheads="1" noTextEdit="1"/>
          </p:cNvSpPr>
          <p:nvPr>
            <p:ph type="sldImg"/>
          </p:nvPr>
        </p:nvSpPr>
        <p:spPr>
          <a:xfrm>
            <a:off x="2740025" y="525463"/>
            <a:ext cx="4675188" cy="2630487"/>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z="1000" dirty="0" smtClean="0"/>
          </a:p>
          <a:p>
            <a:pPr eaLnBrk="1" hangingPunct="1"/>
            <a:endParaRPr lang="ja-JP" altLang="en-US" sz="10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E1893CF2-8BD0-44C2-9C3D-FD739447A768}" type="slidenum">
              <a:rPr lang="en-US" altLang="ja-JP" sz="1000" smtClean="0"/>
              <a:pPr/>
              <a:t>52</a:t>
            </a:fld>
            <a:endParaRPr lang="en-US" altLang="ja-JP" sz="1000" smtClean="0"/>
          </a:p>
        </p:txBody>
      </p:sp>
      <p:sp>
        <p:nvSpPr>
          <p:cNvPr id="64515" name="Rectangle 2"/>
          <p:cNvSpPr>
            <a:spLocks noGrp="1" noRot="1" noChangeAspect="1" noChangeArrowheads="1" noTextEdit="1"/>
          </p:cNvSpPr>
          <p:nvPr>
            <p:ph type="sldImg"/>
          </p:nvPr>
        </p:nvSpPr>
        <p:spPr>
          <a:xfrm>
            <a:off x="2740025" y="525463"/>
            <a:ext cx="4675188" cy="2630487"/>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pt-BR" altLang="ja-JP"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2EC885D1-96AB-4601-9612-FC14E94CD32A}" type="slidenum">
              <a:rPr lang="en-US" altLang="ja-JP" sz="1000" smtClean="0"/>
              <a:pPr/>
              <a:t>53</a:t>
            </a:fld>
            <a:endParaRPr lang="en-US" altLang="ja-JP" sz="1000" smtClean="0"/>
          </a:p>
        </p:txBody>
      </p:sp>
      <p:sp>
        <p:nvSpPr>
          <p:cNvPr id="65539" name="Rectangle 2"/>
          <p:cNvSpPr>
            <a:spLocks noGrp="1" noRot="1" noChangeAspect="1" noChangeArrowheads="1" noTextEdit="1"/>
          </p:cNvSpPr>
          <p:nvPr>
            <p:ph type="sldImg"/>
          </p:nvPr>
        </p:nvSpPr>
        <p:spPr>
          <a:xfrm>
            <a:off x="2740025" y="525463"/>
            <a:ext cx="4675188" cy="2630487"/>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z="10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9518B781-EC6E-4F7A-93E5-E9DAF1AFCF3A}" type="slidenum">
              <a:rPr lang="en-US" altLang="ja-JP" sz="1000" smtClean="0"/>
              <a:pPr/>
              <a:t>54</a:t>
            </a:fld>
            <a:endParaRPr lang="en-US" altLang="ja-JP" sz="1000" smtClean="0"/>
          </a:p>
        </p:txBody>
      </p:sp>
      <p:sp>
        <p:nvSpPr>
          <p:cNvPr id="66563" name="Rectangle 2"/>
          <p:cNvSpPr>
            <a:spLocks noGrp="1" noRot="1" noChangeAspect="1" noChangeArrowheads="1" noTextEdit="1"/>
          </p:cNvSpPr>
          <p:nvPr>
            <p:ph type="sldImg"/>
          </p:nvPr>
        </p:nvSpPr>
        <p:spPr>
          <a:xfrm>
            <a:off x="2740025" y="525463"/>
            <a:ext cx="4675188" cy="2630487"/>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34FCC9D3-2AC2-4477-B609-CD869E7DE9B3}" type="slidenum">
              <a:rPr lang="en-US" altLang="ja-JP" sz="1000" smtClean="0"/>
              <a:pPr/>
              <a:t>55</a:t>
            </a:fld>
            <a:endParaRPr lang="en-US" altLang="ja-JP" sz="1000" smtClean="0"/>
          </a:p>
        </p:txBody>
      </p:sp>
      <p:sp>
        <p:nvSpPr>
          <p:cNvPr id="6758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E313447B-609B-47E2-AF2E-36A1FBABAC27}" type="slidenum">
              <a:rPr lang="en-US" altLang="ja-JP" sz="1000" smtClean="0"/>
              <a:pPr/>
              <a:t>56</a:t>
            </a:fld>
            <a:endParaRPr lang="en-US" altLang="ja-JP" sz="1000" smtClean="0"/>
          </a:p>
        </p:txBody>
      </p:sp>
      <p:sp>
        <p:nvSpPr>
          <p:cNvPr id="68611" name="Rectangle 7"/>
          <p:cNvSpPr txBox="1">
            <a:spLocks noGrp="1" noChangeArrowheads="1"/>
          </p:cNvSpPr>
          <p:nvPr/>
        </p:nvSpPr>
        <p:spPr bwMode="auto">
          <a:xfrm>
            <a:off x="5749933" y="6663231"/>
            <a:ext cx="4402955" cy="34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87" tIns="45943" rIns="91887" bIns="45943" anchor="b"/>
          <a:lstStyle>
            <a:lvl1pPr defTabSz="919163">
              <a:defRPr kumimoji="1" sz="2400" i="1">
                <a:solidFill>
                  <a:schemeClr val="tx1"/>
                </a:solidFill>
                <a:latin typeface="Times New Roman" pitchFamily="18" charset="0"/>
                <a:ea typeface="ＭＳ Ｐゴシック" pitchFamily="50" charset="-128"/>
              </a:defRPr>
            </a:lvl1pPr>
            <a:lvl2pPr marL="742950" indent="-285750" defTabSz="919163">
              <a:defRPr kumimoji="1" sz="2400" i="1">
                <a:solidFill>
                  <a:schemeClr val="tx1"/>
                </a:solidFill>
                <a:latin typeface="Times New Roman" pitchFamily="18" charset="0"/>
                <a:ea typeface="ＭＳ Ｐゴシック" pitchFamily="50" charset="-128"/>
              </a:defRPr>
            </a:lvl2pPr>
            <a:lvl3pPr marL="1143000" indent="-228600" defTabSz="919163">
              <a:defRPr kumimoji="1" sz="2400" i="1">
                <a:solidFill>
                  <a:schemeClr val="tx1"/>
                </a:solidFill>
                <a:latin typeface="Times New Roman" pitchFamily="18" charset="0"/>
                <a:ea typeface="ＭＳ Ｐゴシック" pitchFamily="50" charset="-128"/>
              </a:defRPr>
            </a:lvl3pPr>
            <a:lvl4pPr marL="1600200" indent="-228600" defTabSz="919163">
              <a:defRPr kumimoji="1" sz="2400" i="1">
                <a:solidFill>
                  <a:schemeClr val="tx1"/>
                </a:solidFill>
                <a:latin typeface="Times New Roman" pitchFamily="18" charset="0"/>
                <a:ea typeface="ＭＳ Ｐゴシック" pitchFamily="50" charset="-128"/>
              </a:defRPr>
            </a:lvl4pPr>
            <a:lvl5pPr marL="2057400" indent="-228600" defTabSz="919163">
              <a:defRPr kumimoji="1" sz="2400" i="1">
                <a:solidFill>
                  <a:schemeClr val="tx1"/>
                </a:solidFill>
                <a:latin typeface="Times New Roman" pitchFamily="18" charset="0"/>
                <a:ea typeface="ＭＳ Ｐゴシック" pitchFamily="50" charset="-128"/>
              </a:defRPr>
            </a:lvl5pPr>
            <a:lvl6pPr marL="2514600" indent="-228600" algn="ctr" defTabSz="9191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191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191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191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2741292E-8B27-4D92-BE94-FB8FEB252B6B}" type="slidenum">
              <a:rPr lang="en-US" altLang="ja-JP" sz="1200" i="0">
                <a:latin typeface="ＭＳ Ｐゴシック" pitchFamily="50" charset="-128"/>
              </a:rPr>
              <a:pPr algn="r" eaLnBrk="1" hangingPunct="1">
                <a:spcBef>
                  <a:spcPct val="0"/>
                </a:spcBef>
              </a:pPr>
              <a:t>56</a:t>
            </a:fld>
            <a:endParaRPr lang="en-US" altLang="ja-JP" sz="1200" i="0">
              <a:latin typeface="ＭＳ Ｐゴシック" pitchFamily="50" charset="-128"/>
            </a:endParaRPr>
          </a:p>
        </p:txBody>
      </p:sp>
      <p:sp>
        <p:nvSpPr>
          <p:cNvPr id="68612" name="Rectangle 2"/>
          <p:cNvSpPr>
            <a:spLocks noGrp="1" noRot="1" noChangeAspect="1" noChangeArrowheads="1" noTextEdit="1"/>
          </p:cNvSpPr>
          <p:nvPr>
            <p:ph type="sldImg"/>
          </p:nvPr>
        </p:nvSpPr>
        <p:spPr>
          <a:xfrm>
            <a:off x="2747963" y="527050"/>
            <a:ext cx="4672012" cy="2628900"/>
          </a:xfrm>
          <a:ln/>
        </p:spPr>
      </p:sp>
      <p:sp>
        <p:nvSpPr>
          <p:cNvPr id="68613" name="Rectangle 3"/>
          <p:cNvSpPr>
            <a:spLocks noGrp="1" noChangeArrowheads="1"/>
          </p:cNvSpPr>
          <p:nvPr>
            <p:ph type="body" idx="1"/>
          </p:nvPr>
        </p:nvSpPr>
        <p:spPr>
          <a:xfrm>
            <a:off x="1017876" y="3330501"/>
            <a:ext cx="8119489" cy="31564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87" tIns="45943" rIns="91887" bIns="45943"/>
          <a:lstStyle/>
          <a:p>
            <a:pPr eaLnBrk="1" hangingPunct="1">
              <a:spcBef>
                <a:spcPct val="50000"/>
              </a:spcBef>
            </a:pPr>
            <a:endParaRPr lang="pt-BR" altLang="ja-JP" sz="1000" dirty="0" smtClean="0"/>
          </a:p>
          <a:p>
            <a:pPr eaLnBrk="1" hangingPunct="1">
              <a:spcBef>
                <a:spcPct val="0"/>
              </a:spcBef>
            </a:pPr>
            <a:endParaRPr lang="ja-JP" altLang="en-US" sz="10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7EC2A92D-564F-4CC5-86E5-E769B80DCB96}" type="slidenum">
              <a:rPr lang="en-US" altLang="ja-JP" sz="1000" smtClean="0"/>
              <a:pPr/>
              <a:t>57</a:t>
            </a:fld>
            <a:endParaRPr lang="en-US" altLang="ja-JP" sz="1000" smtClean="0"/>
          </a:p>
        </p:txBody>
      </p:sp>
      <p:sp>
        <p:nvSpPr>
          <p:cNvPr id="6963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z="1000" dirty="0" smtClean="0"/>
          </a:p>
          <a:p>
            <a:pPr eaLnBrk="1" hangingPunct="1"/>
            <a:endParaRPr lang="ja-JP" altLang="en-US"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7335514B-43BF-4778-AD5D-A8FF7FD3CE2C}" type="slidenum">
              <a:rPr lang="en-US" altLang="ja-JP" sz="1000" smtClean="0"/>
              <a:pPr/>
              <a:t>3</a:t>
            </a:fld>
            <a:endParaRPr lang="en-US" altLang="ja-JP" sz="1000" smtClean="0"/>
          </a:p>
        </p:txBody>
      </p:sp>
      <p:sp>
        <p:nvSpPr>
          <p:cNvPr id="57347" name="Rectangle 2"/>
          <p:cNvSpPr>
            <a:spLocks noGrp="1" noRot="1" noChangeAspect="1" noChangeArrowheads="1" noTextEdit="1"/>
          </p:cNvSpPr>
          <p:nvPr>
            <p:ph type="sldImg"/>
          </p:nvPr>
        </p:nvSpPr>
        <p:spPr>
          <a:xfrm>
            <a:off x="2740025" y="525463"/>
            <a:ext cx="4675188" cy="2630487"/>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62F76069-EAAB-4C6B-9D90-24A8A47E4652}" type="slidenum">
              <a:rPr lang="en-US" altLang="ja-JP" sz="1000" smtClean="0"/>
              <a:pPr/>
              <a:t>64</a:t>
            </a:fld>
            <a:endParaRPr lang="en-US" altLang="ja-JP" sz="1000" smtClean="0"/>
          </a:p>
        </p:txBody>
      </p:sp>
      <p:sp>
        <p:nvSpPr>
          <p:cNvPr id="70659" name="Rectangle 2"/>
          <p:cNvSpPr>
            <a:spLocks noGrp="1" noRot="1" noChangeAspect="1" noChangeArrowheads="1" noTextEdit="1"/>
          </p:cNvSpPr>
          <p:nvPr>
            <p:ph type="sldImg"/>
          </p:nvPr>
        </p:nvSpPr>
        <p:spPr>
          <a:xfrm>
            <a:off x="2740025" y="525463"/>
            <a:ext cx="4675188" cy="2630487"/>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74745B14-FFC8-441C-BE75-A768247C1A3A}" type="slidenum">
              <a:rPr lang="en-US" altLang="ja-JP" sz="1000" smtClean="0"/>
              <a:pPr/>
              <a:t>65</a:t>
            </a:fld>
            <a:endParaRPr lang="en-US" altLang="ja-JP" sz="1000" smtClean="0"/>
          </a:p>
        </p:txBody>
      </p:sp>
      <p:sp>
        <p:nvSpPr>
          <p:cNvPr id="71683" name="Rectangle 2"/>
          <p:cNvSpPr>
            <a:spLocks noGrp="1" noRot="1" noChangeAspect="1" noChangeArrowheads="1" noTextEdit="1"/>
          </p:cNvSpPr>
          <p:nvPr>
            <p:ph type="sldImg"/>
          </p:nvPr>
        </p:nvSpPr>
        <p:spPr>
          <a:xfrm>
            <a:off x="2740025" y="525463"/>
            <a:ext cx="4675188" cy="2630487"/>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C549F4DA-46E3-41DD-92FC-65D3CA9E51D1}" type="slidenum">
              <a:rPr lang="en-US" altLang="ja-JP" sz="1000">
                <a:solidFill>
                  <a:prstClr val="black"/>
                </a:solidFill>
              </a:rPr>
              <a:pPr/>
              <a:t>67</a:t>
            </a:fld>
            <a:endParaRPr lang="en-US" altLang="ja-JP" sz="1000">
              <a:solidFill>
                <a:prstClr val="black"/>
              </a:solidFill>
            </a:endParaRPr>
          </a:p>
        </p:txBody>
      </p:sp>
      <p:sp>
        <p:nvSpPr>
          <p:cNvPr id="73731" name="Rectangle 2"/>
          <p:cNvSpPr>
            <a:spLocks noGrp="1" noRot="1" noChangeAspect="1" noChangeArrowheads="1" noTextEdit="1"/>
          </p:cNvSpPr>
          <p:nvPr>
            <p:ph type="sldImg"/>
          </p:nvPr>
        </p:nvSpPr>
        <p:spPr>
          <a:xfrm>
            <a:off x="2740025" y="525463"/>
            <a:ext cx="4675188" cy="2630487"/>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0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D87CC4D4-E240-4940-9724-DF338FE7D20E}" type="slidenum">
              <a:rPr lang="en-US" altLang="ja-JP" sz="1000" smtClean="0"/>
              <a:pPr/>
              <a:t>68</a:t>
            </a:fld>
            <a:endParaRPr lang="en-US" altLang="ja-JP" sz="1000" smtClean="0"/>
          </a:p>
        </p:txBody>
      </p:sp>
      <p:sp>
        <p:nvSpPr>
          <p:cNvPr id="7475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smtClean="0"/>
          </a:p>
          <a:p>
            <a:pPr eaLnBrk="1" hangingPunct="1"/>
            <a:endParaRPr lang="ja-JP"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87BDE8F9-69FC-422C-AAA7-A7C6687CC2FB}" type="slidenum">
              <a:rPr lang="en-US" altLang="ja-JP" sz="1000" smtClean="0"/>
              <a:pPr/>
              <a:t>69</a:t>
            </a:fld>
            <a:endParaRPr lang="en-US" altLang="ja-JP" sz="1000" smtClean="0"/>
          </a:p>
        </p:txBody>
      </p:sp>
      <p:sp>
        <p:nvSpPr>
          <p:cNvPr id="75779" name="Rectangle 7"/>
          <p:cNvSpPr txBox="1">
            <a:spLocks noGrp="1" noChangeArrowheads="1"/>
          </p:cNvSpPr>
          <p:nvPr/>
        </p:nvSpPr>
        <p:spPr bwMode="auto">
          <a:xfrm>
            <a:off x="5749933" y="6663231"/>
            <a:ext cx="4402955" cy="34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87" tIns="45943" rIns="91887" bIns="45943" anchor="b"/>
          <a:lstStyle>
            <a:lvl1pPr defTabSz="919163">
              <a:defRPr kumimoji="1" sz="2400" i="1">
                <a:solidFill>
                  <a:schemeClr val="tx1"/>
                </a:solidFill>
                <a:latin typeface="Times New Roman" pitchFamily="18" charset="0"/>
                <a:ea typeface="ＭＳ Ｐゴシック" pitchFamily="50" charset="-128"/>
              </a:defRPr>
            </a:lvl1pPr>
            <a:lvl2pPr marL="742950" indent="-285750" defTabSz="919163">
              <a:defRPr kumimoji="1" sz="2400" i="1">
                <a:solidFill>
                  <a:schemeClr val="tx1"/>
                </a:solidFill>
                <a:latin typeface="Times New Roman" pitchFamily="18" charset="0"/>
                <a:ea typeface="ＭＳ Ｐゴシック" pitchFamily="50" charset="-128"/>
              </a:defRPr>
            </a:lvl2pPr>
            <a:lvl3pPr marL="1143000" indent="-228600" defTabSz="919163">
              <a:defRPr kumimoji="1" sz="2400" i="1">
                <a:solidFill>
                  <a:schemeClr val="tx1"/>
                </a:solidFill>
                <a:latin typeface="Times New Roman" pitchFamily="18" charset="0"/>
                <a:ea typeface="ＭＳ Ｐゴシック" pitchFamily="50" charset="-128"/>
              </a:defRPr>
            </a:lvl3pPr>
            <a:lvl4pPr marL="1600200" indent="-228600" defTabSz="919163">
              <a:defRPr kumimoji="1" sz="2400" i="1">
                <a:solidFill>
                  <a:schemeClr val="tx1"/>
                </a:solidFill>
                <a:latin typeface="Times New Roman" pitchFamily="18" charset="0"/>
                <a:ea typeface="ＭＳ Ｐゴシック" pitchFamily="50" charset="-128"/>
              </a:defRPr>
            </a:lvl4pPr>
            <a:lvl5pPr marL="2057400" indent="-228600" defTabSz="919163">
              <a:defRPr kumimoji="1" sz="2400" i="1">
                <a:solidFill>
                  <a:schemeClr val="tx1"/>
                </a:solidFill>
                <a:latin typeface="Times New Roman" pitchFamily="18" charset="0"/>
                <a:ea typeface="ＭＳ Ｐゴシック" pitchFamily="50" charset="-128"/>
              </a:defRPr>
            </a:lvl5pPr>
            <a:lvl6pPr marL="2514600" indent="-228600" algn="ctr" defTabSz="9191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191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191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191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E2B459BB-C40A-4117-BE23-432AE7D77BE9}" type="slidenum">
              <a:rPr lang="en-US" altLang="ja-JP" sz="1200" i="0">
                <a:latin typeface="ＭＳ Ｐゴシック" pitchFamily="50" charset="-128"/>
              </a:rPr>
              <a:pPr algn="r" eaLnBrk="1" hangingPunct="1">
                <a:spcBef>
                  <a:spcPct val="0"/>
                </a:spcBef>
              </a:pPr>
              <a:t>69</a:t>
            </a:fld>
            <a:endParaRPr lang="en-US" altLang="ja-JP" sz="1200" i="0">
              <a:latin typeface="ＭＳ Ｐゴシック" pitchFamily="50" charset="-128"/>
            </a:endParaRPr>
          </a:p>
        </p:txBody>
      </p:sp>
      <p:sp>
        <p:nvSpPr>
          <p:cNvPr id="75780" name="Rectangle 2"/>
          <p:cNvSpPr>
            <a:spLocks noGrp="1" noRot="1" noChangeAspect="1" noChangeArrowheads="1" noTextEdit="1"/>
          </p:cNvSpPr>
          <p:nvPr>
            <p:ph type="sldImg"/>
          </p:nvPr>
        </p:nvSpPr>
        <p:spPr>
          <a:xfrm>
            <a:off x="2747963" y="527050"/>
            <a:ext cx="4672012" cy="2628900"/>
          </a:xfrm>
          <a:ln/>
        </p:spPr>
      </p:sp>
      <p:sp>
        <p:nvSpPr>
          <p:cNvPr id="75781" name="Rectangle 3"/>
          <p:cNvSpPr>
            <a:spLocks noGrp="1" noChangeArrowheads="1"/>
          </p:cNvSpPr>
          <p:nvPr>
            <p:ph type="body" idx="1"/>
          </p:nvPr>
        </p:nvSpPr>
        <p:spPr>
          <a:xfrm>
            <a:off x="1017876" y="3330501"/>
            <a:ext cx="8119489" cy="31564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87" tIns="45943" rIns="91887" bIns="45943"/>
          <a:lstStyle/>
          <a:p>
            <a:pPr eaLnBrk="1" hangingPunct="1">
              <a:spcBef>
                <a:spcPct val="0"/>
              </a:spcBef>
            </a:pPr>
            <a:endParaRPr lang="en-US" altLang="ja-JP" dirty="0" smtClean="0">
              <a:solidFill>
                <a:srgbClr val="000000"/>
              </a:solidFill>
              <a:latin typeface="Arial Unicode MS" pitchFamily="50" charset="-128"/>
              <a:sym typeface="ＭＳ Ｐゴシック" pitchFamily="50" charset="-128"/>
            </a:endParaRPr>
          </a:p>
          <a:p>
            <a:pPr eaLnBrk="1" hangingPunct="1">
              <a:spcBef>
                <a:spcPct val="0"/>
              </a:spcBef>
            </a:pPr>
            <a:endParaRPr lang="ja-JP" altLang="en-US" dirty="0" smtClean="0">
              <a:solidFill>
                <a:srgbClr val="000000"/>
              </a:solidFill>
              <a:latin typeface="Arial Unicode MS" pitchFamily="50" charset="-128"/>
              <a:sym typeface="ＭＳ Ｐゴシック" pitchFamily="50"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804F6E47-301D-4519-A06A-35EA8A439DB9}" type="slidenum">
              <a:rPr lang="en-US" altLang="ja-JP" sz="1000" smtClean="0"/>
              <a:pPr/>
              <a:t>70</a:t>
            </a:fld>
            <a:endParaRPr lang="en-US" altLang="ja-JP" sz="1000" smtClean="0"/>
          </a:p>
        </p:txBody>
      </p:sp>
      <p:sp>
        <p:nvSpPr>
          <p:cNvPr id="78851" name="Rectangle 7"/>
          <p:cNvSpPr txBox="1">
            <a:spLocks noGrp="1" noChangeArrowheads="1"/>
          </p:cNvSpPr>
          <p:nvPr/>
        </p:nvSpPr>
        <p:spPr bwMode="auto">
          <a:xfrm>
            <a:off x="5749933" y="6663231"/>
            <a:ext cx="4402955" cy="34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87" tIns="45943" rIns="91887" bIns="45943" anchor="b"/>
          <a:lstStyle>
            <a:lvl1pPr defTabSz="919163">
              <a:defRPr kumimoji="1" sz="2400" i="1">
                <a:solidFill>
                  <a:schemeClr val="tx1"/>
                </a:solidFill>
                <a:latin typeface="Times New Roman" pitchFamily="18" charset="0"/>
                <a:ea typeface="ＭＳ Ｐゴシック" pitchFamily="50" charset="-128"/>
              </a:defRPr>
            </a:lvl1pPr>
            <a:lvl2pPr marL="742950" indent="-285750" defTabSz="919163">
              <a:defRPr kumimoji="1" sz="2400" i="1">
                <a:solidFill>
                  <a:schemeClr val="tx1"/>
                </a:solidFill>
                <a:latin typeface="Times New Roman" pitchFamily="18" charset="0"/>
                <a:ea typeface="ＭＳ Ｐゴシック" pitchFamily="50" charset="-128"/>
              </a:defRPr>
            </a:lvl2pPr>
            <a:lvl3pPr marL="1143000" indent="-228600" defTabSz="919163">
              <a:defRPr kumimoji="1" sz="2400" i="1">
                <a:solidFill>
                  <a:schemeClr val="tx1"/>
                </a:solidFill>
                <a:latin typeface="Times New Roman" pitchFamily="18" charset="0"/>
                <a:ea typeface="ＭＳ Ｐゴシック" pitchFamily="50" charset="-128"/>
              </a:defRPr>
            </a:lvl3pPr>
            <a:lvl4pPr marL="1600200" indent="-228600" defTabSz="919163">
              <a:defRPr kumimoji="1" sz="2400" i="1">
                <a:solidFill>
                  <a:schemeClr val="tx1"/>
                </a:solidFill>
                <a:latin typeface="Times New Roman" pitchFamily="18" charset="0"/>
                <a:ea typeface="ＭＳ Ｐゴシック" pitchFamily="50" charset="-128"/>
              </a:defRPr>
            </a:lvl4pPr>
            <a:lvl5pPr marL="2057400" indent="-228600" defTabSz="919163">
              <a:defRPr kumimoji="1" sz="2400" i="1">
                <a:solidFill>
                  <a:schemeClr val="tx1"/>
                </a:solidFill>
                <a:latin typeface="Times New Roman" pitchFamily="18" charset="0"/>
                <a:ea typeface="ＭＳ Ｐゴシック" pitchFamily="50" charset="-128"/>
              </a:defRPr>
            </a:lvl5pPr>
            <a:lvl6pPr marL="2514600" indent="-228600" algn="ctr" defTabSz="9191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191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191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191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3724145D-92B6-46D9-B5DA-F5FE164FF29A}" type="slidenum">
              <a:rPr lang="en-US" altLang="ja-JP" sz="1200" i="0">
                <a:latin typeface="ＭＳ Ｐゴシック" pitchFamily="50" charset="-128"/>
              </a:rPr>
              <a:pPr algn="r" eaLnBrk="1" hangingPunct="1">
                <a:spcBef>
                  <a:spcPct val="0"/>
                </a:spcBef>
              </a:pPr>
              <a:t>70</a:t>
            </a:fld>
            <a:endParaRPr lang="en-US" altLang="ja-JP" sz="1200" i="0">
              <a:latin typeface="ＭＳ Ｐゴシック" pitchFamily="50" charset="-128"/>
            </a:endParaRPr>
          </a:p>
        </p:txBody>
      </p:sp>
      <p:sp>
        <p:nvSpPr>
          <p:cNvPr id="78852" name="Rectangle 2"/>
          <p:cNvSpPr>
            <a:spLocks noGrp="1" noRot="1" noChangeAspect="1" noChangeArrowheads="1" noTextEdit="1"/>
          </p:cNvSpPr>
          <p:nvPr>
            <p:ph type="sldImg"/>
          </p:nvPr>
        </p:nvSpPr>
        <p:spPr>
          <a:xfrm>
            <a:off x="2747963" y="527050"/>
            <a:ext cx="4672012" cy="2628900"/>
          </a:xfrm>
          <a:ln/>
        </p:spPr>
      </p:sp>
      <p:sp>
        <p:nvSpPr>
          <p:cNvPr id="78853" name="Rectangle 3"/>
          <p:cNvSpPr>
            <a:spLocks noGrp="1" noChangeArrowheads="1"/>
          </p:cNvSpPr>
          <p:nvPr>
            <p:ph type="body" idx="1"/>
          </p:nvPr>
        </p:nvSpPr>
        <p:spPr>
          <a:xfrm>
            <a:off x="1017876" y="3330501"/>
            <a:ext cx="8119489" cy="31564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87" tIns="45943" rIns="91887" bIns="45943"/>
          <a:lstStyle/>
          <a:p>
            <a:pPr eaLnBrk="1" hangingPunct="1">
              <a:lnSpc>
                <a:spcPct val="90000"/>
              </a:lnSpc>
            </a:pPr>
            <a:endParaRPr lang="en-US" altLang="ja-JP" sz="1000" dirty="0" smtClean="0">
              <a:solidFill>
                <a:srgbClr val="000000"/>
              </a:solidFill>
              <a:latin typeface="Arial Unicode MS" pitchFamily="50" charset="-128"/>
              <a:sym typeface="ＭＳ Ｐゴシック" pitchFamily="50"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rgbClr val="FF0000"/>
                </a:solidFill>
              </a:rPr>
              <a:t>DECT PS count as EXT</a:t>
            </a:r>
          </a:p>
          <a:p>
            <a:r>
              <a:rPr lang="en-US" altLang="ja-JP" dirty="0" smtClean="0">
                <a:solidFill>
                  <a:srgbClr val="FF0000"/>
                </a:solidFill>
              </a:rPr>
              <a:t>So MAX EXT include DECT PS.</a:t>
            </a:r>
            <a:endParaRPr kumimoji="1" lang="ja-JP" altLang="en-US"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9A23638-A980-433E-BB43-429D6408A0BD}" type="slidenum">
              <a:rPr lang="en-US" altLang="ja-JP" smtClean="0"/>
              <a:pPr>
                <a:defRPr/>
              </a:pPr>
              <a:t>72</a:t>
            </a:fld>
            <a:endParaRPr lang="en-US" altLang="ja-JP"/>
          </a:p>
        </p:txBody>
      </p:sp>
    </p:spTree>
    <p:extLst>
      <p:ext uri="{BB962C8B-B14F-4D97-AF65-F5344CB8AC3E}">
        <p14:creationId xmlns:p14="http://schemas.microsoft.com/office/powerpoint/2010/main" val="3886715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9A23638-A980-433E-BB43-429D6408A0BD}" type="slidenum">
              <a:rPr lang="en-US" altLang="ja-JP" smtClean="0"/>
              <a:pPr>
                <a:defRPr/>
              </a:pPr>
              <a:t>73</a:t>
            </a:fld>
            <a:endParaRPr lang="en-US" altLang="ja-JP"/>
          </a:p>
        </p:txBody>
      </p:sp>
    </p:spTree>
    <p:extLst>
      <p:ext uri="{BB962C8B-B14F-4D97-AF65-F5344CB8AC3E}">
        <p14:creationId xmlns:p14="http://schemas.microsoft.com/office/powerpoint/2010/main" val="3125499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53FF220F-4D06-4C14-9FFC-60AF1A47465E}" type="slidenum">
              <a:rPr lang="en-US" altLang="ja-JP" sz="1000">
                <a:solidFill>
                  <a:prstClr val="black"/>
                </a:solidFill>
              </a:rPr>
              <a:pPr/>
              <a:t>77</a:t>
            </a:fld>
            <a:endParaRPr lang="en-US" altLang="ja-JP" sz="1000">
              <a:solidFill>
                <a:prstClr val="black"/>
              </a:solidFill>
            </a:endParaRPr>
          </a:p>
        </p:txBody>
      </p:sp>
      <p:sp>
        <p:nvSpPr>
          <p:cNvPr id="81923" name="Rectangle 2"/>
          <p:cNvSpPr>
            <a:spLocks noGrp="1" noRot="1" noChangeAspect="1" noChangeArrowheads="1" noTextEdit="1"/>
          </p:cNvSpPr>
          <p:nvPr>
            <p:ph type="sldImg"/>
          </p:nvPr>
        </p:nvSpPr>
        <p:spPr>
          <a:xfrm>
            <a:off x="2740025" y="525463"/>
            <a:ext cx="4675188" cy="2630487"/>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0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958B9C82-0806-4BDE-A1BD-6949D4777A0F}" type="slidenum">
              <a:rPr lang="en-US" altLang="ja-JP" sz="1000" smtClean="0"/>
              <a:pPr/>
              <a:t>78</a:t>
            </a:fld>
            <a:endParaRPr lang="en-US" altLang="ja-JP" sz="1000" smtClean="0"/>
          </a:p>
        </p:txBody>
      </p:sp>
      <p:sp>
        <p:nvSpPr>
          <p:cNvPr id="82947" name="Rectangle 2"/>
          <p:cNvSpPr>
            <a:spLocks noGrp="1" noRot="1" noChangeAspect="1" noChangeArrowheads="1" noTextEdit="1"/>
          </p:cNvSpPr>
          <p:nvPr>
            <p:ph type="sldImg"/>
          </p:nvPr>
        </p:nvSpPr>
        <p:spPr>
          <a:xfrm>
            <a:off x="2740025" y="525463"/>
            <a:ext cx="4675188" cy="2630487"/>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smtClean="0">
                <a:solidFill>
                  <a:srgbClr val="FF0000"/>
                </a:solidFill>
              </a:rPr>
              <a:t>DECT PS count as EXT</a:t>
            </a:r>
          </a:p>
          <a:p>
            <a:r>
              <a:rPr lang="en-US" altLang="ja-JP" dirty="0" smtClean="0">
                <a:solidFill>
                  <a:srgbClr val="FF0000"/>
                </a:solidFill>
              </a:rPr>
              <a:t>So MAX EXT include DECT PS.</a:t>
            </a:r>
            <a:endParaRPr kumimoji="1" lang="ja-JP" altLang="en-US" dirty="0" smtClean="0">
              <a:solidFill>
                <a:srgbClr val="FF0000"/>
              </a:solidFill>
            </a:endParaRPr>
          </a:p>
          <a:p>
            <a:pPr eaLnBrk="1" hangingPunct="1"/>
            <a:endParaRPr lang="en-US" altLang="ja-JP" dirty="0" smtClean="0"/>
          </a:p>
          <a:p>
            <a:pPr eaLnBrk="1" hangingPunct="1"/>
            <a:endParaRPr lang="ja-JP"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40DDE7EF-2D30-49AD-999D-9362B349AE1C}" type="slidenum">
              <a:rPr lang="en-US" altLang="ja-JP" sz="1000">
                <a:solidFill>
                  <a:prstClr val="black"/>
                </a:solidFill>
              </a:rPr>
              <a:pPr/>
              <a:t>4</a:t>
            </a:fld>
            <a:endParaRPr lang="en-US" altLang="ja-JP" sz="1000">
              <a:solidFill>
                <a:prstClr val="black"/>
              </a:solidFill>
            </a:endParaRPr>
          </a:p>
        </p:txBody>
      </p:sp>
      <p:sp>
        <p:nvSpPr>
          <p:cNvPr id="58371" name="Rectangle 2"/>
          <p:cNvSpPr>
            <a:spLocks noGrp="1" noRot="1" noChangeAspect="1" noChangeArrowheads="1" noTextEdit="1"/>
          </p:cNvSpPr>
          <p:nvPr>
            <p:ph type="sldImg"/>
          </p:nvPr>
        </p:nvSpPr>
        <p:spPr>
          <a:xfrm>
            <a:off x="2740025" y="525463"/>
            <a:ext cx="4675188" cy="2630487"/>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0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txBox="1">
            <a:spLocks noGrp="1" noChangeArrowheads="1"/>
          </p:cNvSpPr>
          <p:nvPr/>
        </p:nvSpPr>
        <p:spPr bwMode="auto">
          <a:xfrm>
            <a:off x="5752286" y="6663231"/>
            <a:ext cx="4402953" cy="35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45" tIns="0" rIns="19345" bIns="0" anchor="b"/>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7A83D672-811E-47A7-B54D-254239E492DE}" type="slidenum">
              <a:rPr lang="en-US" altLang="ja-JP" sz="1000"/>
              <a:pPr algn="r" eaLnBrk="1" hangingPunct="1">
                <a:spcBef>
                  <a:spcPct val="0"/>
                </a:spcBef>
              </a:pPr>
              <a:t>84</a:t>
            </a:fld>
            <a:endParaRPr lang="en-US" altLang="ja-JP" sz="1000"/>
          </a:p>
        </p:txBody>
      </p:sp>
      <p:sp>
        <p:nvSpPr>
          <p:cNvPr id="83971" name="Rectangle 2"/>
          <p:cNvSpPr>
            <a:spLocks noGrp="1" noRot="1" noChangeAspect="1" noChangeArrowheads="1" noTextEdit="1"/>
          </p:cNvSpPr>
          <p:nvPr>
            <p:ph type="sldImg"/>
          </p:nvPr>
        </p:nvSpPr>
        <p:spPr>
          <a:xfrm>
            <a:off x="2740025" y="525463"/>
            <a:ext cx="4675188" cy="2630487"/>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58C1F803-4897-40D5-A12A-4D257517E1D3}" type="slidenum">
              <a:rPr lang="en-US" altLang="ja-JP" sz="1000">
                <a:solidFill>
                  <a:prstClr val="black"/>
                </a:solidFill>
              </a:rPr>
              <a:pPr/>
              <a:t>92</a:t>
            </a:fld>
            <a:endParaRPr lang="en-US" altLang="ja-JP" sz="1000">
              <a:solidFill>
                <a:prstClr val="black"/>
              </a:solidFill>
            </a:endParaRPr>
          </a:p>
        </p:txBody>
      </p:sp>
      <p:sp>
        <p:nvSpPr>
          <p:cNvPr id="88067" name="Rectangle 2"/>
          <p:cNvSpPr>
            <a:spLocks noGrp="1" noRot="1" noChangeAspect="1" noChangeArrowheads="1" noTextEdit="1"/>
          </p:cNvSpPr>
          <p:nvPr>
            <p:ph type="sldImg"/>
          </p:nvPr>
        </p:nvSpPr>
        <p:spPr>
          <a:xfrm>
            <a:off x="2740025" y="525463"/>
            <a:ext cx="4675188" cy="2630487"/>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9E555FCF-DDEC-41D9-8D12-D24990FCA910}" type="slidenum">
              <a:rPr lang="en-US" altLang="ja-JP" sz="1000" smtClean="0"/>
              <a:pPr/>
              <a:t>93</a:t>
            </a:fld>
            <a:endParaRPr lang="en-US" altLang="ja-JP" sz="1000" smtClean="0"/>
          </a:p>
        </p:txBody>
      </p:sp>
      <p:sp>
        <p:nvSpPr>
          <p:cNvPr id="89091" name="Rectangle 2"/>
          <p:cNvSpPr>
            <a:spLocks noGrp="1" noRot="1" noChangeAspect="1" noChangeArrowheads="1" noTextEdit="1"/>
          </p:cNvSpPr>
          <p:nvPr>
            <p:ph type="sldImg"/>
          </p:nvPr>
        </p:nvSpPr>
        <p:spPr>
          <a:xfrm>
            <a:off x="2740025" y="525463"/>
            <a:ext cx="4675188" cy="2630487"/>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smtClean="0">
              <a:solidFill>
                <a:srgbClr val="000000"/>
              </a:solidFill>
              <a:latin typeface="Arial Unicode MS" pitchFamily="50" charset="-128"/>
              <a:sym typeface="Arial" pitchFamily="34" charset="0"/>
            </a:endParaRPr>
          </a:p>
          <a:p>
            <a:pPr eaLnBrk="1" hangingPunct="1"/>
            <a:endParaRPr lang="en-US" altLang="ja-JP"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20B270CD-59A0-41AD-B062-020A07D38ADC}" type="slidenum">
              <a:rPr lang="en-US" altLang="ja-JP" sz="1000" smtClean="0"/>
              <a:pPr/>
              <a:t>94</a:t>
            </a:fld>
            <a:endParaRPr lang="en-US" altLang="ja-JP" sz="1000" smtClean="0"/>
          </a:p>
        </p:txBody>
      </p:sp>
      <p:sp>
        <p:nvSpPr>
          <p:cNvPr id="90115" name="Rectangle 2"/>
          <p:cNvSpPr>
            <a:spLocks noGrp="1" noRot="1" noChangeAspect="1" noChangeArrowheads="1" noTextEdit="1"/>
          </p:cNvSpPr>
          <p:nvPr>
            <p:ph type="sldImg"/>
          </p:nvPr>
        </p:nvSpPr>
        <p:spPr>
          <a:xfrm>
            <a:off x="2740025" y="525463"/>
            <a:ext cx="4675188" cy="2630487"/>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smtClean="0"/>
          </a:p>
          <a:p>
            <a:pPr eaLnBrk="1" hangingPunct="1"/>
            <a:endParaRPr lang="ja-JP"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txBox="1">
            <a:spLocks noGrp="1" noChangeArrowheads="1"/>
          </p:cNvSpPr>
          <p:nvPr/>
        </p:nvSpPr>
        <p:spPr bwMode="auto">
          <a:xfrm>
            <a:off x="5752286" y="6663231"/>
            <a:ext cx="4402953" cy="35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45" tIns="0" rIns="19345" bIns="0" anchor="b"/>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F602B515-7DA9-4DC4-863E-76E007BAE848}" type="slidenum">
              <a:rPr lang="en-US" altLang="ja-JP" sz="1000"/>
              <a:pPr algn="r" eaLnBrk="1" hangingPunct="1">
                <a:spcBef>
                  <a:spcPct val="0"/>
                </a:spcBef>
              </a:pPr>
              <a:t>95</a:t>
            </a:fld>
            <a:endParaRPr lang="en-US" altLang="ja-JP" sz="1000"/>
          </a:p>
        </p:txBody>
      </p:sp>
      <p:sp>
        <p:nvSpPr>
          <p:cNvPr id="91139" name="Rectangle 2"/>
          <p:cNvSpPr>
            <a:spLocks noGrp="1" noRot="1" noChangeAspect="1" noChangeArrowheads="1" noTextEdit="1"/>
          </p:cNvSpPr>
          <p:nvPr>
            <p:ph type="sldImg"/>
          </p:nvPr>
        </p:nvSpPr>
        <p:spPr>
          <a:xfrm>
            <a:off x="2740025" y="525463"/>
            <a:ext cx="4675188" cy="2630487"/>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985EAE34-38B6-45BC-8E01-1D2E7FF61F3D}" type="slidenum">
              <a:rPr lang="en-US" altLang="ja-JP" sz="1000" smtClean="0"/>
              <a:pPr/>
              <a:t>96</a:t>
            </a:fld>
            <a:endParaRPr lang="en-US" altLang="ja-JP" sz="1000" smtClean="0"/>
          </a:p>
        </p:txBody>
      </p:sp>
      <p:sp>
        <p:nvSpPr>
          <p:cNvPr id="92163" name="Rectangle 2"/>
          <p:cNvSpPr>
            <a:spLocks noGrp="1" noRot="1" noChangeAspect="1" noChangeArrowheads="1" noTextEdit="1"/>
          </p:cNvSpPr>
          <p:nvPr>
            <p:ph type="sldImg"/>
          </p:nvPr>
        </p:nvSpPr>
        <p:spPr>
          <a:xfrm>
            <a:off x="2740025" y="525463"/>
            <a:ext cx="4675188" cy="2630487"/>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smtClean="0"/>
          </a:p>
          <a:p>
            <a:pPr eaLnBrk="1" hangingPunct="1"/>
            <a:endParaRPr lang="en-US" altLang="ja-JP" dirty="0" smtClean="0"/>
          </a:p>
          <a:p>
            <a:pPr eaLnBrk="1" hangingPunct="1"/>
            <a:endParaRPr lang="ja-JP"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47294D54-0947-4EAB-96D9-920C12361130}" type="slidenum">
              <a:rPr lang="en-US" altLang="ja-JP" sz="1000" smtClean="0"/>
              <a:pPr/>
              <a:t>97</a:t>
            </a:fld>
            <a:endParaRPr lang="en-US" altLang="ja-JP" sz="1000" smtClean="0"/>
          </a:p>
        </p:txBody>
      </p:sp>
      <p:sp>
        <p:nvSpPr>
          <p:cNvPr id="97283" name="Rectangle 2"/>
          <p:cNvSpPr>
            <a:spLocks noGrp="1" noRot="1" noChangeAspect="1" noChangeArrowheads="1" noTextEdit="1"/>
          </p:cNvSpPr>
          <p:nvPr>
            <p:ph type="sldImg"/>
          </p:nvPr>
        </p:nvSpPr>
        <p:spPr>
          <a:xfrm>
            <a:off x="2740025" y="525463"/>
            <a:ext cx="4675188" cy="2630487"/>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smtClean="0"/>
          </a:p>
          <a:p>
            <a:pPr eaLnBrk="1" hangingPunct="1"/>
            <a:endParaRPr lang="ja-JP"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20B67E47-28E2-4ED5-820A-7B4E3F78FAD6}" type="slidenum">
              <a:rPr lang="en-US" altLang="ja-JP" sz="1000">
                <a:solidFill>
                  <a:prstClr val="black"/>
                </a:solidFill>
              </a:rPr>
              <a:pPr/>
              <a:t>100</a:t>
            </a:fld>
            <a:endParaRPr lang="en-US" altLang="ja-JP" sz="1000">
              <a:solidFill>
                <a:prstClr val="black"/>
              </a:solidFill>
            </a:endParaRPr>
          </a:p>
        </p:txBody>
      </p:sp>
      <p:sp>
        <p:nvSpPr>
          <p:cNvPr id="10137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2740025" y="525463"/>
            <a:ext cx="4675188" cy="2630487"/>
          </a:xfrm>
          <a:ln/>
        </p:spPr>
      </p:sp>
      <p:sp>
        <p:nvSpPr>
          <p:cNvPr id="128003" name="Rectangle 3"/>
          <p:cNvSpPr>
            <a:spLocks noGrp="1" noChangeArrowheads="1"/>
          </p:cNvSpPr>
          <p:nvPr>
            <p:ph type="body" idx="1"/>
          </p:nvPr>
        </p:nvSpPr>
        <p:spPr>
          <a:xfrm>
            <a:off x="1015050" y="3331252"/>
            <a:ext cx="8125139" cy="3156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2740025" y="525463"/>
            <a:ext cx="4675188" cy="2630487"/>
          </a:xfrm>
          <a:ln/>
        </p:spPr>
      </p:sp>
      <p:sp>
        <p:nvSpPr>
          <p:cNvPr id="128003" name="Rectangle 3"/>
          <p:cNvSpPr>
            <a:spLocks noGrp="1" noChangeArrowheads="1"/>
          </p:cNvSpPr>
          <p:nvPr>
            <p:ph type="body" idx="1"/>
          </p:nvPr>
        </p:nvSpPr>
        <p:spPr>
          <a:xfrm>
            <a:off x="1015050" y="3331252"/>
            <a:ext cx="8125139" cy="3156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6765DABE-7DBC-40CD-B64C-7E2306D94C0A}" type="slidenum">
              <a:rPr lang="en-US" altLang="ja-JP" sz="1000">
                <a:solidFill>
                  <a:prstClr val="black"/>
                </a:solidFill>
              </a:rPr>
              <a:pPr/>
              <a:t>5</a:t>
            </a:fld>
            <a:endParaRPr lang="en-US" altLang="ja-JP" sz="1000">
              <a:solidFill>
                <a:prstClr val="black"/>
              </a:solidFill>
            </a:endParaRPr>
          </a:p>
        </p:txBody>
      </p:sp>
      <p:sp>
        <p:nvSpPr>
          <p:cNvPr id="59395" name="Rectangle 2"/>
          <p:cNvSpPr>
            <a:spLocks noGrp="1" noRot="1" noChangeAspect="1" noChangeArrowheads="1" noTextEdit="1"/>
          </p:cNvSpPr>
          <p:nvPr>
            <p:ph type="sldImg"/>
          </p:nvPr>
        </p:nvSpPr>
        <p:spPr>
          <a:xfrm>
            <a:off x="2740025" y="525463"/>
            <a:ext cx="4675188" cy="2630487"/>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sz="1000" dirty="0" smtClean="0">
                <a:solidFill>
                  <a:srgbClr val="FF0000"/>
                </a:solidFill>
              </a:rPr>
              <a:t>Master has to be NSX.</a:t>
            </a:r>
          </a:p>
          <a:p>
            <a:r>
              <a:rPr lang="en-US" altLang="ja-JP" sz="1000" dirty="0" smtClean="0">
                <a:solidFill>
                  <a:srgbClr val="FF0000"/>
                </a:solidFill>
              </a:rPr>
              <a:t>NSX can’t be slave.</a:t>
            </a:r>
          </a:p>
          <a:p>
            <a:r>
              <a:rPr kumimoji="1" lang="en-US" altLang="ja-JP" sz="1000" dirty="0" smtClean="0">
                <a:solidFill>
                  <a:srgbClr val="FF0000"/>
                </a:solidFill>
              </a:rPr>
              <a:t>NS can be slave(Expansion GW)</a:t>
            </a:r>
          </a:p>
          <a:p>
            <a:endParaRPr lang="en-US" altLang="ja-JP" sz="1000" dirty="0" smtClean="0">
              <a:solidFill>
                <a:srgbClr val="FF0000"/>
              </a:solidFill>
            </a:endParaRPr>
          </a:p>
          <a:p>
            <a:r>
              <a:rPr kumimoji="1" lang="en-US" altLang="ja-JP" sz="1000" dirty="0" smtClean="0">
                <a:solidFill>
                  <a:srgbClr val="FF0000"/>
                </a:solidFill>
              </a:rPr>
              <a:t>Legacy GW can be </a:t>
            </a:r>
          </a:p>
          <a:p>
            <a:r>
              <a:rPr kumimoji="1" lang="en-US" altLang="ja-JP" sz="1000" dirty="0" smtClean="0">
                <a:solidFill>
                  <a:srgbClr val="FF0000"/>
                </a:solidFill>
              </a:rPr>
              <a:t>TDE/TDA600/620</a:t>
            </a:r>
          </a:p>
          <a:p>
            <a:r>
              <a:rPr lang="en-US" altLang="ja-JP" sz="1000" dirty="0" smtClean="0">
                <a:solidFill>
                  <a:srgbClr val="FF0000"/>
                </a:solidFill>
              </a:rPr>
              <a:t>TDA100D</a:t>
            </a:r>
          </a:p>
          <a:p>
            <a:r>
              <a:rPr lang="en-US" altLang="ja-JP" sz="1000" dirty="0" smtClean="0">
                <a:solidFill>
                  <a:srgbClr val="FF0000"/>
                </a:solidFill>
              </a:rPr>
              <a:t>onl</a:t>
            </a:r>
            <a:r>
              <a:rPr kumimoji="1" lang="en-US" altLang="ja-JP" sz="1000" dirty="0" smtClean="0">
                <a:solidFill>
                  <a:srgbClr val="FF0000"/>
                </a:solidFill>
              </a:rPr>
              <a:t>y</a:t>
            </a:r>
            <a:r>
              <a:rPr lang="en-US" altLang="ja-JP" sz="1000" dirty="0" smtClean="0">
                <a:solidFill>
                  <a:srgbClr val="FF0000"/>
                </a:solidFill>
              </a:rPr>
              <a:t>.</a:t>
            </a:r>
          </a:p>
          <a:p>
            <a:pPr>
              <a:tabLst>
                <a:tab pos="450850" algn="l"/>
              </a:tabLst>
            </a:pPr>
            <a:endParaRPr kumimoji="1" lang="en-US" altLang="ja-JP" sz="1000" dirty="0" smtClean="0">
              <a:solidFill>
                <a:srgbClr val="FF0000"/>
              </a:solidFill>
            </a:endParaRPr>
          </a:p>
          <a:p>
            <a:r>
              <a:rPr lang="en-US" altLang="ja-JP" sz="1000" dirty="0" smtClean="0">
                <a:solidFill>
                  <a:srgbClr val="FF0000"/>
                </a:solidFill>
              </a:rPr>
              <a:t>NSX can support IP device only </a:t>
            </a:r>
            <a:endParaRPr kumimoji="1" lang="ja-JP" altLang="en-US" sz="1000" dirty="0" smtClean="0">
              <a:solidFill>
                <a:srgbClr val="FF0000"/>
              </a:solidFill>
            </a:endParaRPr>
          </a:p>
          <a:p>
            <a:pPr eaLnBrk="1" hangingPunct="1"/>
            <a:endParaRPr lang="en-US" altLang="ja-JP"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rgbClr val="FF0000"/>
                </a:solidFill>
              </a:rPr>
              <a:t>DECT PS count as EXT</a:t>
            </a:r>
          </a:p>
          <a:p>
            <a:r>
              <a:rPr lang="en-US" altLang="ja-JP" dirty="0" smtClean="0">
                <a:solidFill>
                  <a:srgbClr val="FF0000"/>
                </a:solidFill>
              </a:rPr>
              <a:t>So MAX EXT include DECT PS.</a:t>
            </a:r>
            <a:endParaRPr kumimoji="1" lang="ja-JP" altLang="en-US"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9A23638-A980-433E-BB43-429D6408A0BD}" type="slidenum">
              <a:rPr lang="en-US" altLang="ja-JP" smtClean="0"/>
              <a:pPr>
                <a:defRPr/>
              </a:pPr>
              <a:t>6</a:t>
            </a:fld>
            <a:endParaRPr lang="en-US" altLang="ja-JP"/>
          </a:p>
        </p:txBody>
      </p:sp>
    </p:spTree>
    <p:extLst>
      <p:ext uri="{BB962C8B-B14F-4D97-AF65-F5344CB8AC3E}">
        <p14:creationId xmlns:p14="http://schemas.microsoft.com/office/powerpoint/2010/main" val="4022438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rgbClr val="FF0000"/>
                </a:solidFill>
              </a:rPr>
              <a:t>NT5XX, NT3XX, TGP600, HDV all covered by</a:t>
            </a:r>
          </a:p>
          <a:p>
            <a:r>
              <a:rPr lang="en-US" altLang="ja-JP" dirty="0" smtClean="0">
                <a:solidFill>
                  <a:srgbClr val="FF0000"/>
                </a:solidFill>
              </a:rPr>
              <a:t>User AK. No device AK required.</a:t>
            </a:r>
            <a:endParaRPr kumimoji="1" lang="ja-JP" altLang="en-US"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9A23638-A980-433E-BB43-429D6408A0BD}" type="slidenum">
              <a:rPr lang="en-US" altLang="ja-JP" smtClean="0"/>
              <a:pPr>
                <a:defRPr/>
              </a:pPr>
              <a:t>7</a:t>
            </a:fld>
            <a:endParaRPr lang="en-US" altLang="ja-JP"/>
          </a:p>
        </p:txBody>
      </p:sp>
    </p:spTree>
    <p:extLst>
      <p:ext uri="{BB962C8B-B14F-4D97-AF65-F5344CB8AC3E}">
        <p14:creationId xmlns:p14="http://schemas.microsoft.com/office/powerpoint/2010/main" val="245954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defRPr kumimoji="1" sz="2400" i="1">
                <a:solidFill>
                  <a:schemeClr val="tx1"/>
                </a:solidFill>
                <a:latin typeface="Times New Roman" pitchFamily="18" charset="0"/>
                <a:ea typeface="ＭＳ Ｐゴシック" pitchFamily="50" charset="-128"/>
              </a:defRPr>
            </a:lvl1pPr>
            <a:lvl2pPr marL="742950" indent="-285750" defTabSz="773113">
              <a:defRPr kumimoji="1" sz="2400" i="1">
                <a:solidFill>
                  <a:schemeClr val="tx1"/>
                </a:solidFill>
                <a:latin typeface="Times New Roman" pitchFamily="18" charset="0"/>
                <a:ea typeface="ＭＳ Ｐゴシック" pitchFamily="50" charset="-128"/>
              </a:defRPr>
            </a:lvl2pPr>
            <a:lvl3pPr marL="1143000" indent="-228600" defTabSz="773113">
              <a:defRPr kumimoji="1" sz="2400" i="1">
                <a:solidFill>
                  <a:schemeClr val="tx1"/>
                </a:solidFill>
                <a:latin typeface="Times New Roman" pitchFamily="18" charset="0"/>
                <a:ea typeface="ＭＳ Ｐゴシック" pitchFamily="50" charset="-128"/>
              </a:defRPr>
            </a:lvl3pPr>
            <a:lvl4pPr marL="1600200" indent="-228600" defTabSz="773113">
              <a:defRPr kumimoji="1" sz="2400" i="1">
                <a:solidFill>
                  <a:schemeClr val="tx1"/>
                </a:solidFill>
                <a:latin typeface="Times New Roman" pitchFamily="18" charset="0"/>
                <a:ea typeface="ＭＳ Ｐゴシック" pitchFamily="50" charset="-128"/>
              </a:defRPr>
            </a:lvl4pPr>
            <a:lvl5pPr marL="2057400" indent="-228600" defTabSz="773113">
              <a:defRPr kumimoji="1" sz="2400" i="1">
                <a:solidFill>
                  <a:schemeClr val="tx1"/>
                </a:solidFill>
                <a:latin typeface="Times New Roman" pitchFamily="18" charset="0"/>
                <a:ea typeface="ＭＳ Ｐゴシック" pitchFamily="50" charset="-128"/>
              </a:defRPr>
            </a:lvl5pPr>
            <a:lvl6pPr marL="25146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7731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fld id="{F5D1DC3E-4FE9-43F0-9F20-1511D3D0D661}" type="slidenum">
              <a:rPr lang="en-US" altLang="ja-JP" sz="1000" smtClean="0"/>
              <a:pPr/>
              <a:t>8</a:t>
            </a:fld>
            <a:endParaRPr lang="en-US" altLang="ja-JP" sz="1000" smtClean="0"/>
          </a:p>
        </p:txBody>
      </p:sp>
      <p:sp>
        <p:nvSpPr>
          <p:cNvPr id="6041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000" dirty="0" smtClean="0">
                <a:solidFill>
                  <a:srgbClr val="000000"/>
                </a:solidFill>
                <a:latin typeface="Arial Unicode MS" pitchFamily="50" charset="-128"/>
                <a:sym typeface="ＭＳ Ｐゴシック" pitchFamily="50" charset="-128"/>
              </a:rPr>
              <a:t> </a:t>
            </a:r>
            <a:r>
              <a:rPr kumimoji="1" lang="en-US" altLang="ja-JP" sz="1000" dirty="0" smtClean="0">
                <a:solidFill>
                  <a:srgbClr val="FF0000"/>
                </a:solidFill>
              </a:rPr>
              <a:t>Master has to be NSX.</a:t>
            </a:r>
          </a:p>
          <a:p>
            <a:r>
              <a:rPr lang="en-US" altLang="ja-JP" sz="1000" dirty="0" smtClean="0">
                <a:solidFill>
                  <a:srgbClr val="FF0000"/>
                </a:solidFill>
              </a:rPr>
              <a:t>NSX can’t be slave.</a:t>
            </a:r>
          </a:p>
          <a:p>
            <a:r>
              <a:rPr kumimoji="1" lang="en-US" altLang="ja-JP" sz="1000" dirty="0" smtClean="0">
                <a:solidFill>
                  <a:srgbClr val="FF0000"/>
                </a:solidFill>
              </a:rPr>
              <a:t>NS can be slave(Expansion GW)</a:t>
            </a:r>
          </a:p>
          <a:p>
            <a:endParaRPr lang="en-US" altLang="ja-JP" sz="1000" dirty="0" smtClean="0">
              <a:solidFill>
                <a:srgbClr val="FF0000"/>
              </a:solidFill>
            </a:endParaRPr>
          </a:p>
          <a:p>
            <a:r>
              <a:rPr kumimoji="1" lang="en-US" altLang="ja-JP" sz="1000" dirty="0" smtClean="0">
                <a:solidFill>
                  <a:srgbClr val="FF0000"/>
                </a:solidFill>
              </a:rPr>
              <a:t>Legacy GW can be </a:t>
            </a:r>
          </a:p>
          <a:p>
            <a:r>
              <a:rPr kumimoji="1" lang="en-US" altLang="ja-JP" sz="1000" dirty="0" smtClean="0">
                <a:solidFill>
                  <a:srgbClr val="FF0000"/>
                </a:solidFill>
              </a:rPr>
              <a:t>TDE/TDA600/620</a:t>
            </a:r>
          </a:p>
          <a:p>
            <a:r>
              <a:rPr lang="en-US" altLang="ja-JP" sz="1000" dirty="0" smtClean="0">
                <a:solidFill>
                  <a:srgbClr val="FF0000"/>
                </a:solidFill>
              </a:rPr>
              <a:t>TDA100D</a:t>
            </a:r>
          </a:p>
          <a:p>
            <a:r>
              <a:rPr lang="en-US" altLang="ja-JP" sz="1000" dirty="0" smtClean="0">
                <a:solidFill>
                  <a:srgbClr val="FF0000"/>
                </a:solidFill>
              </a:rPr>
              <a:t>onl</a:t>
            </a:r>
            <a:r>
              <a:rPr kumimoji="1" lang="en-US" altLang="ja-JP" sz="1000" dirty="0" smtClean="0">
                <a:solidFill>
                  <a:srgbClr val="FF0000"/>
                </a:solidFill>
              </a:rPr>
              <a:t>y</a:t>
            </a:r>
            <a:r>
              <a:rPr lang="en-US" altLang="ja-JP" sz="1000" dirty="0" smtClean="0">
                <a:solidFill>
                  <a:srgbClr val="FF0000"/>
                </a:solidFill>
              </a:rPr>
              <a:t>.</a:t>
            </a:r>
            <a:endParaRPr kumimoji="1" lang="ja-JP" altLang="en-US" sz="1000" dirty="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rgbClr val="FF0000"/>
                </a:solidFill>
              </a:rPr>
              <a:t>Master/Sub/PS</a:t>
            </a:r>
          </a:p>
          <a:p>
            <a:r>
              <a:rPr kumimoji="1" lang="en-US" altLang="ja-JP" dirty="0" smtClean="0">
                <a:solidFill>
                  <a:srgbClr val="FF0000"/>
                </a:solidFill>
              </a:rPr>
              <a:t>has to be internal device.</a:t>
            </a:r>
          </a:p>
          <a:p>
            <a:endParaRPr lang="en-US" altLang="ja-JP" dirty="0" smtClean="0">
              <a:solidFill>
                <a:srgbClr val="FF0000"/>
              </a:solidFill>
            </a:endParaRPr>
          </a:p>
          <a:p>
            <a:r>
              <a:rPr lang="en-US" altLang="ja-JP" dirty="0" smtClean="0">
                <a:solidFill>
                  <a:srgbClr val="FF0000"/>
                </a:solidFill>
              </a:rPr>
              <a:t>Setting under “4.1 Extension”</a:t>
            </a:r>
          </a:p>
          <a:p>
            <a:r>
              <a:rPr lang="en-US" altLang="ja-JP" dirty="0" smtClean="0">
                <a:solidFill>
                  <a:srgbClr val="FF0000"/>
                </a:solidFill>
              </a:rPr>
              <a:t>Mostly move to “User” setting </a:t>
            </a:r>
          </a:p>
          <a:p>
            <a:r>
              <a:rPr lang="en-US" altLang="ja-JP" dirty="0" smtClean="0">
                <a:solidFill>
                  <a:srgbClr val="FF0000"/>
                </a:solidFill>
              </a:rPr>
              <a:t>screen </a:t>
            </a:r>
            <a:endParaRPr kumimoji="1" lang="ja-JP" altLang="en-US"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9A23638-A980-433E-BB43-429D6408A0BD}" type="slidenum">
              <a:rPr lang="en-US" altLang="ja-JP" smtClean="0"/>
              <a:pPr>
                <a:defRPr/>
              </a:pPr>
              <a:t>10</a:t>
            </a:fld>
            <a:endParaRPr lang="en-US" altLang="ja-JP"/>
          </a:p>
        </p:txBody>
      </p:sp>
    </p:spTree>
    <p:extLst>
      <p:ext uri="{BB962C8B-B14F-4D97-AF65-F5344CB8AC3E}">
        <p14:creationId xmlns:p14="http://schemas.microsoft.com/office/powerpoint/2010/main" val="58222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A09CAEF1-4664-465B-A53B-86FA5AADD6F7}"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189149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00151"/>
            <a:ext cx="8229600" cy="3394472"/>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1BFA91F1-C93C-4FA2-83A9-A78B48B0CD30}"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264397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79"/>
            <a:ext cx="2057400" cy="4388644"/>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05979"/>
            <a:ext cx="6019800" cy="4388644"/>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3490BEC5-1505-4EA4-AE62-61C1232D9353}"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3817374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05979"/>
            <a:ext cx="8229600" cy="4388644"/>
          </a:xfrm>
          <a:prstGeom prst="rect">
            <a:avLst/>
          </a:prstGeom>
        </p:spPr>
        <p:txBody>
          <a:bodyPr lIns="77808" tIns="38903" rIns="77808" bIns="38903"/>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3"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ltLang="ja-JP"/>
          </a:p>
        </p:txBody>
      </p:sp>
    </p:spTree>
    <p:extLst>
      <p:ext uri="{BB962C8B-B14F-4D97-AF65-F5344CB8AC3E}">
        <p14:creationId xmlns:p14="http://schemas.microsoft.com/office/powerpoint/2010/main" val="495111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02AAF9CA-E741-44CB-96A6-176BB8A4D352}" type="datetimeFigureOut">
              <a:rPr lang="ja-JP" altLang="en-US"/>
              <a:pPr>
                <a:defRPr/>
              </a:pPr>
              <a:t>2016/9/20</a:t>
            </a:fld>
            <a:endParaRPr lang="en-US" altLang="ja-JP"/>
          </a:p>
        </p:txBody>
      </p:sp>
    </p:spTree>
    <p:extLst>
      <p:ext uri="{BB962C8B-B14F-4D97-AF65-F5344CB8AC3E}">
        <p14:creationId xmlns:p14="http://schemas.microsoft.com/office/powerpoint/2010/main" val="1121277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200151"/>
            <a:ext cx="8229600" cy="339447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A3F34C4B-782B-4D28-81F5-B8314C6BBAF6}" type="datetimeFigureOut">
              <a:rPr lang="ja-JP" altLang="en-US"/>
              <a:pPr>
                <a:defRPr/>
              </a:pPr>
              <a:t>2016/9/20</a:t>
            </a:fld>
            <a:endParaRPr lang="en-US" altLang="ja-JP"/>
          </a:p>
        </p:txBody>
      </p:sp>
    </p:spTree>
    <p:extLst>
      <p:ext uri="{BB962C8B-B14F-4D97-AF65-F5344CB8AC3E}">
        <p14:creationId xmlns:p14="http://schemas.microsoft.com/office/powerpoint/2010/main" val="1868476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0F74C8F2-FDE3-4AED-AC27-0ED8A88076E6}" type="datetimeFigureOut">
              <a:rPr lang="ja-JP" altLang="en-US"/>
              <a:pPr>
                <a:defRPr/>
              </a:pPr>
              <a:t>2016/9/20</a:t>
            </a:fld>
            <a:endParaRPr lang="en-US" altLang="ja-JP"/>
          </a:p>
        </p:txBody>
      </p:sp>
    </p:spTree>
    <p:extLst>
      <p:ext uri="{BB962C8B-B14F-4D97-AF65-F5344CB8AC3E}">
        <p14:creationId xmlns:p14="http://schemas.microsoft.com/office/powerpoint/2010/main" val="2320920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E52D95D2-5A12-47AE-B62A-CD6FB05808C1}" type="datetimeFigureOut">
              <a:rPr lang="ja-JP" altLang="en-US"/>
              <a:pPr>
                <a:defRPr/>
              </a:pPr>
              <a:t>2016/9/20</a:t>
            </a:fld>
            <a:endParaRPr lang="en-US" altLang="ja-JP"/>
          </a:p>
        </p:txBody>
      </p:sp>
    </p:spTree>
    <p:extLst>
      <p:ext uri="{BB962C8B-B14F-4D97-AF65-F5344CB8AC3E}">
        <p14:creationId xmlns:p14="http://schemas.microsoft.com/office/powerpoint/2010/main" val="1109675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E0A2E921-6150-4D54-947B-492861391B00}" type="datetimeFigureOut">
              <a:rPr lang="ja-JP" altLang="en-US"/>
              <a:pPr>
                <a:defRPr/>
              </a:pPr>
              <a:t>2016/9/20</a:t>
            </a:fld>
            <a:endParaRPr lang="en-US" altLang="ja-JP"/>
          </a:p>
        </p:txBody>
      </p:sp>
    </p:spTree>
    <p:extLst>
      <p:ext uri="{BB962C8B-B14F-4D97-AF65-F5344CB8AC3E}">
        <p14:creationId xmlns:p14="http://schemas.microsoft.com/office/powerpoint/2010/main" val="3305940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98BB26A6-EC9B-4B02-998D-259A82C3CDC7}" type="datetimeFigureOut">
              <a:rPr lang="ja-JP" altLang="en-US"/>
              <a:pPr>
                <a:defRPr/>
              </a:pPr>
              <a:t>2016/9/20</a:t>
            </a:fld>
            <a:endParaRPr lang="en-US" altLang="ja-JP"/>
          </a:p>
        </p:txBody>
      </p:sp>
    </p:spTree>
    <p:extLst>
      <p:ext uri="{BB962C8B-B14F-4D97-AF65-F5344CB8AC3E}">
        <p14:creationId xmlns:p14="http://schemas.microsoft.com/office/powerpoint/2010/main" val="564859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670C851E-3203-4446-B64D-0084DBE59F87}" type="datetimeFigureOut">
              <a:rPr lang="ja-JP" altLang="en-US"/>
              <a:pPr>
                <a:defRPr/>
              </a:pPr>
              <a:t>2016/9/20</a:t>
            </a:fld>
            <a:endParaRPr lang="en-US" altLang="ja-JP"/>
          </a:p>
        </p:txBody>
      </p:sp>
    </p:spTree>
    <p:extLst>
      <p:ext uri="{BB962C8B-B14F-4D97-AF65-F5344CB8AC3E}">
        <p14:creationId xmlns:p14="http://schemas.microsoft.com/office/powerpoint/2010/main" val="372358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200151"/>
            <a:ext cx="8229600" cy="339447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DA22860D-4B69-45DA-BEA4-A1A8CEA2478F}"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428124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6EA8F6CE-FAF8-42E2-ADA2-6EA4408136B7}" type="datetimeFigureOut">
              <a:rPr lang="ja-JP" altLang="en-US"/>
              <a:pPr>
                <a:defRPr/>
              </a:pPr>
              <a:t>2016/9/20</a:t>
            </a:fld>
            <a:endParaRPr lang="en-US" altLang="ja-JP"/>
          </a:p>
        </p:txBody>
      </p:sp>
    </p:spTree>
    <p:extLst>
      <p:ext uri="{BB962C8B-B14F-4D97-AF65-F5344CB8AC3E}">
        <p14:creationId xmlns:p14="http://schemas.microsoft.com/office/powerpoint/2010/main" val="898188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A2E66A2F-045C-44DE-BC74-F7B4A5AB5D86}" type="datetimeFigureOut">
              <a:rPr lang="ja-JP" altLang="en-US"/>
              <a:pPr>
                <a:defRPr/>
              </a:pPr>
              <a:t>2016/9/20</a:t>
            </a:fld>
            <a:endParaRPr lang="en-US" altLang="ja-JP"/>
          </a:p>
        </p:txBody>
      </p:sp>
    </p:spTree>
    <p:extLst>
      <p:ext uri="{BB962C8B-B14F-4D97-AF65-F5344CB8AC3E}">
        <p14:creationId xmlns:p14="http://schemas.microsoft.com/office/powerpoint/2010/main" val="1449753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00151"/>
            <a:ext cx="8229600" cy="3394472"/>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24D651A1-936E-4E40-88E4-CA1491AABFD2}" type="datetimeFigureOut">
              <a:rPr lang="ja-JP" altLang="en-US"/>
              <a:pPr>
                <a:defRPr/>
              </a:pPr>
              <a:t>2016/9/20</a:t>
            </a:fld>
            <a:endParaRPr lang="en-US" altLang="ja-JP"/>
          </a:p>
        </p:txBody>
      </p:sp>
    </p:spTree>
    <p:extLst>
      <p:ext uri="{BB962C8B-B14F-4D97-AF65-F5344CB8AC3E}">
        <p14:creationId xmlns:p14="http://schemas.microsoft.com/office/powerpoint/2010/main" val="1550329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79"/>
            <a:ext cx="2057400" cy="4388644"/>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05979"/>
            <a:ext cx="6019800" cy="4388644"/>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0C855998-325D-4C0B-B6D7-D71590BA74F0}" type="datetimeFigureOut">
              <a:rPr lang="ja-JP" altLang="en-US"/>
              <a:pPr>
                <a:defRPr/>
              </a:pPr>
              <a:t>2016/9/20</a:t>
            </a:fld>
            <a:endParaRPr lang="en-US" altLang="ja-JP"/>
          </a:p>
        </p:txBody>
      </p:sp>
    </p:spTree>
    <p:extLst>
      <p:ext uri="{BB962C8B-B14F-4D97-AF65-F5344CB8AC3E}">
        <p14:creationId xmlns:p14="http://schemas.microsoft.com/office/powerpoint/2010/main" val="2780018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7F8D9ADB-E337-4273-8006-195D920F8244}"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2142627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200151"/>
            <a:ext cx="8229600" cy="339447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41FEFC2E-CCDF-4C19-93EF-1B72BAFD75AA}"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1097855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DE5C6249-0781-4BD0-9EED-0B82E8A3FE74}"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3750637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C2873662-DE12-4423-AAE6-F3DF655A6E0D}" type="datetimeFigureOut">
              <a:rPr lang="ja-JP" altLang="en-US"/>
              <a:pPr>
                <a:defRPr/>
              </a:pPr>
              <a:t>2016/9/20</a:t>
            </a:fld>
            <a:endParaRPr lang="en-US" altLang="ja-JP"/>
          </a:p>
        </p:txBody>
      </p:sp>
      <p:sp>
        <p:nvSpPr>
          <p:cNvPr id="6"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2592454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6E0FC9B3-B136-4832-91E3-92C95D685503}" type="datetimeFigureOut">
              <a:rPr lang="ja-JP" altLang="en-US"/>
              <a:pPr>
                <a:defRPr/>
              </a:pPr>
              <a:t>2016/9/20</a:t>
            </a:fld>
            <a:endParaRPr lang="en-US" altLang="ja-JP"/>
          </a:p>
        </p:txBody>
      </p:sp>
      <p:sp>
        <p:nvSpPr>
          <p:cNvPr id="8"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2053201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21D42571-D09C-4F94-8931-5CEE4BE76D49}" type="datetimeFigureOut">
              <a:rPr lang="ja-JP" altLang="en-US"/>
              <a:pPr>
                <a:defRPr/>
              </a:pPr>
              <a:t>2016/9/20</a:t>
            </a:fld>
            <a:endParaRPr lang="en-US" altLang="ja-JP"/>
          </a:p>
        </p:txBody>
      </p:sp>
      <p:sp>
        <p:nvSpPr>
          <p:cNvPr id="4"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338851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361E4590-CBD0-43C7-B0B6-2868A49FD44F}"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3706953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45FBA48E-DD8D-4C7C-8BCB-168200B35DD3}" type="datetimeFigureOut">
              <a:rPr lang="ja-JP" altLang="en-US"/>
              <a:pPr>
                <a:defRPr/>
              </a:pPr>
              <a:t>2016/9/20</a:t>
            </a:fld>
            <a:endParaRPr lang="en-US" altLang="ja-JP"/>
          </a:p>
        </p:txBody>
      </p:sp>
      <p:sp>
        <p:nvSpPr>
          <p:cNvPr id="3"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215656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A6DD9B6B-CC55-4B28-BD86-6289F64BE008}" type="datetimeFigureOut">
              <a:rPr lang="ja-JP" altLang="en-US"/>
              <a:pPr>
                <a:defRPr/>
              </a:pPr>
              <a:t>2016/9/20</a:t>
            </a:fld>
            <a:endParaRPr lang="en-US" altLang="ja-JP"/>
          </a:p>
        </p:txBody>
      </p:sp>
      <p:sp>
        <p:nvSpPr>
          <p:cNvPr id="6"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4274601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E1F76D72-44C0-4513-A0CF-257525B0A0CF}" type="datetimeFigureOut">
              <a:rPr lang="ja-JP" altLang="en-US"/>
              <a:pPr>
                <a:defRPr/>
              </a:pPr>
              <a:t>2016/9/20</a:t>
            </a:fld>
            <a:endParaRPr lang="en-US" altLang="ja-JP"/>
          </a:p>
        </p:txBody>
      </p:sp>
      <p:sp>
        <p:nvSpPr>
          <p:cNvPr id="6"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42282454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00151"/>
            <a:ext cx="8229600" cy="3394472"/>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EC0445EE-0357-43DE-B00B-1C5C1920EDB1}"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121169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79"/>
            <a:ext cx="2057400" cy="4388644"/>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05979"/>
            <a:ext cx="6019800" cy="4388644"/>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11142DE0-2F0E-4806-97CD-BA1452BD1527}"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2648520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0E71B567-5C31-4D3A-81D7-8327C3469E5D}" type="datetimeFigureOut">
              <a:rPr lang="ja-JP" altLang="en-US"/>
              <a:pPr>
                <a:defRPr/>
              </a:pPr>
              <a:t>2016/9/20</a:t>
            </a:fld>
            <a:endParaRPr lang="en-US" altLang="ja-JP"/>
          </a:p>
        </p:txBody>
      </p:sp>
    </p:spTree>
    <p:extLst>
      <p:ext uri="{BB962C8B-B14F-4D97-AF65-F5344CB8AC3E}">
        <p14:creationId xmlns:p14="http://schemas.microsoft.com/office/powerpoint/2010/main" val="3500562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200151"/>
            <a:ext cx="8229600" cy="339447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4267C571-20F4-4B8C-AA97-16F96D3995FC}" type="datetimeFigureOut">
              <a:rPr lang="ja-JP" altLang="en-US"/>
              <a:pPr>
                <a:defRPr/>
              </a:pPr>
              <a:t>2016/9/20</a:t>
            </a:fld>
            <a:endParaRPr lang="en-US" altLang="ja-JP"/>
          </a:p>
        </p:txBody>
      </p:sp>
    </p:spTree>
    <p:extLst>
      <p:ext uri="{BB962C8B-B14F-4D97-AF65-F5344CB8AC3E}">
        <p14:creationId xmlns:p14="http://schemas.microsoft.com/office/powerpoint/2010/main" val="188231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9904A38F-1A70-4825-B523-C85D5BD76B66}" type="datetimeFigureOut">
              <a:rPr lang="ja-JP" altLang="en-US"/>
              <a:pPr>
                <a:defRPr/>
              </a:pPr>
              <a:t>2016/9/20</a:t>
            </a:fld>
            <a:endParaRPr lang="en-US" altLang="ja-JP"/>
          </a:p>
        </p:txBody>
      </p:sp>
    </p:spTree>
    <p:extLst>
      <p:ext uri="{BB962C8B-B14F-4D97-AF65-F5344CB8AC3E}">
        <p14:creationId xmlns:p14="http://schemas.microsoft.com/office/powerpoint/2010/main" val="1007686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DBF436C8-4134-4357-BE5D-844C69EC8270}" type="datetimeFigureOut">
              <a:rPr lang="ja-JP" altLang="en-US"/>
              <a:pPr>
                <a:defRPr/>
              </a:pPr>
              <a:t>2016/9/20</a:t>
            </a:fld>
            <a:endParaRPr lang="en-US" altLang="ja-JP"/>
          </a:p>
        </p:txBody>
      </p:sp>
    </p:spTree>
    <p:extLst>
      <p:ext uri="{BB962C8B-B14F-4D97-AF65-F5344CB8AC3E}">
        <p14:creationId xmlns:p14="http://schemas.microsoft.com/office/powerpoint/2010/main" val="1387974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B7DC0501-E5A8-4A29-8368-F8771E59DB06}" type="datetimeFigureOut">
              <a:rPr lang="ja-JP" altLang="en-US"/>
              <a:pPr>
                <a:defRPr/>
              </a:pPr>
              <a:t>2016/9/20</a:t>
            </a:fld>
            <a:endParaRPr lang="en-US" altLang="ja-JP"/>
          </a:p>
        </p:txBody>
      </p:sp>
    </p:spTree>
    <p:extLst>
      <p:ext uri="{BB962C8B-B14F-4D97-AF65-F5344CB8AC3E}">
        <p14:creationId xmlns:p14="http://schemas.microsoft.com/office/powerpoint/2010/main" val="70649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5E52918E-6C33-4D7D-8141-56DB4F8A00D8}" type="datetimeFigureOut">
              <a:rPr lang="ja-JP" altLang="en-US"/>
              <a:pPr>
                <a:defRPr/>
              </a:pPr>
              <a:t>2016/9/20</a:t>
            </a:fld>
            <a:endParaRPr lang="en-US" altLang="ja-JP"/>
          </a:p>
        </p:txBody>
      </p:sp>
      <p:sp>
        <p:nvSpPr>
          <p:cNvPr id="6"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3045217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F2754A5F-3903-4BBA-BB1C-D27CD73E7A7D}" type="datetimeFigureOut">
              <a:rPr lang="ja-JP" altLang="en-US"/>
              <a:pPr>
                <a:defRPr/>
              </a:pPr>
              <a:t>2016/9/20</a:t>
            </a:fld>
            <a:endParaRPr lang="en-US" altLang="ja-JP"/>
          </a:p>
        </p:txBody>
      </p:sp>
    </p:spTree>
    <p:extLst>
      <p:ext uri="{BB962C8B-B14F-4D97-AF65-F5344CB8AC3E}">
        <p14:creationId xmlns:p14="http://schemas.microsoft.com/office/powerpoint/2010/main" val="42278521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D241CC78-ADD5-41B0-823B-5C9479F8C70D}" type="datetimeFigureOut">
              <a:rPr lang="ja-JP" altLang="en-US"/>
              <a:pPr>
                <a:defRPr/>
              </a:pPr>
              <a:t>2016/9/20</a:t>
            </a:fld>
            <a:endParaRPr lang="en-US" altLang="ja-JP"/>
          </a:p>
        </p:txBody>
      </p:sp>
    </p:spTree>
    <p:extLst>
      <p:ext uri="{BB962C8B-B14F-4D97-AF65-F5344CB8AC3E}">
        <p14:creationId xmlns:p14="http://schemas.microsoft.com/office/powerpoint/2010/main" val="1935750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1D42D618-CCB8-42FF-842B-3BD93347F886}" type="datetimeFigureOut">
              <a:rPr lang="ja-JP" altLang="en-US"/>
              <a:pPr>
                <a:defRPr/>
              </a:pPr>
              <a:t>2016/9/20</a:t>
            </a:fld>
            <a:endParaRPr lang="en-US" altLang="ja-JP"/>
          </a:p>
        </p:txBody>
      </p:sp>
    </p:spTree>
    <p:extLst>
      <p:ext uri="{BB962C8B-B14F-4D97-AF65-F5344CB8AC3E}">
        <p14:creationId xmlns:p14="http://schemas.microsoft.com/office/powerpoint/2010/main" val="3884843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C477E700-0346-4C48-A4E1-592674F910B1}" type="datetimeFigureOut">
              <a:rPr lang="ja-JP" altLang="en-US"/>
              <a:pPr>
                <a:defRPr/>
              </a:pPr>
              <a:t>2016/9/20</a:t>
            </a:fld>
            <a:endParaRPr lang="en-US" altLang="ja-JP"/>
          </a:p>
        </p:txBody>
      </p:sp>
    </p:spTree>
    <p:extLst>
      <p:ext uri="{BB962C8B-B14F-4D97-AF65-F5344CB8AC3E}">
        <p14:creationId xmlns:p14="http://schemas.microsoft.com/office/powerpoint/2010/main" val="2793456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00151"/>
            <a:ext cx="8229600" cy="3394472"/>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42456BFD-1F5A-4215-AC0A-31446AABB15E}" type="datetimeFigureOut">
              <a:rPr lang="ja-JP" altLang="en-US"/>
              <a:pPr>
                <a:defRPr/>
              </a:pPr>
              <a:t>2016/9/20</a:t>
            </a:fld>
            <a:endParaRPr lang="en-US" altLang="ja-JP"/>
          </a:p>
        </p:txBody>
      </p:sp>
    </p:spTree>
    <p:extLst>
      <p:ext uri="{BB962C8B-B14F-4D97-AF65-F5344CB8AC3E}">
        <p14:creationId xmlns:p14="http://schemas.microsoft.com/office/powerpoint/2010/main" val="3747980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79"/>
            <a:ext cx="2057400" cy="4388644"/>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05979"/>
            <a:ext cx="6019800" cy="4388644"/>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5DC86CAB-01E2-4C38-9F15-8D7A9558FE5D}" type="datetimeFigureOut">
              <a:rPr lang="ja-JP" altLang="en-US"/>
              <a:pPr>
                <a:defRPr/>
              </a:pPr>
              <a:t>2016/9/20</a:t>
            </a:fld>
            <a:endParaRPr lang="en-US" altLang="ja-JP"/>
          </a:p>
        </p:txBody>
      </p:sp>
    </p:spTree>
    <p:extLst>
      <p:ext uri="{BB962C8B-B14F-4D97-AF65-F5344CB8AC3E}">
        <p14:creationId xmlns:p14="http://schemas.microsoft.com/office/powerpoint/2010/main" val="1320436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05979"/>
            <a:ext cx="8229600" cy="4388644"/>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98FC1BFD-CCAD-40F2-A2A1-4A5EA28A0E56}" type="datetimeFigureOut">
              <a:rPr lang="ja-JP" altLang="en-US"/>
              <a:pPr>
                <a:defRPr/>
              </a:pPr>
              <a:t>2016/9/20</a:t>
            </a:fld>
            <a:endParaRPr lang="en-US" altLang="ja-JP"/>
          </a:p>
        </p:txBody>
      </p:sp>
    </p:spTree>
    <p:extLst>
      <p:ext uri="{BB962C8B-B14F-4D97-AF65-F5344CB8AC3E}">
        <p14:creationId xmlns:p14="http://schemas.microsoft.com/office/powerpoint/2010/main" val="1949580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DC1362D3-BCF3-481E-944D-8E2280897531}"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2851915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200151"/>
            <a:ext cx="8229600" cy="339447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72CA7E7D-C847-476E-AE5B-9E7EDAF102CC}"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3325953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0BF95506-940E-40F0-998F-ABFBEA5DD029}"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277900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5ED098B7-32C1-4594-8F78-8806BEF85E46}" type="datetimeFigureOut">
              <a:rPr lang="ja-JP" altLang="en-US"/>
              <a:pPr>
                <a:defRPr/>
              </a:pPr>
              <a:t>2016/9/20</a:t>
            </a:fld>
            <a:endParaRPr lang="en-US" altLang="ja-JP"/>
          </a:p>
        </p:txBody>
      </p:sp>
      <p:sp>
        <p:nvSpPr>
          <p:cNvPr id="8"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21072659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00A53856-FA71-44CC-86E1-C71AECF209AE}" type="datetimeFigureOut">
              <a:rPr lang="ja-JP" altLang="en-US"/>
              <a:pPr>
                <a:defRPr/>
              </a:pPr>
              <a:t>2016/9/20</a:t>
            </a:fld>
            <a:endParaRPr lang="en-US" altLang="ja-JP"/>
          </a:p>
        </p:txBody>
      </p:sp>
      <p:sp>
        <p:nvSpPr>
          <p:cNvPr id="6"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1892311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6AB729E5-1BEA-45F4-BB18-05BF539F3F8E}" type="datetimeFigureOut">
              <a:rPr lang="ja-JP" altLang="en-US"/>
              <a:pPr>
                <a:defRPr/>
              </a:pPr>
              <a:t>2016/9/20</a:t>
            </a:fld>
            <a:endParaRPr lang="en-US" altLang="ja-JP"/>
          </a:p>
        </p:txBody>
      </p:sp>
      <p:sp>
        <p:nvSpPr>
          <p:cNvPr id="8"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2499405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4D202B42-4CBD-4F16-BD7E-C602FAB40425}" type="datetimeFigureOut">
              <a:rPr lang="ja-JP" altLang="en-US"/>
              <a:pPr>
                <a:defRPr/>
              </a:pPr>
              <a:t>2016/9/20</a:t>
            </a:fld>
            <a:endParaRPr lang="en-US" altLang="ja-JP"/>
          </a:p>
        </p:txBody>
      </p:sp>
      <p:sp>
        <p:nvSpPr>
          <p:cNvPr id="4"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4081989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98F5FCD0-8ACB-4AF6-AE72-9F7D27E4CEAF}" type="datetimeFigureOut">
              <a:rPr lang="ja-JP" altLang="en-US"/>
              <a:pPr>
                <a:defRPr/>
              </a:pPr>
              <a:t>2016/9/20</a:t>
            </a:fld>
            <a:endParaRPr lang="en-US" altLang="ja-JP"/>
          </a:p>
        </p:txBody>
      </p:sp>
      <p:sp>
        <p:nvSpPr>
          <p:cNvPr id="3"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17275767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7CA14A92-3980-41A0-91B2-24760E6607B9}" type="datetimeFigureOut">
              <a:rPr lang="ja-JP" altLang="en-US"/>
              <a:pPr>
                <a:defRPr/>
              </a:pPr>
              <a:t>2016/9/20</a:t>
            </a:fld>
            <a:endParaRPr lang="en-US" altLang="ja-JP"/>
          </a:p>
        </p:txBody>
      </p:sp>
      <p:sp>
        <p:nvSpPr>
          <p:cNvPr id="6"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31248105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7CD637F2-111B-435C-815E-CCC4EC151130}" type="datetimeFigureOut">
              <a:rPr lang="ja-JP" altLang="en-US"/>
              <a:pPr>
                <a:defRPr/>
              </a:pPr>
              <a:t>2016/9/20</a:t>
            </a:fld>
            <a:endParaRPr lang="en-US" altLang="ja-JP"/>
          </a:p>
        </p:txBody>
      </p:sp>
      <p:sp>
        <p:nvSpPr>
          <p:cNvPr id="6"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28999979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00151"/>
            <a:ext cx="8229600" cy="3394472"/>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91A5D7A2-88F7-4853-8D90-5872C6C9D676}"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2261911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79"/>
            <a:ext cx="2057400" cy="4388644"/>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05979"/>
            <a:ext cx="6019800" cy="4388644"/>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6325EB70-0D36-4BFF-AFB5-5C8DC1076CD7}"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18129648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294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GB"/>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Rectangle 2"/>
          <p:cNvSpPr>
            <a:spLocks noGrp="1" noChangeArrowheads="1"/>
          </p:cNvSpPr>
          <p:nvPr>
            <p:ph type="dt" sz="half" idx="10"/>
          </p:nvPr>
        </p:nvSpPr>
        <p:spPr>
          <a:xfrm>
            <a:off x="422275" y="4684713"/>
            <a:ext cx="1968500"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777A484-EFBE-41D2-86BA-069486D5DFB6}"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2884488" y="4684713"/>
            <a:ext cx="2671762"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ltLang="ja-JP"/>
          </a:p>
        </p:txBody>
      </p:sp>
    </p:spTree>
    <p:extLst>
      <p:ext uri="{BB962C8B-B14F-4D97-AF65-F5344CB8AC3E}">
        <p14:creationId xmlns:p14="http://schemas.microsoft.com/office/powerpoint/2010/main" val="338840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a:prstGeom prst="rect">
            <a:avLst/>
          </a:prstGeom>
        </p:spPr>
        <p:txBody>
          <a:bodyPr/>
          <a:lstStyle/>
          <a:p>
            <a:r>
              <a:rPr lang="ja-JP" altLang="en-US" smtClean="0"/>
              <a:t>マスタ タイトルの書式設定</a:t>
            </a:r>
            <a:endParaRPr lang="ja-JP" altLang="en-US"/>
          </a:p>
        </p:txBody>
      </p:sp>
      <p:sp>
        <p:nvSpPr>
          <p:cNvPr id="3"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06107FD0-3774-4220-96CA-C94099A7F935}" type="datetimeFigureOut">
              <a:rPr lang="ja-JP" altLang="en-US"/>
              <a:pPr>
                <a:defRPr/>
              </a:pPr>
              <a:t>2016/9/20</a:t>
            </a:fld>
            <a:endParaRPr lang="en-US" altLang="ja-JP"/>
          </a:p>
        </p:txBody>
      </p:sp>
      <p:sp>
        <p:nvSpPr>
          <p:cNvPr id="4"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3388241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3305178"/>
            <a:ext cx="7772400" cy="1021556"/>
          </a:xfrm>
        </p:spPr>
        <p:txBody>
          <a:bodyPr anchor="t"/>
          <a:lstStyle>
            <a:lvl1pPr algn="l">
              <a:defRPr sz="4000" b="1" cap="all"/>
            </a:lvl1pPr>
          </a:lstStyle>
          <a:p>
            <a:r>
              <a:rPr lang="ja-JP" altLang="en-US" smtClean="0"/>
              <a:t>マスタ タイトルの書式設定</a:t>
            </a:r>
            <a:endParaRPr lang="en-GB"/>
          </a:p>
        </p:txBody>
      </p:sp>
      <p:sp>
        <p:nvSpPr>
          <p:cNvPr id="3" name="テキスト プレースホルダ 2"/>
          <p:cNvSpPr>
            <a:spLocks noGrp="1"/>
          </p:cNvSpPr>
          <p:nvPr>
            <p:ph type="body" idx="1"/>
          </p:nvPr>
        </p:nvSpPr>
        <p:spPr>
          <a:xfrm>
            <a:off x="722435"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dt" sz="half" idx="10"/>
          </p:nvPr>
        </p:nvSpPr>
        <p:spPr>
          <a:xfrm>
            <a:off x="422275" y="4684713"/>
            <a:ext cx="1968500"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8B3464C-5822-4BBB-B201-267530F817AD}"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2884488" y="4684713"/>
            <a:ext cx="2671762"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ltLang="ja-JP"/>
          </a:p>
        </p:txBody>
      </p:sp>
    </p:spTree>
    <p:extLst>
      <p:ext uri="{BB962C8B-B14F-4D97-AF65-F5344CB8AC3E}">
        <p14:creationId xmlns:p14="http://schemas.microsoft.com/office/powerpoint/2010/main" val="38803461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GB"/>
          </a:p>
        </p:txBody>
      </p:sp>
      <p:sp>
        <p:nvSpPr>
          <p:cNvPr id="3" name="コンテンツ プレースホルダ 2"/>
          <p:cNvSpPr>
            <a:spLocks noGrp="1"/>
          </p:cNvSpPr>
          <p:nvPr>
            <p:ph sz="half" idx="1"/>
          </p:nvPr>
        </p:nvSpPr>
        <p:spPr>
          <a:xfrm>
            <a:off x="457201" y="1200153"/>
            <a:ext cx="4044462"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コンテンツ プレースホルダ 3"/>
          <p:cNvSpPr>
            <a:spLocks noGrp="1"/>
          </p:cNvSpPr>
          <p:nvPr>
            <p:ph sz="half" idx="2"/>
          </p:nvPr>
        </p:nvSpPr>
        <p:spPr>
          <a:xfrm>
            <a:off x="4642338" y="1200153"/>
            <a:ext cx="4044462"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Rectangle 2"/>
          <p:cNvSpPr>
            <a:spLocks noGrp="1" noChangeArrowheads="1"/>
          </p:cNvSpPr>
          <p:nvPr>
            <p:ph type="dt" sz="half" idx="10"/>
          </p:nvPr>
        </p:nvSpPr>
        <p:spPr>
          <a:xfrm>
            <a:off x="422275" y="4684713"/>
            <a:ext cx="1968500"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D6F4E20-8BA0-4CCF-AE03-3304BCDE9BEE}" type="datetimeFigureOut">
              <a:rPr lang="ja-JP" altLang="en-US"/>
              <a:pPr>
                <a:defRPr/>
              </a:pPr>
              <a:t>2016/9/20</a:t>
            </a:fld>
            <a:endParaRPr lang="en-US" altLang="ja-JP"/>
          </a:p>
        </p:txBody>
      </p:sp>
      <p:sp>
        <p:nvSpPr>
          <p:cNvPr id="6" name="Rectangle 3"/>
          <p:cNvSpPr>
            <a:spLocks noGrp="1" noChangeArrowheads="1"/>
          </p:cNvSpPr>
          <p:nvPr>
            <p:ph type="ftr" sz="quarter" idx="11"/>
          </p:nvPr>
        </p:nvSpPr>
        <p:spPr>
          <a:xfrm>
            <a:off x="2884488" y="4684713"/>
            <a:ext cx="2671762"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ltLang="ja-JP"/>
          </a:p>
        </p:txBody>
      </p:sp>
    </p:spTree>
    <p:extLst>
      <p:ext uri="{BB962C8B-B14F-4D97-AF65-F5344CB8AC3E}">
        <p14:creationId xmlns:p14="http://schemas.microsoft.com/office/powerpoint/2010/main" val="5322140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en-GB"/>
          </a:p>
        </p:txBody>
      </p:sp>
      <p:sp>
        <p:nvSpPr>
          <p:cNvPr id="3" name="テキスト プレースホルダ 2"/>
          <p:cNvSpPr>
            <a:spLocks noGrp="1"/>
          </p:cNvSpPr>
          <p:nvPr>
            <p:ph type="body" idx="1"/>
          </p:nvPr>
        </p:nvSpPr>
        <p:spPr>
          <a:xfrm>
            <a:off x="457200" y="1151335"/>
            <a:ext cx="404006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631156"/>
            <a:ext cx="404006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テキスト プレースホルダ 4"/>
          <p:cNvSpPr>
            <a:spLocks noGrp="1"/>
          </p:cNvSpPr>
          <p:nvPr>
            <p:ph type="body" sz="quarter" idx="3"/>
          </p:nvPr>
        </p:nvSpPr>
        <p:spPr>
          <a:xfrm>
            <a:off x="4645272" y="1151335"/>
            <a:ext cx="4041531"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2" y="1631156"/>
            <a:ext cx="404153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7" name="Rectangle 2"/>
          <p:cNvSpPr>
            <a:spLocks noGrp="1" noChangeArrowheads="1"/>
          </p:cNvSpPr>
          <p:nvPr>
            <p:ph type="dt" sz="half" idx="10"/>
          </p:nvPr>
        </p:nvSpPr>
        <p:spPr>
          <a:xfrm>
            <a:off x="422275" y="4684713"/>
            <a:ext cx="1968500"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808FC10-63C5-4CEB-8A34-031A650982E5}" type="datetimeFigureOut">
              <a:rPr lang="ja-JP" altLang="en-US"/>
              <a:pPr>
                <a:defRPr/>
              </a:pPr>
              <a:t>2016/9/20</a:t>
            </a:fld>
            <a:endParaRPr lang="en-US" altLang="ja-JP"/>
          </a:p>
        </p:txBody>
      </p:sp>
      <p:sp>
        <p:nvSpPr>
          <p:cNvPr id="8" name="Rectangle 3"/>
          <p:cNvSpPr>
            <a:spLocks noGrp="1" noChangeArrowheads="1"/>
          </p:cNvSpPr>
          <p:nvPr>
            <p:ph type="ftr" sz="quarter" idx="11"/>
          </p:nvPr>
        </p:nvSpPr>
        <p:spPr>
          <a:xfrm>
            <a:off x="2884488" y="4684713"/>
            <a:ext cx="2671762"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ltLang="ja-JP"/>
          </a:p>
        </p:txBody>
      </p:sp>
    </p:spTree>
    <p:extLst>
      <p:ext uri="{BB962C8B-B14F-4D97-AF65-F5344CB8AC3E}">
        <p14:creationId xmlns:p14="http://schemas.microsoft.com/office/powerpoint/2010/main" val="19042332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GB"/>
          </a:p>
        </p:txBody>
      </p:sp>
      <p:sp>
        <p:nvSpPr>
          <p:cNvPr id="3" name="Rectangle 2"/>
          <p:cNvSpPr>
            <a:spLocks noGrp="1" noChangeArrowheads="1"/>
          </p:cNvSpPr>
          <p:nvPr>
            <p:ph type="dt" sz="half" idx="10"/>
          </p:nvPr>
        </p:nvSpPr>
        <p:spPr>
          <a:xfrm>
            <a:off x="422275" y="4684713"/>
            <a:ext cx="1968500"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525B67B-EBC6-48BB-94BE-95190C9E6FA3}" type="datetimeFigureOut">
              <a:rPr lang="ja-JP" altLang="en-US"/>
              <a:pPr>
                <a:defRPr/>
              </a:pPr>
              <a:t>2016/9/20</a:t>
            </a:fld>
            <a:endParaRPr lang="en-US" altLang="ja-JP"/>
          </a:p>
        </p:txBody>
      </p:sp>
      <p:sp>
        <p:nvSpPr>
          <p:cNvPr id="4" name="Rectangle 3"/>
          <p:cNvSpPr>
            <a:spLocks noGrp="1" noChangeArrowheads="1"/>
          </p:cNvSpPr>
          <p:nvPr>
            <p:ph type="ftr" sz="quarter" idx="11"/>
          </p:nvPr>
        </p:nvSpPr>
        <p:spPr>
          <a:xfrm>
            <a:off x="2884488" y="4684713"/>
            <a:ext cx="2671762"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ltLang="ja-JP"/>
          </a:p>
        </p:txBody>
      </p:sp>
    </p:spTree>
    <p:extLst>
      <p:ext uri="{BB962C8B-B14F-4D97-AF65-F5344CB8AC3E}">
        <p14:creationId xmlns:p14="http://schemas.microsoft.com/office/powerpoint/2010/main" val="27311684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22275" y="4684713"/>
            <a:ext cx="1968500"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BBE90A9-B5F4-4FD2-819E-5E5EC0C2610B}" type="datetimeFigureOut">
              <a:rPr lang="ja-JP" altLang="en-US"/>
              <a:pPr>
                <a:defRPr/>
              </a:pPr>
              <a:t>2016/9/20</a:t>
            </a:fld>
            <a:endParaRPr lang="en-US" altLang="ja-JP"/>
          </a:p>
        </p:txBody>
      </p:sp>
      <p:sp>
        <p:nvSpPr>
          <p:cNvPr id="3" name="Rectangle 3"/>
          <p:cNvSpPr>
            <a:spLocks noGrp="1" noChangeArrowheads="1"/>
          </p:cNvSpPr>
          <p:nvPr>
            <p:ph type="ftr" sz="quarter" idx="11"/>
          </p:nvPr>
        </p:nvSpPr>
        <p:spPr>
          <a:xfrm>
            <a:off x="2884488" y="4684713"/>
            <a:ext cx="2671762"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ltLang="ja-JP"/>
          </a:p>
        </p:txBody>
      </p:sp>
    </p:spTree>
    <p:extLst>
      <p:ext uri="{BB962C8B-B14F-4D97-AF65-F5344CB8AC3E}">
        <p14:creationId xmlns:p14="http://schemas.microsoft.com/office/powerpoint/2010/main" val="9176717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7"/>
            <a:ext cx="3008435" cy="871538"/>
          </a:xfrm>
        </p:spPr>
        <p:txBody>
          <a:bodyPr anchor="b"/>
          <a:lstStyle>
            <a:lvl1pPr algn="l">
              <a:defRPr sz="2000" b="1"/>
            </a:lvl1pPr>
          </a:lstStyle>
          <a:p>
            <a:r>
              <a:rPr lang="ja-JP" altLang="en-US" smtClean="0"/>
              <a:t>マスタ タイトルの書式設定</a:t>
            </a:r>
            <a:endParaRPr lang="en-GB"/>
          </a:p>
        </p:txBody>
      </p:sp>
      <p:sp>
        <p:nvSpPr>
          <p:cNvPr id="3" name="コンテンツ プレースホルダ 2"/>
          <p:cNvSpPr>
            <a:spLocks noGrp="1"/>
          </p:cNvSpPr>
          <p:nvPr>
            <p:ph idx="1"/>
          </p:nvPr>
        </p:nvSpPr>
        <p:spPr>
          <a:xfrm>
            <a:off x="3575538" y="204789"/>
            <a:ext cx="5111262"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テキスト プレースホルダ 3"/>
          <p:cNvSpPr>
            <a:spLocks noGrp="1"/>
          </p:cNvSpPr>
          <p:nvPr>
            <p:ph type="body" sz="half" idx="2"/>
          </p:nvPr>
        </p:nvSpPr>
        <p:spPr>
          <a:xfrm>
            <a:off x="457200" y="1076327"/>
            <a:ext cx="300843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xfrm>
            <a:off x="422275" y="4684713"/>
            <a:ext cx="1968500"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E21C5A7-20FA-46C7-B767-AF0D02719ACB}" type="datetimeFigureOut">
              <a:rPr lang="ja-JP" altLang="en-US"/>
              <a:pPr>
                <a:defRPr/>
              </a:pPr>
              <a:t>2016/9/20</a:t>
            </a:fld>
            <a:endParaRPr lang="en-US" altLang="ja-JP"/>
          </a:p>
        </p:txBody>
      </p:sp>
      <p:sp>
        <p:nvSpPr>
          <p:cNvPr id="6" name="Rectangle 3"/>
          <p:cNvSpPr>
            <a:spLocks noGrp="1" noChangeArrowheads="1"/>
          </p:cNvSpPr>
          <p:nvPr>
            <p:ph type="ftr" sz="quarter" idx="11"/>
          </p:nvPr>
        </p:nvSpPr>
        <p:spPr>
          <a:xfrm>
            <a:off x="2884488" y="4684713"/>
            <a:ext cx="2671762"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ltLang="ja-JP"/>
          </a:p>
        </p:txBody>
      </p:sp>
    </p:spTree>
    <p:extLst>
      <p:ext uri="{BB962C8B-B14F-4D97-AF65-F5344CB8AC3E}">
        <p14:creationId xmlns:p14="http://schemas.microsoft.com/office/powerpoint/2010/main" val="126648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3600450"/>
            <a:ext cx="5486400" cy="425054"/>
          </a:xfrm>
        </p:spPr>
        <p:txBody>
          <a:bodyPr anchor="b"/>
          <a:lstStyle>
            <a:lvl1pPr algn="l">
              <a:defRPr sz="2000" b="1"/>
            </a:lvl1pPr>
          </a:lstStyle>
          <a:p>
            <a:r>
              <a:rPr lang="ja-JP" altLang="en-US" smtClean="0"/>
              <a:t>マスタ タイトルの書式設定</a:t>
            </a:r>
            <a:endParaRPr lang="en-GB"/>
          </a:p>
        </p:txBody>
      </p:sp>
      <p:sp>
        <p:nvSpPr>
          <p:cNvPr id="3" name="図プレースホルダ 2"/>
          <p:cNvSpPr>
            <a:spLocks noGrp="1"/>
          </p:cNvSpPr>
          <p:nvPr>
            <p:ph type="pic" idx="1"/>
          </p:nvPr>
        </p:nvSpPr>
        <p:spPr>
          <a:xfrm>
            <a:off x="1792166" y="459581"/>
            <a:ext cx="5486400" cy="30861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テキスト プレースホルダ 3"/>
          <p:cNvSpPr>
            <a:spLocks noGrp="1"/>
          </p:cNvSpPr>
          <p:nvPr>
            <p:ph type="body" sz="half" idx="2"/>
          </p:nvPr>
        </p:nvSpPr>
        <p:spPr>
          <a:xfrm>
            <a:off x="1792166"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xfrm>
            <a:off x="422275" y="4684713"/>
            <a:ext cx="1968500"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605CEF8-7F67-4CAB-BEDF-1518C8878360}" type="datetimeFigureOut">
              <a:rPr lang="ja-JP" altLang="en-US"/>
              <a:pPr>
                <a:defRPr/>
              </a:pPr>
              <a:t>2016/9/20</a:t>
            </a:fld>
            <a:endParaRPr lang="en-US" altLang="ja-JP"/>
          </a:p>
        </p:txBody>
      </p:sp>
      <p:sp>
        <p:nvSpPr>
          <p:cNvPr id="6" name="Rectangle 3"/>
          <p:cNvSpPr>
            <a:spLocks noGrp="1" noChangeArrowheads="1"/>
          </p:cNvSpPr>
          <p:nvPr>
            <p:ph type="ftr" sz="quarter" idx="11"/>
          </p:nvPr>
        </p:nvSpPr>
        <p:spPr>
          <a:xfrm>
            <a:off x="2884488" y="4684713"/>
            <a:ext cx="2671762"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ltLang="ja-JP"/>
          </a:p>
        </p:txBody>
      </p:sp>
    </p:spTree>
    <p:extLst>
      <p:ext uri="{BB962C8B-B14F-4D97-AF65-F5344CB8AC3E}">
        <p14:creationId xmlns:p14="http://schemas.microsoft.com/office/powerpoint/2010/main" val="4147536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GB"/>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Rectangle 2"/>
          <p:cNvSpPr>
            <a:spLocks noGrp="1" noChangeArrowheads="1"/>
          </p:cNvSpPr>
          <p:nvPr>
            <p:ph type="dt" sz="half" idx="10"/>
          </p:nvPr>
        </p:nvSpPr>
        <p:spPr>
          <a:xfrm>
            <a:off x="422275" y="4684713"/>
            <a:ext cx="1968500"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78AE6D1-71F0-4DD2-B877-293E51BA4342}"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2884488" y="4684713"/>
            <a:ext cx="2671762"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ltLang="ja-JP"/>
          </a:p>
        </p:txBody>
      </p:sp>
    </p:spTree>
    <p:extLst>
      <p:ext uri="{BB962C8B-B14F-4D97-AF65-F5344CB8AC3E}">
        <p14:creationId xmlns:p14="http://schemas.microsoft.com/office/powerpoint/2010/main" val="31878557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79"/>
            <a:ext cx="2057400" cy="4388644"/>
          </a:xfrm>
        </p:spPr>
        <p:txBody>
          <a:bodyPr vert="eaVert"/>
          <a:lstStyle/>
          <a:p>
            <a:r>
              <a:rPr lang="ja-JP" altLang="en-US" smtClean="0"/>
              <a:t>マスタ タイトルの書式設定</a:t>
            </a:r>
            <a:endParaRPr lang="en-GB"/>
          </a:p>
        </p:txBody>
      </p:sp>
      <p:sp>
        <p:nvSpPr>
          <p:cNvPr id="3" name="縦書きテキスト プレースホルダ 2"/>
          <p:cNvSpPr>
            <a:spLocks noGrp="1"/>
          </p:cNvSpPr>
          <p:nvPr>
            <p:ph type="body" orient="vert" idx="1"/>
          </p:nvPr>
        </p:nvSpPr>
        <p:spPr>
          <a:xfrm>
            <a:off x="457201" y="205979"/>
            <a:ext cx="6031523" cy="4388644"/>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Rectangle 2"/>
          <p:cNvSpPr>
            <a:spLocks noGrp="1" noChangeArrowheads="1"/>
          </p:cNvSpPr>
          <p:nvPr>
            <p:ph type="dt" sz="half" idx="10"/>
          </p:nvPr>
        </p:nvSpPr>
        <p:spPr>
          <a:xfrm>
            <a:off x="422275" y="4684713"/>
            <a:ext cx="1968500"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1E9F012-DFEF-4AE1-A7C2-70481EDDFDF5}" type="datetimeFigureOut">
              <a:rPr lang="ja-JP" altLang="en-US"/>
              <a:pPr>
                <a:defRPr/>
              </a:pPr>
              <a:t>2016/9/20</a:t>
            </a:fld>
            <a:endParaRPr lang="en-US" altLang="ja-JP"/>
          </a:p>
        </p:txBody>
      </p:sp>
      <p:sp>
        <p:nvSpPr>
          <p:cNvPr id="5" name="Rectangle 3"/>
          <p:cNvSpPr>
            <a:spLocks noGrp="1" noChangeArrowheads="1"/>
          </p:cNvSpPr>
          <p:nvPr>
            <p:ph type="ftr" sz="quarter" idx="11"/>
          </p:nvPr>
        </p:nvSpPr>
        <p:spPr>
          <a:xfrm>
            <a:off x="2884488" y="4684713"/>
            <a:ext cx="2671762"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ltLang="ja-JP"/>
          </a:p>
        </p:txBody>
      </p:sp>
    </p:spTree>
    <p:extLst>
      <p:ext uri="{BB962C8B-B14F-4D97-AF65-F5344CB8AC3E}">
        <p14:creationId xmlns:p14="http://schemas.microsoft.com/office/powerpoint/2010/main" val="266638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9A708F8C-1AF3-4648-9343-418312281C82}" type="datetimeFigureOut">
              <a:rPr lang="ja-JP" altLang="en-US"/>
              <a:pPr>
                <a:defRPr/>
              </a:pPr>
              <a:t>2016/9/20</a:t>
            </a:fld>
            <a:endParaRPr lang="en-US" altLang="ja-JP"/>
          </a:p>
        </p:txBody>
      </p:sp>
      <p:sp>
        <p:nvSpPr>
          <p:cNvPr id="3"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38166077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07D1FF87-E577-479B-BF4E-051A72CF17F8}" type="datetimeFigureOut">
              <a:rPr lang="ja-JP" altLang="en-US"/>
              <a:pPr>
                <a:defRPr/>
              </a:pPr>
              <a:t>2016/9/20</a:t>
            </a:fld>
            <a:endParaRPr lang="en-US" altLang="ja-JP"/>
          </a:p>
        </p:txBody>
      </p:sp>
      <p:sp>
        <p:nvSpPr>
          <p:cNvPr id="6"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224502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xfrm>
            <a:off x="457200" y="4684713"/>
            <a:ext cx="2133600" cy="357187"/>
          </a:xfrm>
          <a:prstGeom prst="rect">
            <a:avLst/>
          </a:prstGeom>
        </p:spPr>
        <p:txBody>
          <a:bodyPr/>
          <a:lstStyle>
            <a:lvl1pPr>
              <a:defRPr/>
            </a:lvl1pPr>
          </a:lstStyle>
          <a:p>
            <a:pPr>
              <a:defRPr/>
            </a:pPr>
            <a:fld id="{C879A1FD-3844-4769-A583-A11474B7ABC2}" type="datetimeFigureOut">
              <a:rPr lang="ja-JP" altLang="en-US"/>
              <a:pPr>
                <a:defRPr/>
              </a:pPr>
              <a:t>2016/9/20</a:t>
            </a:fld>
            <a:endParaRPr lang="en-US" altLang="ja-JP"/>
          </a:p>
        </p:txBody>
      </p:sp>
      <p:sp>
        <p:nvSpPr>
          <p:cNvPr id="6" name="Rectangle 3"/>
          <p:cNvSpPr>
            <a:spLocks noGrp="1" noChangeArrowheads="1"/>
          </p:cNvSpPr>
          <p:nvPr>
            <p:ph type="ftr" sz="quarter" idx="11"/>
          </p:nvPr>
        </p:nvSpPr>
        <p:spPr>
          <a:xfrm>
            <a:off x="3124200" y="4684713"/>
            <a:ext cx="2895600" cy="357187"/>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138130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6" Type="http://schemas.openxmlformats.org/officeDocument/2006/relationships/image" Target="../media/image5.jpe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7.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8.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02903070010_prsのコピー"/>
          <p:cNvPicPr>
            <a:picLocks noChangeAspect="1" noChangeArrowheads="1"/>
          </p:cNvPicPr>
          <p:nvPr userDrawn="1"/>
        </p:nvPicPr>
        <p:blipFill>
          <a:blip r:embed="rId14">
            <a:extLst>
              <a:ext uri="{28A0092B-C50C-407E-A947-70E740481C1C}">
                <a14:useLocalDpi xmlns:a14="http://schemas.microsoft.com/office/drawing/2010/main" val="0"/>
              </a:ext>
            </a:extLst>
          </a:blip>
          <a:srcRect b="87651"/>
          <a:stretch>
            <a:fillRect/>
          </a:stretch>
        </p:blipFill>
        <p:spPr bwMode="auto">
          <a:xfrm>
            <a:off x="0" y="0"/>
            <a:ext cx="91424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6" descr="名称未設定-1"/>
          <p:cNvPicPr>
            <a:picLocks noChangeAspect="1" noChangeArrowheads="1"/>
          </p:cNvPicPr>
          <p:nvPr userDrawn="1"/>
        </p:nvPicPr>
        <p:blipFill>
          <a:blip r:embed="rId15">
            <a:extLst>
              <a:ext uri="{28A0092B-C50C-407E-A947-70E740481C1C}">
                <a14:useLocalDpi xmlns:a14="http://schemas.microsoft.com/office/drawing/2010/main" val="0"/>
              </a:ext>
            </a:extLst>
          </a:blip>
          <a:srcRect l="2002" t="67703"/>
          <a:stretch>
            <a:fillRect/>
          </a:stretch>
        </p:blipFill>
        <p:spPr bwMode="auto">
          <a:xfrm>
            <a:off x="0" y="465138"/>
            <a:ext cx="9180513"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8" name="Line 7"/>
          <p:cNvSpPr>
            <a:spLocks noChangeShapeType="1"/>
          </p:cNvSpPr>
          <p:nvPr userDrawn="1"/>
        </p:nvSpPr>
        <p:spPr bwMode="auto">
          <a:xfrm>
            <a:off x="0" y="4929188"/>
            <a:ext cx="91440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2" name="Rectangle 8"/>
          <p:cNvSpPr>
            <a:spLocks noChangeArrowheads="1"/>
          </p:cNvSpPr>
          <p:nvPr userDrawn="1"/>
        </p:nvSpPr>
        <p:spPr bwMode="auto">
          <a:xfrm>
            <a:off x="8670925" y="4929188"/>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defRPr/>
            </a:pPr>
            <a:fld id="{F9C4E709-E948-4EC4-9480-395E441BE15A}" type="slidenum">
              <a:rPr lang="en-US" altLang="ja-JP" sz="1400" smtClean="0"/>
              <a:pPr>
                <a:defRPr/>
              </a:pPr>
              <a:t>‹#›</a:t>
            </a:fld>
            <a:endParaRPr lang="en-US" altLang="ja-JP" sz="1400" smtClean="0"/>
          </a:p>
        </p:txBody>
      </p:sp>
      <p:grpSp>
        <p:nvGrpSpPr>
          <p:cNvPr id="1030" name="グループ化 8"/>
          <p:cNvGrpSpPr>
            <a:grpSpLocks/>
          </p:cNvGrpSpPr>
          <p:nvPr userDrawn="1"/>
        </p:nvGrpSpPr>
        <p:grpSpPr bwMode="auto">
          <a:xfrm>
            <a:off x="0" y="0"/>
            <a:ext cx="1692275" cy="466725"/>
            <a:chOff x="0" y="0"/>
            <a:chExt cx="1692275" cy="622300"/>
          </a:xfrm>
        </p:grpSpPr>
        <p:pic>
          <p:nvPicPr>
            <p:cNvPr id="1031" name="Picture 5" descr="resizeブランドスローガン_blac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6922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p:cNvSpPr/>
            <p:nvPr/>
          </p:nvSpPr>
          <p:spPr>
            <a:xfrm>
              <a:off x="53975" y="23284"/>
              <a:ext cx="1565275" cy="5249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pic>
          <p:nvPicPr>
            <p:cNvPr id="1033" name="Picture 3" descr="E:\NS1000 V3.0\Panasonic_logo_bk_nega_JPEG\Panasonic_logo_bk_nega_JPEG.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3508" y="256202"/>
              <a:ext cx="1440755" cy="22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61566738"/>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90"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02903070010_prsのコピー"/>
          <p:cNvPicPr>
            <a:picLocks noChangeAspect="1" noChangeArrowheads="1"/>
          </p:cNvPicPr>
          <p:nvPr userDrawn="1"/>
        </p:nvPicPr>
        <p:blipFill>
          <a:blip r:embed="rId13">
            <a:extLst>
              <a:ext uri="{28A0092B-C50C-407E-A947-70E740481C1C}">
                <a14:useLocalDpi xmlns:a14="http://schemas.microsoft.com/office/drawing/2010/main" val="0"/>
              </a:ext>
            </a:extLst>
          </a:blip>
          <a:srcRect b="87651"/>
          <a:stretch>
            <a:fillRect/>
          </a:stretch>
        </p:blipFill>
        <p:spPr bwMode="auto">
          <a:xfrm>
            <a:off x="0" y="0"/>
            <a:ext cx="91424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6" descr="名称未設定-1"/>
          <p:cNvPicPr>
            <a:picLocks noChangeAspect="1" noChangeArrowheads="1"/>
          </p:cNvPicPr>
          <p:nvPr userDrawn="1"/>
        </p:nvPicPr>
        <p:blipFill>
          <a:blip r:embed="rId14">
            <a:extLst>
              <a:ext uri="{28A0092B-C50C-407E-A947-70E740481C1C}">
                <a14:useLocalDpi xmlns:a14="http://schemas.microsoft.com/office/drawing/2010/main" val="0"/>
              </a:ext>
            </a:extLst>
          </a:blip>
          <a:srcRect l="2002" t="67703"/>
          <a:stretch>
            <a:fillRect/>
          </a:stretch>
        </p:blipFill>
        <p:spPr bwMode="auto">
          <a:xfrm>
            <a:off x="0" y="465138"/>
            <a:ext cx="9180513"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052" name="Group 7"/>
          <p:cNvGrpSpPr>
            <a:grpSpLocks/>
          </p:cNvGrpSpPr>
          <p:nvPr userDrawn="1"/>
        </p:nvGrpSpPr>
        <p:grpSpPr bwMode="auto">
          <a:xfrm>
            <a:off x="57150" y="728663"/>
            <a:ext cx="9048750" cy="322262"/>
            <a:chOff x="36" y="487"/>
            <a:chExt cx="5700" cy="271"/>
          </a:xfrm>
        </p:grpSpPr>
        <p:sp>
          <p:nvSpPr>
            <p:cNvPr id="2056" name="Rectangle 8"/>
            <p:cNvSpPr>
              <a:spLocks noChangeArrowheads="1"/>
            </p:cNvSpPr>
            <p:nvPr/>
          </p:nvSpPr>
          <p:spPr bwMode="auto">
            <a:xfrm>
              <a:off x="44" y="487"/>
              <a:ext cx="5692" cy="271"/>
            </a:xfrm>
            <a:prstGeom prst="rect">
              <a:avLst/>
            </a:prstGeom>
            <a:solidFill>
              <a:srgbClr val="F5F1EB"/>
            </a:solidFill>
            <a:ln w="25400">
              <a:solidFill>
                <a:srgbClr val="203D74"/>
              </a:solidFill>
              <a:miter lim="800000"/>
              <a:headEnd/>
              <a:tailEnd/>
            </a:ln>
          </p:spPr>
          <p:txBody>
            <a:bodyPr wrap="none" anchor="ct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defRPr/>
              </a:pPr>
              <a:endParaRPr lang="ja-JP" altLang="en-US" b="1" u="sng" smtClean="0">
                <a:latin typeface="ＭＳ Ｐゴシック" pitchFamily="50" charset="-128"/>
              </a:endParaRPr>
            </a:p>
          </p:txBody>
        </p:sp>
        <p:sp>
          <p:nvSpPr>
            <p:cNvPr id="2" name="Rectangle 9"/>
            <p:cNvSpPr>
              <a:spLocks noChangeArrowheads="1"/>
            </p:cNvSpPr>
            <p:nvPr/>
          </p:nvSpPr>
          <p:spPr bwMode="auto">
            <a:xfrm>
              <a:off x="36" y="487"/>
              <a:ext cx="425" cy="271"/>
            </a:xfrm>
            <a:prstGeom prst="rect">
              <a:avLst/>
            </a:prstGeom>
            <a:solidFill>
              <a:srgbClr val="203D74"/>
            </a:solidFill>
            <a:ln w="25400">
              <a:solidFill>
                <a:srgbClr val="203D74"/>
              </a:solidFill>
              <a:miter lim="800000"/>
              <a:headEnd/>
              <a:tailEnd/>
            </a:ln>
          </p:spPr>
          <p:txBody>
            <a:bodyPr wrap="none" anchor="ct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defRPr/>
              </a:pPr>
              <a:endParaRPr lang="ja-JP" altLang="en-US" b="1" u="sng" smtClean="0">
                <a:latin typeface="ＭＳ Ｐゴシック" pitchFamily="50" charset="-128"/>
              </a:endParaRPr>
            </a:p>
          </p:txBody>
        </p:sp>
        <p:grpSp>
          <p:nvGrpSpPr>
            <p:cNvPr id="2060" name="Group 57"/>
            <p:cNvGrpSpPr>
              <a:grpSpLocks/>
            </p:cNvGrpSpPr>
            <p:nvPr/>
          </p:nvGrpSpPr>
          <p:grpSpPr bwMode="auto">
            <a:xfrm>
              <a:off x="130" y="551"/>
              <a:ext cx="199" cy="139"/>
              <a:chOff x="2269" y="1580"/>
              <a:chExt cx="282" cy="263"/>
            </a:xfrm>
          </p:grpSpPr>
          <p:sp>
            <p:nvSpPr>
              <p:cNvPr id="2061" name="Freeform 58"/>
              <p:cNvSpPr>
                <a:spLocks/>
              </p:cNvSpPr>
              <p:nvPr/>
            </p:nvSpPr>
            <p:spPr bwMode="auto">
              <a:xfrm flipH="1">
                <a:off x="2269" y="1580"/>
                <a:ext cx="170" cy="263"/>
              </a:xfrm>
              <a:custGeom>
                <a:avLst/>
                <a:gdLst>
                  <a:gd name="T0" fmla="*/ 11 w 199"/>
                  <a:gd name="T1" fmla="*/ 0 h 306"/>
                  <a:gd name="T2" fmla="*/ 14 w 199"/>
                  <a:gd name="T3" fmla="*/ 3 h 306"/>
                  <a:gd name="T4" fmla="*/ 7 w 199"/>
                  <a:gd name="T5" fmla="*/ 11 h 306"/>
                  <a:gd name="T6" fmla="*/ 14 w 199"/>
                  <a:gd name="T7" fmla="*/ 21 h 306"/>
                  <a:gd name="T8" fmla="*/ 11 w 199"/>
                  <a:gd name="T9" fmla="*/ 24 h 306"/>
                  <a:gd name="T10" fmla="*/ 0 w 199"/>
                  <a:gd name="T11" fmla="*/ 11 h 306"/>
                  <a:gd name="T12" fmla="*/ 11 w 199"/>
                  <a:gd name="T13" fmla="*/ 0 h 306"/>
                  <a:gd name="T14" fmla="*/ 0 60000 65536"/>
                  <a:gd name="T15" fmla="*/ 0 60000 65536"/>
                  <a:gd name="T16" fmla="*/ 0 60000 65536"/>
                  <a:gd name="T17" fmla="*/ 0 60000 65536"/>
                  <a:gd name="T18" fmla="*/ 0 60000 65536"/>
                  <a:gd name="T19" fmla="*/ 0 60000 65536"/>
                  <a:gd name="T20" fmla="*/ 0 60000 65536"/>
                  <a:gd name="T21" fmla="*/ 0 w 199"/>
                  <a:gd name="T22" fmla="*/ 0 h 306"/>
                  <a:gd name="T23" fmla="*/ 199 w 199"/>
                  <a:gd name="T24" fmla="*/ 306 h 3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306">
                    <a:moveTo>
                      <a:pt x="153" y="0"/>
                    </a:moveTo>
                    <a:lnTo>
                      <a:pt x="199" y="46"/>
                    </a:lnTo>
                    <a:lnTo>
                      <a:pt x="91" y="153"/>
                    </a:lnTo>
                    <a:lnTo>
                      <a:pt x="199" y="261"/>
                    </a:lnTo>
                    <a:lnTo>
                      <a:pt x="153" y="306"/>
                    </a:lnTo>
                    <a:lnTo>
                      <a:pt x="0" y="153"/>
                    </a:lnTo>
                    <a:lnTo>
                      <a:pt x="153" y="0"/>
                    </a:lnTo>
                    <a:close/>
                  </a:path>
                </a:pathLst>
              </a:custGeom>
              <a:solidFill>
                <a:schemeClr val="bg1"/>
              </a:solidFill>
              <a:ln w="9525">
                <a:solidFill>
                  <a:schemeClr val="bg2"/>
                </a:solidFill>
                <a:round/>
                <a:headEnd/>
                <a:tailEnd/>
              </a:ln>
            </p:spPr>
            <p:txBody>
              <a:bodyPr/>
              <a:lstStyle/>
              <a:p>
                <a:endParaRPr lang="ja-JP" altLang="en-US"/>
              </a:p>
            </p:txBody>
          </p:sp>
          <p:sp>
            <p:nvSpPr>
              <p:cNvPr id="2062" name="Freeform 59"/>
              <p:cNvSpPr>
                <a:spLocks/>
              </p:cNvSpPr>
              <p:nvPr/>
            </p:nvSpPr>
            <p:spPr bwMode="auto">
              <a:xfrm flipH="1">
                <a:off x="2381" y="1580"/>
                <a:ext cx="170" cy="263"/>
              </a:xfrm>
              <a:custGeom>
                <a:avLst/>
                <a:gdLst>
                  <a:gd name="T0" fmla="*/ 11 w 199"/>
                  <a:gd name="T1" fmla="*/ 0 h 306"/>
                  <a:gd name="T2" fmla="*/ 14 w 199"/>
                  <a:gd name="T3" fmla="*/ 3 h 306"/>
                  <a:gd name="T4" fmla="*/ 7 w 199"/>
                  <a:gd name="T5" fmla="*/ 11 h 306"/>
                  <a:gd name="T6" fmla="*/ 14 w 199"/>
                  <a:gd name="T7" fmla="*/ 21 h 306"/>
                  <a:gd name="T8" fmla="*/ 11 w 199"/>
                  <a:gd name="T9" fmla="*/ 24 h 306"/>
                  <a:gd name="T10" fmla="*/ 0 w 199"/>
                  <a:gd name="T11" fmla="*/ 11 h 306"/>
                  <a:gd name="T12" fmla="*/ 11 w 199"/>
                  <a:gd name="T13" fmla="*/ 0 h 306"/>
                  <a:gd name="T14" fmla="*/ 0 60000 65536"/>
                  <a:gd name="T15" fmla="*/ 0 60000 65536"/>
                  <a:gd name="T16" fmla="*/ 0 60000 65536"/>
                  <a:gd name="T17" fmla="*/ 0 60000 65536"/>
                  <a:gd name="T18" fmla="*/ 0 60000 65536"/>
                  <a:gd name="T19" fmla="*/ 0 60000 65536"/>
                  <a:gd name="T20" fmla="*/ 0 60000 65536"/>
                  <a:gd name="T21" fmla="*/ 0 w 199"/>
                  <a:gd name="T22" fmla="*/ 0 h 306"/>
                  <a:gd name="T23" fmla="*/ 199 w 199"/>
                  <a:gd name="T24" fmla="*/ 306 h 3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306">
                    <a:moveTo>
                      <a:pt x="153" y="0"/>
                    </a:moveTo>
                    <a:lnTo>
                      <a:pt x="199" y="46"/>
                    </a:lnTo>
                    <a:lnTo>
                      <a:pt x="91" y="153"/>
                    </a:lnTo>
                    <a:lnTo>
                      <a:pt x="199" y="261"/>
                    </a:lnTo>
                    <a:lnTo>
                      <a:pt x="153" y="306"/>
                    </a:lnTo>
                    <a:lnTo>
                      <a:pt x="0" y="153"/>
                    </a:lnTo>
                    <a:lnTo>
                      <a:pt x="153" y="0"/>
                    </a:lnTo>
                    <a:close/>
                  </a:path>
                </a:pathLst>
              </a:custGeom>
              <a:solidFill>
                <a:schemeClr val="bg1"/>
              </a:solidFill>
              <a:ln w="9525">
                <a:solidFill>
                  <a:schemeClr val="bg2"/>
                </a:solidFill>
                <a:round/>
                <a:headEnd/>
                <a:tailEnd/>
              </a:ln>
            </p:spPr>
            <p:txBody>
              <a:bodyPr/>
              <a:lstStyle/>
              <a:p>
                <a:endParaRPr lang="ja-JP" altLang="en-US"/>
              </a:p>
            </p:txBody>
          </p:sp>
        </p:grpSp>
      </p:grpSp>
      <p:sp>
        <p:nvSpPr>
          <p:cNvPr id="2055" name="Rectangle 12"/>
          <p:cNvSpPr>
            <a:spLocks noChangeArrowheads="1"/>
          </p:cNvSpPr>
          <p:nvPr userDrawn="1"/>
        </p:nvSpPr>
        <p:spPr bwMode="auto">
          <a:xfrm>
            <a:off x="8670925" y="4929188"/>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defRPr/>
            </a:pPr>
            <a:fld id="{AEFA75B3-9F25-4DFB-802F-FB5BAABAD45B}" type="slidenum">
              <a:rPr lang="en-US" altLang="ja-JP" sz="1400" smtClean="0"/>
              <a:pPr>
                <a:defRPr/>
              </a:pPr>
              <a:t>‹#›</a:t>
            </a:fld>
            <a:endParaRPr lang="en-US" altLang="ja-JP" sz="1400" smtClean="0"/>
          </a:p>
        </p:txBody>
      </p:sp>
      <p:grpSp>
        <p:nvGrpSpPr>
          <p:cNvPr id="2054" name="グループ化 12"/>
          <p:cNvGrpSpPr>
            <a:grpSpLocks/>
          </p:cNvGrpSpPr>
          <p:nvPr userDrawn="1"/>
        </p:nvGrpSpPr>
        <p:grpSpPr bwMode="auto">
          <a:xfrm>
            <a:off x="0" y="0"/>
            <a:ext cx="1692275" cy="466725"/>
            <a:chOff x="0" y="0"/>
            <a:chExt cx="1692275" cy="622300"/>
          </a:xfrm>
        </p:grpSpPr>
        <p:pic>
          <p:nvPicPr>
            <p:cNvPr id="3" name="Picture 5" descr="resizeブランドスローガン_blac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6922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p:cNvSpPr/>
            <p:nvPr/>
          </p:nvSpPr>
          <p:spPr>
            <a:xfrm>
              <a:off x="53975" y="23284"/>
              <a:ext cx="1565275" cy="5249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pic>
          <p:nvPicPr>
            <p:cNvPr id="2057" name="Picture 3" descr="E:\NS1000 V3.0\Panasonic_logo_bk_nega_JPEG\Panasonic_logo_bk_nega_JPEG.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3508" y="256202"/>
              <a:ext cx="1440755" cy="22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09988481"/>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4" descr="02903070010_prsのコピー"/>
          <p:cNvPicPr>
            <a:picLocks noChangeAspect="1" noChangeArrowheads="1"/>
          </p:cNvPicPr>
          <p:nvPr userDrawn="1"/>
        </p:nvPicPr>
        <p:blipFill>
          <a:blip r:embed="rId13">
            <a:extLst>
              <a:ext uri="{28A0092B-C50C-407E-A947-70E740481C1C}">
                <a14:useLocalDpi xmlns:a14="http://schemas.microsoft.com/office/drawing/2010/main" val="0"/>
              </a:ext>
            </a:extLst>
          </a:blip>
          <a:srcRect b="76881"/>
          <a:stretch>
            <a:fillRect/>
          </a:stretch>
        </p:blipFill>
        <p:spPr bwMode="auto">
          <a:xfrm>
            <a:off x="0" y="1495425"/>
            <a:ext cx="9144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Line 6"/>
          <p:cNvSpPr>
            <a:spLocks noChangeShapeType="1"/>
          </p:cNvSpPr>
          <p:nvPr userDrawn="1"/>
        </p:nvSpPr>
        <p:spPr bwMode="auto">
          <a:xfrm>
            <a:off x="0" y="4929188"/>
            <a:ext cx="91440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9" name="Rectangle 7"/>
          <p:cNvSpPr>
            <a:spLocks noChangeArrowheads="1"/>
          </p:cNvSpPr>
          <p:nvPr userDrawn="1"/>
        </p:nvSpPr>
        <p:spPr bwMode="auto">
          <a:xfrm>
            <a:off x="8670925" y="4929188"/>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defRPr/>
            </a:pPr>
            <a:fld id="{35813B33-05D7-4FB2-A54E-23A106C81BC3}" type="slidenum">
              <a:rPr lang="en-US" altLang="ja-JP" sz="1400" smtClean="0"/>
              <a:pPr>
                <a:defRPr/>
              </a:pPr>
              <a:t>‹#›</a:t>
            </a:fld>
            <a:endParaRPr lang="en-US" altLang="ja-JP" sz="1400" smtClean="0"/>
          </a:p>
        </p:txBody>
      </p:sp>
      <p:pic>
        <p:nvPicPr>
          <p:cNvPr id="3077" name="図 7"/>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15900" y="4624388"/>
            <a:ext cx="16573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186031"/>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4" descr="02903070010_prsのコピー"/>
          <p:cNvPicPr>
            <a:picLocks noChangeAspect="1" noChangeArrowheads="1"/>
          </p:cNvPicPr>
          <p:nvPr userDrawn="1"/>
        </p:nvPicPr>
        <p:blipFill>
          <a:blip r:embed="rId14">
            <a:extLst>
              <a:ext uri="{28A0092B-C50C-407E-A947-70E740481C1C}">
                <a14:useLocalDpi xmlns:a14="http://schemas.microsoft.com/office/drawing/2010/main" val="0"/>
              </a:ext>
            </a:extLst>
          </a:blip>
          <a:srcRect b="87651"/>
          <a:stretch>
            <a:fillRect/>
          </a:stretch>
        </p:blipFill>
        <p:spPr bwMode="auto">
          <a:xfrm>
            <a:off x="0" y="0"/>
            <a:ext cx="91424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 descr="resizeブランドスローガン_black"/>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6922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6" descr="名称未設定-1"/>
          <p:cNvPicPr>
            <a:picLocks noChangeAspect="1" noChangeArrowheads="1"/>
          </p:cNvPicPr>
          <p:nvPr userDrawn="1"/>
        </p:nvPicPr>
        <p:blipFill>
          <a:blip r:embed="rId16">
            <a:extLst>
              <a:ext uri="{28A0092B-C50C-407E-A947-70E740481C1C}">
                <a14:useLocalDpi xmlns:a14="http://schemas.microsoft.com/office/drawing/2010/main" val="0"/>
              </a:ext>
            </a:extLst>
          </a:blip>
          <a:srcRect l="2002" t="67703"/>
          <a:stretch>
            <a:fillRect/>
          </a:stretch>
        </p:blipFill>
        <p:spPr bwMode="auto">
          <a:xfrm>
            <a:off x="0" y="465138"/>
            <a:ext cx="9180513"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4101" name="Group 7"/>
          <p:cNvGrpSpPr>
            <a:grpSpLocks/>
          </p:cNvGrpSpPr>
          <p:nvPr userDrawn="1"/>
        </p:nvGrpSpPr>
        <p:grpSpPr bwMode="auto">
          <a:xfrm>
            <a:off x="57150" y="752475"/>
            <a:ext cx="9048750" cy="322263"/>
            <a:chOff x="36" y="487"/>
            <a:chExt cx="5700" cy="271"/>
          </a:xfrm>
        </p:grpSpPr>
        <p:sp>
          <p:nvSpPr>
            <p:cNvPr id="4105" name="Rectangle 8"/>
            <p:cNvSpPr>
              <a:spLocks noChangeArrowheads="1"/>
            </p:cNvSpPr>
            <p:nvPr/>
          </p:nvSpPr>
          <p:spPr bwMode="auto">
            <a:xfrm>
              <a:off x="44" y="487"/>
              <a:ext cx="5692" cy="271"/>
            </a:xfrm>
            <a:prstGeom prst="rect">
              <a:avLst/>
            </a:prstGeom>
            <a:solidFill>
              <a:srgbClr val="F5F1EB"/>
            </a:solidFill>
            <a:ln w="25400">
              <a:solidFill>
                <a:srgbClr val="203D74"/>
              </a:solidFill>
              <a:miter lim="800000"/>
              <a:headEnd/>
              <a:tailEnd/>
            </a:ln>
          </p:spPr>
          <p:txBody>
            <a:bodyPr wrap="none" anchor="ct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defRPr/>
              </a:pPr>
              <a:endParaRPr lang="ja-JP" altLang="en-US" b="1" u="sng" smtClean="0">
                <a:latin typeface="ＭＳ Ｐゴシック" pitchFamily="50" charset="-128"/>
              </a:endParaRPr>
            </a:p>
          </p:txBody>
        </p:sp>
        <p:sp>
          <p:nvSpPr>
            <p:cNvPr id="4106" name="Rectangle 9"/>
            <p:cNvSpPr>
              <a:spLocks noChangeArrowheads="1"/>
            </p:cNvSpPr>
            <p:nvPr/>
          </p:nvSpPr>
          <p:spPr bwMode="auto">
            <a:xfrm>
              <a:off x="36" y="487"/>
              <a:ext cx="425" cy="271"/>
            </a:xfrm>
            <a:prstGeom prst="rect">
              <a:avLst/>
            </a:prstGeom>
            <a:solidFill>
              <a:srgbClr val="203D74"/>
            </a:solidFill>
            <a:ln w="25400">
              <a:solidFill>
                <a:srgbClr val="203D74"/>
              </a:solidFill>
              <a:miter lim="800000"/>
              <a:headEnd/>
              <a:tailEnd/>
            </a:ln>
          </p:spPr>
          <p:txBody>
            <a:bodyPr wrap="none" anchor="ct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defRPr/>
              </a:pPr>
              <a:endParaRPr lang="ja-JP" altLang="en-US" b="1" u="sng" smtClean="0">
                <a:latin typeface="ＭＳ Ｐゴシック" pitchFamily="50" charset="-128"/>
              </a:endParaRPr>
            </a:p>
          </p:txBody>
        </p:sp>
        <p:grpSp>
          <p:nvGrpSpPr>
            <p:cNvPr id="2" name="Group 57"/>
            <p:cNvGrpSpPr>
              <a:grpSpLocks/>
            </p:cNvGrpSpPr>
            <p:nvPr/>
          </p:nvGrpSpPr>
          <p:grpSpPr bwMode="auto">
            <a:xfrm>
              <a:off x="130" y="551"/>
              <a:ext cx="199" cy="139"/>
              <a:chOff x="2269" y="1580"/>
              <a:chExt cx="282" cy="263"/>
            </a:xfrm>
          </p:grpSpPr>
          <p:sp>
            <p:nvSpPr>
              <p:cNvPr id="4107" name="Freeform 58"/>
              <p:cNvSpPr>
                <a:spLocks/>
              </p:cNvSpPr>
              <p:nvPr/>
            </p:nvSpPr>
            <p:spPr bwMode="auto">
              <a:xfrm flipH="1">
                <a:off x="2269" y="1580"/>
                <a:ext cx="170" cy="263"/>
              </a:xfrm>
              <a:custGeom>
                <a:avLst/>
                <a:gdLst>
                  <a:gd name="T0" fmla="*/ 11 w 199"/>
                  <a:gd name="T1" fmla="*/ 0 h 306"/>
                  <a:gd name="T2" fmla="*/ 14 w 199"/>
                  <a:gd name="T3" fmla="*/ 3 h 306"/>
                  <a:gd name="T4" fmla="*/ 7 w 199"/>
                  <a:gd name="T5" fmla="*/ 11 h 306"/>
                  <a:gd name="T6" fmla="*/ 14 w 199"/>
                  <a:gd name="T7" fmla="*/ 21 h 306"/>
                  <a:gd name="T8" fmla="*/ 11 w 199"/>
                  <a:gd name="T9" fmla="*/ 24 h 306"/>
                  <a:gd name="T10" fmla="*/ 0 w 199"/>
                  <a:gd name="T11" fmla="*/ 11 h 306"/>
                  <a:gd name="T12" fmla="*/ 11 w 199"/>
                  <a:gd name="T13" fmla="*/ 0 h 306"/>
                  <a:gd name="T14" fmla="*/ 0 60000 65536"/>
                  <a:gd name="T15" fmla="*/ 0 60000 65536"/>
                  <a:gd name="T16" fmla="*/ 0 60000 65536"/>
                  <a:gd name="T17" fmla="*/ 0 60000 65536"/>
                  <a:gd name="T18" fmla="*/ 0 60000 65536"/>
                  <a:gd name="T19" fmla="*/ 0 60000 65536"/>
                  <a:gd name="T20" fmla="*/ 0 60000 65536"/>
                  <a:gd name="T21" fmla="*/ 0 w 199"/>
                  <a:gd name="T22" fmla="*/ 0 h 306"/>
                  <a:gd name="T23" fmla="*/ 199 w 199"/>
                  <a:gd name="T24" fmla="*/ 306 h 3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306">
                    <a:moveTo>
                      <a:pt x="153" y="0"/>
                    </a:moveTo>
                    <a:lnTo>
                      <a:pt x="199" y="46"/>
                    </a:lnTo>
                    <a:lnTo>
                      <a:pt x="91" y="153"/>
                    </a:lnTo>
                    <a:lnTo>
                      <a:pt x="199" y="261"/>
                    </a:lnTo>
                    <a:lnTo>
                      <a:pt x="153" y="306"/>
                    </a:lnTo>
                    <a:lnTo>
                      <a:pt x="0" y="153"/>
                    </a:lnTo>
                    <a:lnTo>
                      <a:pt x="153" y="0"/>
                    </a:lnTo>
                    <a:close/>
                  </a:path>
                </a:pathLst>
              </a:custGeom>
              <a:solidFill>
                <a:schemeClr val="bg1"/>
              </a:solidFill>
              <a:ln w="9525">
                <a:solidFill>
                  <a:schemeClr val="bg2"/>
                </a:solidFill>
                <a:round/>
                <a:headEnd/>
                <a:tailEnd/>
              </a:ln>
            </p:spPr>
            <p:txBody>
              <a:bodyPr/>
              <a:lstStyle/>
              <a:p>
                <a:endParaRPr lang="ja-JP" altLang="en-US"/>
              </a:p>
            </p:txBody>
          </p:sp>
          <p:sp>
            <p:nvSpPr>
              <p:cNvPr id="4108" name="Freeform 59"/>
              <p:cNvSpPr>
                <a:spLocks/>
              </p:cNvSpPr>
              <p:nvPr/>
            </p:nvSpPr>
            <p:spPr bwMode="auto">
              <a:xfrm flipH="1">
                <a:off x="2381" y="1580"/>
                <a:ext cx="170" cy="263"/>
              </a:xfrm>
              <a:custGeom>
                <a:avLst/>
                <a:gdLst>
                  <a:gd name="T0" fmla="*/ 11 w 199"/>
                  <a:gd name="T1" fmla="*/ 0 h 306"/>
                  <a:gd name="T2" fmla="*/ 14 w 199"/>
                  <a:gd name="T3" fmla="*/ 3 h 306"/>
                  <a:gd name="T4" fmla="*/ 7 w 199"/>
                  <a:gd name="T5" fmla="*/ 11 h 306"/>
                  <a:gd name="T6" fmla="*/ 14 w 199"/>
                  <a:gd name="T7" fmla="*/ 21 h 306"/>
                  <a:gd name="T8" fmla="*/ 11 w 199"/>
                  <a:gd name="T9" fmla="*/ 24 h 306"/>
                  <a:gd name="T10" fmla="*/ 0 w 199"/>
                  <a:gd name="T11" fmla="*/ 11 h 306"/>
                  <a:gd name="T12" fmla="*/ 11 w 199"/>
                  <a:gd name="T13" fmla="*/ 0 h 306"/>
                  <a:gd name="T14" fmla="*/ 0 60000 65536"/>
                  <a:gd name="T15" fmla="*/ 0 60000 65536"/>
                  <a:gd name="T16" fmla="*/ 0 60000 65536"/>
                  <a:gd name="T17" fmla="*/ 0 60000 65536"/>
                  <a:gd name="T18" fmla="*/ 0 60000 65536"/>
                  <a:gd name="T19" fmla="*/ 0 60000 65536"/>
                  <a:gd name="T20" fmla="*/ 0 60000 65536"/>
                  <a:gd name="T21" fmla="*/ 0 w 199"/>
                  <a:gd name="T22" fmla="*/ 0 h 306"/>
                  <a:gd name="T23" fmla="*/ 199 w 199"/>
                  <a:gd name="T24" fmla="*/ 306 h 3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306">
                    <a:moveTo>
                      <a:pt x="153" y="0"/>
                    </a:moveTo>
                    <a:lnTo>
                      <a:pt x="199" y="46"/>
                    </a:lnTo>
                    <a:lnTo>
                      <a:pt x="91" y="153"/>
                    </a:lnTo>
                    <a:lnTo>
                      <a:pt x="199" y="261"/>
                    </a:lnTo>
                    <a:lnTo>
                      <a:pt x="153" y="306"/>
                    </a:lnTo>
                    <a:lnTo>
                      <a:pt x="0" y="153"/>
                    </a:lnTo>
                    <a:lnTo>
                      <a:pt x="153" y="0"/>
                    </a:lnTo>
                    <a:close/>
                  </a:path>
                </a:pathLst>
              </a:custGeom>
              <a:solidFill>
                <a:schemeClr val="bg1"/>
              </a:solidFill>
              <a:ln w="9525">
                <a:solidFill>
                  <a:schemeClr val="bg2"/>
                </a:solidFill>
                <a:round/>
                <a:headEnd/>
                <a:tailEnd/>
              </a:ln>
            </p:spPr>
            <p:txBody>
              <a:bodyPr/>
              <a:lstStyle/>
              <a:p>
                <a:endParaRPr lang="ja-JP" altLang="en-US"/>
              </a:p>
            </p:txBody>
          </p:sp>
        </p:grpSp>
      </p:grpSp>
      <p:sp>
        <p:nvSpPr>
          <p:cNvPr id="4102" name="Line 13"/>
          <p:cNvSpPr>
            <a:spLocks noChangeShapeType="1"/>
          </p:cNvSpPr>
          <p:nvPr userDrawn="1"/>
        </p:nvSpPr>
        <p:spPr bwMode="auto">
          <a:xfrm>
            <a:off x="0" y="4929188"/>
            <a:ext cx="91440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04" name="Rectangle 13"/>
          <p:cNvSpPr>
            <a:spLocks noChangeArrowheads="1"/>
          </p:cNvSpPr>
          <p:nvPr userDrawn="1"/>
        </p:nvSpPr>
        <p:spPr bwMode="auto">
          <a:xfrm>
            <a:off x="8670925" y="4929188"/>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defRPr/>
            </a:pPr>
            <a:fld id="{FC0F116C-DC55-4DF6-B01D-0DE556937FBA}" type="slidenum">
              <a:rPr lang="en-US" altLang="ja-JP" sz="1400" smtClean="0"/>
              <a:pPr>
                <a:defRPr/>
              </a:pPr>
              <a:t>‹#›</a:t>
            </a:fld>
            <a:endParaRPr lang="en-US" altLang="ja-JP" sz="1400" smtClean="0"/>
          </a:p>
        </p:txBody>
      </p:sp>
    </p:spTree>
    <p:extLst>
      <p:ext uri="{BB962C8B-B14F-4D97-AF65-F5344CB8AC3E}">
        <p14:creationId xmlns:p14="http://schemas.microsoft.com/office/powerpoint/2010/main" val="337858578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 descr="名称未設定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50"/>
            <a:ext cx="91440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02903070010_prsのコピー"/>
          <p:cNvPicPr>
            <a:picLocks noChangeAspect="1" noChangeArrowheads="1"/>
          </p:cNvPicPr>
          <p:nvPr userDrawn="1"/>
        </p:nvPicPr>
        <p:blipFill>
          <a:blip r:embed="rId14">
            <a:extLst>
              <a:ext uri="{28A0092B-C50C-407E-A947-70E740481C1C}">
                <a14:useLocalDpi xmlns:a14="http://schemas.microsoft.com/office/drawing/2010/main" val="0"/>
              </a:ext>
            </a:extLst>
          </a:blip>
          <a:srcRect b="76881"/>
          <a:stretch>
            <a:fillRect/>
          </a:stretch>
        </p:blipFill>
        <p:spPr bwMode="auto">
          <a:xfrm>
            <a:off x="0" y="1484313"/>
            <a:ext cx="914400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9" descr="product photo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2720975"/>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図 7"/>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15900" y="4624388"/>
            <a:ext cx="16573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378551"/>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Grafik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8300" y="574675"/>
            <a:ext cx="9904413"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589842"/>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32.png"/><Relationship Id="rId10" Type="http://schemas.openxmlformats.org/officeDocument/2006/relationships/image" Target="../media/image66.png"/><Relationship Id="rId4" Type="http://schemas.openxmlformats.org/officeDocument/2006/relationships/image" Target="../media/image61.png"/><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5.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4.png"/><Relationship Id="rId17" Type="http://schemas.openxmlformats.org/officeDocument/2006/relationships/image" Target="../media/image89.png"/><Relationship Id="rId2" Type="http://schemas.openxmlformats.org/officeDocument/2006/relationships/slideLayout" Target="../slideLayouts/slideLayout7.xml"/><Relationship Id="rId16" Type="http://schemas.openxmlformats.org/officeDocument/2006/relationships/image" Target="../media/image88.png"/><Relationship Id="rId1" Type="http://schemas.openxmlformats.org/officeDocument/2006/relationships/vmlDrawing" Target="../drawings/vmlDrawing2.vml"/><Relationship Id="rId6" Type="http://schemas.openxmlformats.org/officeDocument/2006/relationships/image" Target="../media/image81.png"/><Relationship Id="rId11" Type="http://schemas.openxmlformats.org/officeDocument/2006/relationships/image" Target="../media/image83.png"/><Relationship Id="rId5" Type="http://schemas.openxmlformats.org/officeDocument/2006/relationships/image" Target="../media/image80.png"/><Relationship Id="rId15" Type="http://schemas.openxmlformats.org/officeDocument/2006/relationships/image" Target="../media/image87.png"/><Relationship Id="rId10" Type="http://schemas.openxmlformats.org/officeDocument/2006/relationships/oleObject" Target="../embeddings/oleObject3.bin"/><Relationship Id="rId4" Type="http://schemas.openxmlformats.org/officeDocument/2006/relationships/image" Target="../media/image79.png"/><Relationship Id="rId9" Type="http://schemas.openxmlformats.org/officeDocument/2006/relationships/image" Target="../media/image77.emf"/><Relationship Id="rId14" Type="http://schemas.openxmlformats.org/officeDocument/2006/relationships/image" Target="../media/image8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jpe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jpeg"/><Relationship Id="rId4" Type="http://schemas.openxmlformats.org/officeDocument/2006/relationships/image" Target="../media/image102.png"/><Relationship Id="rId9" Type="http://schemas.openxmlformats.org/officeDocument/2006/relationships/image" Target="../media/image99.png"/></Relationships>
</file>

<file path=ppt/slides/_rels/slide37.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notesSlide" Target="../notesSlides/notesSlide19.xml"/><Relationship Id="rId16"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s>
</file>

<file path=ppt/slides/_rels/slide3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png"/><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122.jpeg"/></Relationships>
</file>

<file path=ppt/slides/_rels/slide3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 Id="rId4" Type="http://schemas.openxmlformats.org/officeDocument/2006/relationships/image" Target="../media/image12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7.xml"/><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wmf"/><Relationship Id="rId10" Type="http://schemas.openxmlformats.org/officeDocument/2006/relationships/image" Target="../media/image36.png"/><Relationship Id="rId4" Type="http://schemas.openxmlformats.org/officeDocument/2006/relationships/oleObject" Target="../embeddings/oleObject1.bin"/><Relationship Id="rId9" Type="http://schemas.openxmlformats.org/officeDocument/2006/relationships/image" Target="../media/image35.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png"/><Relationship Id="rId18" Type="http://schemas.openxmlformats.org/officeDocument/2006/relationships/image" Target="../media/image51.jpeg"/><Relationship Id="rId26" Type="http://schemas.openxmlformats.org/officeDocument/2006/relationships/image" Target="http://www.echoshop.be/catalog/images/images_big/KXNT343_reg.jpg" TargetMode="External"/><Relationship Id="rId3" Type="http://schemas.openxmlformats.org/officeDocument/2006/relationships/image" Target="../media/image39.png"/><Relationship Id="rId21" Type="http://schemas.openxmlformats.org/officeDocument/2006/relationships/image" Target="../media/image53.png"/><Relationship Id="rId7" Type="http://schemas.openxmlformats.org/officeDocument/2006/relationships/image" Target="../media/image43.png"/><Relationship Id="rId12" Type="http://schemas.openxmlformats.org/officeDocument/2006/relationships/image" Target="../media/image47.jpeg"/><Relationship Id="rId17" Type="http://schemas.openxmlformats.org/officeDocument/2006/relationships/image" Target="../media/image30.png"/><Relationship Id="rId25" Type="http://schemas.openxmlformats.org/officeDocument/2006/relationships/image" Target="../media/image56.png"/><Relationship Id="rId2" Type="http://schemas.openxmlformats.org/officeDocument/2006/relationships/notesSlide" Target="../notesSlides/notesSlide8.xml"/><Relationship Id="rId16" Type="http://schemas.openxmlformats.org/officeDocument/2006/relationships/image" Target="../media/image29.jpe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png"/><Relationship Id="rId24" Type="http://schemas.openxmlformats.org/officeDocument/2006/relationships/image" Target="../media/image55.wmf"/><Relationship Id="rId5" Type="http://schemas.openxmlformats.org/officeDocument/2006/relationships/image" Target="../media/image41.jpeg"/><Relationship Id="rId15" Type="http://schemas.openxmlformats.org/officeDocument/2006/relationships/image" Target="../media/image50.jpeg"/><Relationship Id="rId23" Type="http://schemas.openxmlformats.org/officeDocument/2006/relationships/image" Target="../media/image54.wmf"/><Relationship Id="rId28" Type="http://schemas.openxmlformats.org/officeDocument/2006/relationships/image" Target="../media/image57.tiff"/><Relationship Id="rId10" Type="http://schemas.openxmlformats.org/officeDocument/2006/relationships/image" Target="../media/image32.png"/><Relationship Id="rId19" Type="http://schemas.openxmlformats.org/officeDocument/2006/relationships/image" Target="../media/image52.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49.jpeg"/><Relationship Id="rId22" Type="http://schemas.openxmlformats.org/officeDocument/2006/relationships/image" Target="../media/image38.png"/><Relationship Id="rId27" Type="http://schemas.openxmlformats.org/officeDocument/2006/relationships/image" Target="../media/image3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9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10" Type="http://schemas.openxmlformats.org/officeDocument/2006/relationships/image" Target="../media/image152.png"/><Relationship Id="rId4" Type="http://schemas.openxmlformats.org/officeDocument/2006/relationships/image" Target="../media/image146.png"/><Relationship Id="rId9" Type="http://schemas.openxmlformats.org/officeDocument/2006/relationships/image" Target="../media/image151.png"/></Relationships>
</file>

<file path=ppt/slides/_rels/slide95.x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9.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3923353\Desktop\jpg150311\NSX2000_5-3fron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234" b="26880"/>
          <a:stretch/>
        </p:blipFill>
        <p:spPr bwMode="auto">
          <a:xfrm>
            <a:off x="3167843" y="3255826"/>
            <a:ext cx="3316919" cy="1048070"/>
          </a:xfrm>
          <a:prstGeom prst="rect">
            <a:avLst/>
          </a:prstGeom>
          <a:noFill/>
          <a:extLst>
            <a:ext uri="{909E8E84-426E-40DD-AFC4-6F175D3DCCD1}">
              <a14:hiddenFill xmlns:a14="http://schemas.microsoft.com/office/drawing/2010/main">
                <a:solidFill>
                  <a:srgbClr val="FFFFFF"/>
                </a:solidFill>
              </a14:hiddenFill>
            </a:ext>
          </a:extLst>
        </p:spPr>
      </p:pic>
      <p:sp>
        <p:nvSpPr>
          <p:cNvPr id="6146" name="Text Box 12"/>
          <p:cNvSpPr txBox="1">
            <a:spLocks noChangeArrowheads="1"/>
          </p:cNvSpPr>
          <p:nvPr/>
        </p:nvSpPr>
        <p:spPr bwMode="auto">
          <a:xfrm>
            <a:off x="781104" y="1545488"/>
            <a:ext cx="3836017" cy="44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009" tIns="38482" rIns="77009" bIns="38482">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buSzPct val="100000"/>
            </a:pPr>
            <a:r>
              <a:rPr lang="en-US" altLang="ja-JP" i="0" dirty="0" smtClean="0">
                <a:solidFill>
                  <a:schemeClr val="bg1"/>
                </a:solidFill>
                <a:latin typeface="Arial" pitchFamily="34" charset="0"/>
                <a:sym typeface="ＭＳ Ｐゴシック" pitchFamily="50" charset="-128"/>
              </a:rPr>
              <a:t>KX-NSX1000/2000Europe</a:t>
            </a:r>
            <a:endParaRPr lang="en-US" altLang="ja-JP" i="0" dirty="0">
              <a:solidFill>
                <a:schemeClr val="bg1"/>
              </a:solidFill>
              <a:latin typeface="Arial" pitchFamily="34" charset="0"/>
              <a:sym typeface="ＭＳ Ｐゴシック" pitchFamily="50" charset="-128"/>
            </a:endParaRPr>
          </a:p>
        </p:txBody>
      </p:sp>
      <p:sp>
        <p:nvSpPr>
          <p:cNvPr id="6147" name="Text Box 8"/>
          <p:cNvSpPr txBox="1">
            <a:spLocks noChangeArrowheads="1"/>
          </p:cNvSpPr>
          <p:nvPr/>
        </p:nvSpPr>
        <p:spPr bwMode="auto">
          <a:xfrm>
            <a:off x="0" y="1845736"/>
            <a:ext cx="9144000" cy="63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624" tIns="30312" rIns="30312" bIns="30312" anchor="ctr">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ctr">
              <a:buSzPct val="100000"/>
            </a:pPr>
            <a:r>
              <a:rPr lang="en-US" altLang="ja-JP" sz="3700" i="0" dirty="0" smtClean="0">
                <a:solidFill>
                  <a:schemeClr val="bg1"/>
                </a:solidFill>
                <a:latin typeface="Arial" pitchFamily="34" charset="0"/>
                <a:sym typeface="ＭＳ Ｐゴシック" pitchFamily="50" charset="-128"/>
              </a:rPr>
              <a:t>Overview</a:t>
            </a:r>
            <a:endParaRPr lang="en-US" altLang="ja-JP" sz="3700" i="0" dirty="0">
              <a:solidFill>
                <a:schemeClr val="bg1"/>
              </a:solidFill>
              <a:latin typeface="Arial" pitchFamily="34" charset="0"/>
              <a:sym typeface="ＭＳ Ｐゴシック" pitchFamily="50" charset="-128"/>
            </a:endParaRPr>
          </a:p>
        </p:txBody>
      </p:sp>
      <p:sp>
        <p:nvSpPr>
          <p:cNvPr id="6148" name="Text Box 11"/>
          <p:cNvSpPr txBox="1">
            <a:spLocks noChangeArrowheads="1"/>
          </p:cNvSpPr>
          <p:nvPr/>
        </p:nvSpPr>
        <p:spPr bwMode="auto">
          <a:xfrm>
            <a:off x="359532" y="2770643"/>
            <a:ext cx="8440615" cy="44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009" tIns="38482" rIns="77009" bIns="38482">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ctr" eaLnBrk="1" hangingPunct="1">
              <a:spcBef>
                <a:spcPct val="0"/>
              </a:spcBef>
              <a:buSzPct val="100000"/>
            </a:pPr>
            <a:r>
              <a:rPr lang="en-US" altLang="ja-JP" i="0" dirty="0" smtClean="0">
                <a:latin typeface="Arial" pitchFamily="34" charset="0"/>
                <a:sym typeface="ＭＳ Ｐゴシック" pitchFamily="50" charset="-128"/>
              </a:rPr>
              <a:t>Rev2.4  </a:t>
            </a:r>
            <a:r>
              <a:rPr lang="en-US" altLang="ja-JP" i="0" dirty="0" smtClean="0">
                <a:latin typeface="Arial" pitchFamily="34" charset="0"/>
                <a:sym typeface="ＭＳ Ｐゴシック" pitchFamily="50" charset="-128"/>
              </a:rPr>
              <a:t>20</a:t>
            </a:r>
            <a:r>
              <a:rPr lang="en-US" altLang="ja-JP" i="0" dirty="0" smtClean="0">
                <a:latin typeface="Arial" pitchFamily="34" charset="0"/>
                <a:sym typeface="ＭＳ Ｐゴシック" pitchFamily="50" charset="-128"/>
              </a:rPr>
              <a:t> </a:t>
            </a:r>
            <a:r>
              <a:rPr lang="en-US" altLang="ja-JP" i="0" dirty="0" smtClean="0">
                <a:latin typeface="Arial" pitchFamily="34" charset="0"/>
                <a:sym typeface="ＭＳ Ｐゴシック" pitchFamily="50" charset="-128"/>
              </a:rPr>
              <a:t>Sep., 2016</a:t>
            </a:r>
            <a:endParaRPr lang="en-US" altLang="ja-JP" i="0" dirty="0">
              <a:latin typeface="Arial" pitchFamily="34" charset="0"/>
              <a:sym typeface="ＭＳ Ｐゴシック" pitchFamily="50" charset="-128"/>
            </a:endParaRPr>
          </a:p>
        </p:txBody>
      </p:sp>
      <p:pic>
        <p:nvPicPr>
          <p:cNvPr id="6149" name="Picture 9" descr="tca355_line-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043" y="4134532"/>
            <a:ext cx="326780" cy="77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descr="W7_lef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059" y="3621881"/>
            <a:ext cx="155623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descr="dt346ukb_c_h_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4133912"/>
            <a:ext cx="1060938"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descr="KX_NT366_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4770" y="3979069"/>
            <a:ext cx="12895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36" descr="ut136_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02877" y="4128864"/>
            <a:ext cx="128953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4588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604" y="1023578"/>
            <a:ext cx="5463691" cy="285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bwMode="auto">
          <a:xfrm>
            <a:off x="2375756" y="2895786"/>
            <a:ext cx="1404156" cy="215444"/>
          </a:xfrm>
          <a:prstGeom prst="rect">
            <a:avLst/>
          </a:prstGeom>
          <a:solidFill>
            <a:schemeClr val="accent2">
              <a:lumMod val="60000"/>
              <a:lumOff val="40000"/>
            </a:schemeClr>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1" lang="en-US" altLang="ja-JP" sz="800" u="none" strike="noStrike" cap="none" normalizeH="0" baseline="0" dirty="0" smtClean="0">
                <a:ln>
                  <a:noFill/>
                </a:ln>
                <a:solidFill>
                  <a:schemeClr val="bg1"/>
                </a:solidFill>
                <a:effectLst/>
                <a:latin typeface="+mn-lt"/>
                <a:ea typeface="ＭＳ Ｐゴシック" pitchFamily="50" charset="-128"/>
              </a:rPr>
              <a:t>Mobile devices Max 4</a:t>
            </a:r>
            <a:endParaRPr kumimoji="1" lang="ja-JP" altLang="en-US" sz="800" u="none" strike="noStrike" cap="none" normalizeH="0" baseline="0" dirty="0" smtClean="0">
              <a:ln>
                <a:noFill/>
              </a:ln>
              <a:solidFill>
                <a:schemeClr val="bg1"/>
              </a:solidFill>
              <a:effectLst/>
              <a:latin typeface="+mn-lt"/>
              <a:ea typeface="ＭＳ Ｐゴシック" pitchFamily="50" charset="-128"/>
            </a:endParaRPr>
          </a:p>
        </p:txBody>
      </p:sp>
      <p:cxnSp>
        <p:nvCxnSpPr>
          <p:cNvPr id="5" name="直線コネクタ 4"/>
          <p:cNvCxnSpPr/>
          <p:nvPr/>
        </p:nvCxnSpPr>
        <p:spPr bwMode="auto">
          <a:xfrm>
            <a:off x="2214806" y="2715766"/>
            <a:ext cx="0" cy="287742"/>
          </a:xfrm>
          <a:prstGeom prst="line">
            <a:avLst/>
          </a:prstGeom>
          <a:solidFill>
            <a:schemeClr val="accent1"/>
          </a:solidFill>
          <a:ln w="12700" cap="flat" cmpd="sng" algn="ctr">
            <a:solidFill>
              <a:srgbClr val="99CCFF"/>
            </a:solidFill>
            <a:prstDash val="solid"/>
            <a:round/>
            <a:headEnd type="none" w="med" len="med"/>
            <a:tailEnd type="none" w="med" len="med"/>
          </a:ln>
          <a:effectLst/>
        </p:spPr>
      </p:cxnSp>
      <p:cxnSp>
        <p:nvCxnSpPr>
          <p:cNvPr id="8" name="直線コネクタ 7"/>
          <p:cNvCxnSpPr>
            <a:endCxn id="3" idx="1"/>
          </p:cNvCxnSpPr>
          <p:nvPr/>
        </p:nvCxnSpPr>
        <p:spPr bwMode="auto">
          <a:xfrm>
            <a:off x="2214806" y="3003508"/>
            <a:ext cx="160950" cy="0"/>
          </a:xfrm>
          <a:prstGeom prst="line">
            <a:avLst/>
          </a:prstGeom>
          <a:solidFill>
            <a:schemeClr val="accent1"/>
          </a:solidFill>
          <a:ln w="12700" cap="flat" cmpd="sng" algn="ctr">
            <a:solidFill>
              <a:srgbClr val="99CCFF"/>
            </a:solidFill>
            <a:prstDash val="solid"/>
            <a:round/>
            <a:headEnd type="none" w="med" len="med"/>
            <a:tailEnd type="none" w="med" len="med"/>
          </a:ln>
          <a:effectLst/>
        </p:spPr>
      </p:cxnSp>
      <p:sp>
        <p:nvSpPr>
          <p:cNvPr id="10" name="正方形/長方形 9"/>
          <p:cNvSpPr/>
          <p:nvPr/>
        </p:nvSpPr>
        <p:spPr>
          <a:xfrm>
            <a:off x="890012" y="895821"/>
            <a:ext cx="2876108" cy="338554"/>
          </a:xfrm>
          <a:prstGeom prst="rect">
            <a:avLst/>
          </a:prstGeom>
        </p:spPr>
        <p:txBody>
          <a:bodyPr wrap="none">
            <a:spAutoFit/>
          </a:bodyPr>
          <a:lstStyle/>
          <a:p>
            <a:r>
              <a:rPr lang="en-US" altLang="ja-JP" sz="1600" dirty="0"/>
              <a:t>User oriented configuration</a:t>
            </a:r>
            <a:endParaRPr lang="ja-JP" altLang="en-US" sz="1600" dirty="0"/>
          </a:p>
        </p:txBody>
      </p:sp>
      <p:sp>
        <p:nvSpPr>
          <p:cNvPr id="11" name="正方形/長方形 10"/>
          <p:cNvSpPr/>
          <p:nvPr/>
        </p:nvSpPr>
        <p:spPr>
          <a:xfrm>
            <a:off x="962020" y="1219271"/>
            <a:ext cx="2889900" cy="400110"/>
          </a:xfrm>
          <a:prstGeom prst="rect">
            <a:avLst/>
          </a:prstGeom>
        </p:spPr>
        <p:txBody>
          <a:bodyPr wrap="square">
            <a:spAutoFit/>
          </a:bodyPr>
          <a:lstStyle/>
          <a:p>
            <a:r>
              <a:rPr lang="en-US" altLang="ja-JP" sz="1000" dirty="0"/>
              <a:t>Each user can assign 3 </a:t>
            </a:r>
            <a:r>
              <a:rPr lang="en-US" altLang="ja-JP" sz="1000" dirty="0" smtClean="0"/>
              <a:t>Internal devices </a:t>
            </a:r>
            <a:r>
              <a:rPr lang="en-US" altLang="ja-JP" sz="1000" dirty="0"/>
              <a:t>and 4 mobile numbers (devices) in the container.</a:t>
            </a:r>
            <a:endParaRPr lang="ja-JP" altLang="ja-JP" sz="1000" dirty="0"/>
          </a:p>
        </p:txBody>
      </p:sp>
      <p:graphicFrame>
        <p:nvGraphicFramePr>
          <p:cNvPr id="12" name="表 11"/>
          <p:cNvGraphicFramePr>
            <a:graphicFrameLocks noGrp="1"/>
          </p:cNvGraphicFramePr>
          <p:nvPr>
            <p:extLst>
              <p:ext uri="{D42A27DB-BD31-4B8C-83A1-F6EECF244321}">
                <p14:modId xmlns:p14="http://schemas.microsoft.com/office/powerpoint/2010/main" val="2358792358"/>
              </p:ext>
            </p:extLst>
          </p:nvPr>
        </p:nvGraphicFramePr>
        <p:xfrm>
          <a:off x="5897860" y="1050420"/>
          <a:ext cx="2376264" cy="2458203"/>
        </p:xfrm>
        <a:graphic>
          <a:graphicData uri="http://schemas.openxmlformats.org/drawingml/2006/table">
            <a:tbl>
              <a:tblPr firstRow="1" firstCol="1" bandRow="1">
                <a:tableStyleId>{5C22544A-7EE6-4342-B048-85BDC9FD1C3A}</a:tableStyleId>
              </a:tblPr>
              <a:tblGrid>
                <a:gridCol w="576064"/>
                <a:gridCol w="1008112"/>
                <a:gridCol w="792088"/>
              </a:tblGrid>
              <a:tr h="396224">
                <a:tc>
                  <a:txBody>
                    <a:bodyPr/>
                    <a:lstStyle/>
                    <a:p>
                      <a:pPr algn="ctr">
                        <a:spcAft>
                          <a:spcPts val="0"/>
                        </a:spcAft>
                      </a:pPr>
                      <a:r>
                        <a:rPr lang="en-US" sz="800" kern="100" dirty="0">
                          <a:solidFill>
                            <a:schemeClr val="tx1"/>
                          </a:solidFill>
                          <a:effectLst/>
                        </a:rPr>
                        <a:t>Device type</a:t>
                      </a:r>
                      <a:endParaRPr lang="ja-JP" sz="8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00" dirty="0" smtClean="0">
                          <a:solidFill>
                            <a:schemeClr val="tx1"/>
                          </a:solidFill>
                          <a:effectLst/>
                        </a:rPr>
                        <a:t>Available Device to assign</a:t>
                      </a:r>
                      <a:endParaRPr lang="ja-JP" sz="8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00" dirty="0">
                          <a:solidFill>
                            <a:schemeClr val="tx1"/>
                          </a:solidFill>
                          <a:effectLst/>
                        </a:rPr>
                        <a:t>Remarks</a:t>
                      </a:r>
                      <a:endParaRPr lang="ja-JP" sz="8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3990">
                <a:tc>
                  <a:txBody>
                    <a:bodyPr/>
                    <a:lstStyle/>
                    <a:p>
                      <a:pPr algn="just">
                        <a:spcAft>
                          <a:spcPts val="0"/>
                        </a:spcAft>
                      </a:pPr>
                      <a:r>
                        <a:rPr lang="en-US" sz="800" kern="100" dirty="0">
                          <a:solidFill>
                            <a:schemeClr val="tx1"/>
                          </a:solidFill>
                          <a:effectLst/>
                        </a:rPr>
                        <a:t>Main device</a:t>
                      </a:r>
                      <a:endParaRPr lang="ja-JP" sz="80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800" kern="100" dirty="0" smtClean="0">
                          <a:solidFill>
                            <a:schemeClr val="tx1"/>
                          </a:solidFill>
                          <a:effectLst/>
                        </a:rPr>
                        <a:t>IP-PT, IP-softphone,</a:t>
                      </a:r>
                    </a:p>
                    <a:p>
                      <a:pPr algn="l">
                        <a:spcAft>
                          <a:spcPts val="0"/>
                        </a:spcAft>
                      </a:pPr>
                      <a:r>
                        <a:rPr lang="en-US" sz="800" kern="100" dirty="0" smtClean="0">
                          <a:solidFill>
                            <a:schemeClr val="tx1"/>
                          </a:solidFill>
                          <a:effectLst/>
                        </a:rPr>
                        <a:t>SIP phone, DPT, APT*1.</a:t>
                      </a:r>
                    </a:p>
                    <a:p>
                      <a:pPr algn="l">
                        <a:spcAft>
                          <a:spcPts val="0"/>
                        </a:spcAft>
                      </a:pPr>
                      <a:r>
                        <a:rPr lang="en-US" sz="800" kern="100" dirty="0" smtClean="0">
                          <a:solidFill>
                            <a:schemeClr val="tx1"/>
                          </a:solidFill>
                          <a:effectLst/>
                        </a:rPr>
                        <a:t>SLT, </a:t>
                      </a:r>
                    </a:p>
                    <a:p>
                      <a:pPr algn="l">
                        <a:spcAft>
                          <a:spcPts val="0"/>
                        </a:spcAft>
                      </a:pPr>
                      <a:r>
                        <a:rPr lang="en-US" sz="800" kern="100" dirty="0" smtClean="0">
                          <a:solidFill>
                            <a:schemeClr val="tx1"/>
                          </a:solidFill>
                          <a:effectLst/>
                        </a:rPr>
                        <a:t>DECT-PS*1</a:t>
                      </a:r>
                      <a:endParaRPr lang="ja-JP" sz="8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dirty="0">
                          <a:solidFill>
                            <a:schemeClr val="tx1"/>
                          </a:solidFill>
                          <a:effectLst/>
                        </a:rPr>
                        <a:t> </a:t>
                      </a:r>
                      <a:endParaRPr lang="ja-JP" sz="8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just">
                        <a:spcAft>
                          <a:spcPts val="0"/>
                        </a:spcAft>
                      </a:pPr>
                      <a:r>
                        <a:rPr lang="en-US" sz="800" kern="100" dirty="0">
                          <a:solidFill>
                            <a:schemeClr val="tx1"/>
                          </a:solidFill>
                          <a:effectLst/>
                        </a:rPr>
                        <a:t>Sub device</a:t>
                      </a:r>
                      <a:endParaRPr lang="ja-JP" sz="80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800" kern="100" smtClean="0">
                          <a:solidFill>
                            <a:schemeClr val="tx1"/>
                          </a:solidFill>
                          <a:effectLst/>
                        </a:rPr>
                        <a:t>IP-PT, IP-softphone,</a:t>
                      </a:r>
                    </a:p>
                    <a:p>
                      <a:pPr algn="l">
                        <a:spcAft>
                          <a:spcPts val="0"/>
                        </a:spcAft>
                      </a:pPr>
                      <a:r>
                        <a:rPr lang="en-US" sz="800" kern="100" smtClean="0">
                          <a:solidFill>
                            <a:schemeClr val="tx1"/>
                          </a:solidFill>
                          <a:effectLst/>
                        </a:rPr>
                        <a:t>SIP phone, DPT, SLT,</a:t>
                      </a:r>
                      <a:endParaRPr lang="ja-JP" sz="8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dirty="0">
                          <a:solidFill>
                            <a:schemeClr val="tx1"/>
                          </a:solidFill>
                          <a:effectLst/>
                        </a:rPr>
                        <a:t> </a:t>
                      </a:r>
                      <a:endParaRPr lang="ja-JP" sz="8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731">
                <a:tc>
                  <a:txBody>
                    <a:bodyPr/>
                    <a:lstStyle/>
                    <a:p>
                      <a:pPr algn="just">
                        <a:spcAft>
                          <a:spcPts val="0"/>
                        </a:spcAft>
                      </a:pPr>
                      <a:r>
                        <a:rPr lang="en-US" sz="800" kern="100" dirty="0">
                          <a:solidFill>
                            <a:schemeClr val="tx1"/>
                          </a:solidFill>
                          <a:effectLst/>
                        </a:rPr>
                        <a:t>Wireless device</a:t>
                      </a:r>
                      <a:endParaRPr lang="ja-JP" sz="80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dirty="0" smtClean="0">
                          <a:solidFill>
                            <a:schemeClr val="tx1"/>
                          </a:solidFill>
                          <a:effectLst/>
                        </a:rPr>
                        <a:t>DECT-PS</a:t>
                      </a:r>
                      <a:endParaRPr lang="ja-JP" sz="8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endParaRPr lang="ja-JP" sz="8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just">
                        <a:spcAft>
                          <a:spcPts val="0"/>
                        </a:spcAft>
                      </a:pPr>
                      <a:r>
                        <a:rPr lang="en-US" sz="800" kern="100" dirty="0">
                          <a:solidFill>
                            <a:schemeClr val="tx1"/>
                          </a:solidFill>
                          <a:effectLst/>
                        </a:rPr>
                        <a:t>Mobile </a:t>
                      </a:r>
                      <a:r>
                        <a:rPr lang="en-US" sz="800" kern="100" dirty="0" smtClean="0">
                          <a:solidFill>
                            <a:schemeClr val="tx1"/>
                          </a:solidFill>
                          <a:effectLst/>
                        </a:rPr>
                        <a:t>device</a:t>
                      </a:r>
                      <a:endParaRPr lang="ja-JP" sz="80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800" kern="100" dirty="0" smtClean="0">
                          <a:solidFill>
                            <a:schemeClr val="tx1"/>
                          </a:solidFill>
                          <a:effectLst/>
                        </a:rPr>
                        <a:t>Mobile phone</a:t>
                      </a:r>
                      <a:r>
                        <a:rPr lang="en-US" sz="800" kern="100" baseline="0" dirty="0" smtClean="0">
                          <a:solidFill>
                            <a:schemeClr val="tx1"/>
                          </a:solidFill>
                          <a:effectLst/>
                        </a:rPr>
                        <a:t> </a:t>
                      </a:r>
                      <a:r>
                        <a:rPr lang="en-US" sz="800" kern="100" dirty="0" smtClean="0">
                          <a:solidFill>
                            <a:schemeClr val="tx1"/>
                          </a:solidFill>
                          <a:effectLst/>
                        </a:rPr>
                        <a:t>and other public phone number</a:t>
                      </a:r>
                      <a:endParaRPr lang="ja-JP" sz="8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dirty="0">
                          <a:solidFill>
                            <a:schemeClr val="tx1"/>
                          </a:solidFill>
                          <a:effectLst/>
                        </a:rPr>
                        <a:t> </a:t>
                      </a:r>
                      <a:endParaRPr lang="ja-JP" sz="8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正方形/長方形 12"/>
          <p:cNvSpPr/>
          <p:nvPr/>
        </p:nvSpPr>
        <p:spPr>
          <a:xfrm>
            <a:off x="5844344" y="3541226"/>
            <a:ext cx="2366206" cy="507831"/>
          </a:xfrm>
          <a:prstGeom prst="rect">
            <a:avLst/>
          </a:prstGeom>
          <a:solidFill>
            <a:schemeClr val="bg1"/>
          </a:solidFill>
        </p:spPr>
        <p:txBody>
          <a:bodyPr wrap="square">
            <a:spAutoFit/>
          </a:bodyPr>
          <a:lstStyle/>
          <a:p>
            <a:r>
              <a:rPr lang="en-US" altLang="ja-JP" sz="900" dirty="0"/>
              <a:t>1: If </a:t>
            </a:r>
            <a:r>
              <a:rPr lang="en-US" altLang="ja-JP" sz="900" dirty="0" smtClean="0"/>
              <a:t>APT or DECT-PS </a:t>
            </a:r>
            <a:r>
              <a:rPr lang="en-US" altLang="ja-JP" sz="900" dirty="0"/>
              <a:t>is assigned as a main device, S</a:t>
            </a:r>
            <a:r>
              <a:rPr lang="en-US" altLang="ja-JP" sz="900" dirty="0" smtClean="0"/>
              <a:t>ub/Wireless </a:t>
            </a:r>
            <a:r>
              <a:rPr lang="en-US" altLang="ja-JP" sz="900" dirty="0"/>
              <a:t>devices of the user cannot be assigned.</a:t>
            </a:r>
            <a:endParaRPr lang="ja-JP" altLang="ja-JP" sz="900" dirty="0"/>
          </a:p>
        </p:txBody>
      </p:sp>
      <p:sp>
        <p:nvSpPr>
          <p:cNvPr id="15" name="正方形/長方形 14"/>
          <p:cNvSpPr/>
          <p:nvPr/>
        </p:nvSpPr>
        <p:spPr>
          <a:xfrm>
            <a:off x="899592" y="3438168"/>
            <a:ext cx="3348118" cy="861774"/>
          </a:xfrm>
          <a:prstGeom prst="rect">
            <a:avLst/>
          </a:prstGeom>
        </p:spPr>
        <p:txBody>
          <a:bodyPr wrap="square">
            <a:spAutoFit/>
          </a:bodyPr>
          <a:lstStyle/>
          <a:p>
            <a:r>
              <a:rPr lang="en-US" altLang="ja-JP" sz="1000" dirty="0" smtClean="0"/>
              <a:t>User can enjoy bellow features as shared feature over multiple devices;</a:t>
            </a:r>
          </a:p>
          <a:p>
            <a:r>
              <a:rPr lang="en-US" altLang="ja-JP" sz="1000" dirty="0" smtClean="0">
                <a:solidFill>
                  <a:srgbClr val="0000FF"/>
                </a:solidFill>
              </a:rPr>
              <a:t>Parallel ringing, Transfer </a:t>
            </a:r>
            <a:r>
              <a:rPr lang="en-US" altLang="ja-JP" sz="1000" dirty="0">
                <a:solidFill>
                  <a:srgbClr val="0000FF"/>
                </a:solidFill>
              </a:rPr>
              <a:t>by off-hook</a:t>
            </a:r>
          </a:p>
          <a:p>
            <a:r>
              <a:rPr lang="en-US" altLang="ja-JP" sz="1000" dirty="0">
                <a:solidFill>
                  <a:srgbClr val="0000FF"/>
                </a:solidFill>
              </a:rPr>
              <a:t>Delayed </a:t>
            </a:r>
            <a:r>
              <a:rPr lang="en-US" altLang="ja-JP" sz="1000" dirty="0" smtClean="0">
                <a:solidFill>
                  <a:srgbClr val="0000FF"/>
                </a:solidFill>
              </a:rPr>
              <a:t>ringing, DSS </a:t>
            </a:r>
            <a:r>
              <a:rPr lang="en-US" altLang="ja-JP" sz="1000" dirty="0">
                <a:solidFill>
                  <a:srgbClr val="0000FF"/>
                </a:solidFill>
              </a:rPr>
              <a:t>key(BLF)</a:t>
            </a:r>
          </a:p>
          <a:p>
            <a:r>
              <a:rPr lang="en-US" altLang="ja-JP" sz="1000" dirty="0" smtClean="0">
                <a:solidFill>
                  <a:srgbClr val="0000FF"/>
                </a:solidFill>
              </a:rPr>
              <a:t>FWD/DND, Message Waiting, Call </a:t>
            </a:r>
            <a:r>
              <a:rPr lang="en-US" altLang="ja-JP" sz="1000" dirty="0">
                <a:solidFill>
                  <a:srgbClr val="0000FF"/>
                </a:solidFill>
              </a:rPr>
              <a:t>Log</a:t>
            </a:r>
          </a:p>
        </p:txBody>
      </p:sp>
      <p:sp>
        <p:nvSpPr>
          <p:cNvPr id="4" name="正方形/長方形 3"/>
          <p:cNvSpPr/>
          <p:nvPr/>
        </p:nvSpPr>
        <p:spPr>
          <a:xfrm>
            <a:off x="899592" y="4191930"/>
            <a:ext cx="3553665" cy="307777"/>
          </a:xfrm>
          <a:prstGeom prst="rect">
            <a:avLst/>
          </a:prstGeom>
        </p:spPr>
        <p:txBody>
          <a:bodyPr wrap="none">
            <a:spAutoFit/>
          </a:bodyPr>
          <a:lstStyle/>
          <a:p>
            <a:r>
              <a:rPr lang="en-US" altLang="ja-JP" dirty="0">
                <a:solidFill>
                  <a:srgbClr val="FF0000"/>
                </a:solidFill>
              </a:rPr>
              <a:t>AK is </a:t>
            </a:r>
            <a:r>
              <a:rPr lang="en-US" altLang="ja-JP" dirty="0" smtClean="0">
                <a:solidFill>
                  <a:srgbClr val="FF0000"/>
                </a:solidFill>
              </a:rPr>
              <a:t>required based on User Category.</a:t>
            </a:r>
            <a:endParaRPr lang="ja-JP" altLang="en-US" dirty="0"/>
          </a:p>
        </p:txBody>
      </p:sp>
      <p:sp>
        <p:nvSpPr>
          <p:cNvPr id="14" name="テキスト ボックス 13"/>
          <p:cNvSpPr txBox="1"/>
          <p:nvPr/>
        </p:nvSpPr>
        <p:spPr>
          <a:xfrm>
            <a:off x="2394725" y="3133296"/>
            <a:ext cx="1537600" cy="369332"/>
          </a:xfrm>
          <a:prstGeom prst="rect">
            <a:avLst/>
          </a:prstGeom>
          <a:noFill/>
        </p:spPr>
        <p:txBody>
          <a:bodyPr wrap="none" rtlCol="0">
            <a:spAutoFit/>
          </a:bodyPr>
          <a:lstStyle/>
          <a:p>
            <a:r>
              <a:rPr lang="en-US" altLang="ja-JP" sz="900" dirty="0" smtClean="0">
                <a:solidFill>
                  <a:srgbClr val="FF0000"/>
                </a:solidFill>
              </a:rPr>
              <a:t>“Mobile” means outside </a:t>
            </a:r>
          </a:p>
          <a:p>
            <a:r>
              <a:rPr lang="en-US" altLang="ja-JP" sz="900" dirty="0" smtClean="0">
                <a:solidFill>
                  <a:srgbClr val="FF0000"/>
                </a:solidFill>
              </a:rPr>
              <a:t>phone number.</a:t>
            </a:r>
            <a:endParaRPr kumimoji="1" lang="ja-JP" altLang="en-US" sz="900" dirty="0">
              <a:solidFill>
                <a:srgbClr val="FF0000"/>
              </a:solidFill>
            </a:endParaRPr>
          </a:p>
        </p:txBody>
      </p:sp>
      <p:sp>
        <p:nvSpPr>
          <p:cNvPr id="17"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Tree>
    <p:extLst>
      <p:ext uri="{BB962C8B-B14F-4D97-AF65-F5344CB8AC3E}">
        <p14:creationId xmlns:p14="http://schemas.microsoft.com/office/powerpoint/2010/main" val="36594279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Text Box 2"/>
          <p:cNvSpPr txBox="1">
            <a:spLocks noChangeArrowheads="1"/>
          </p:cNvSpPr>
          <p:nvPr/>
        </p:nvSpPr>
        <p:spPr bwMode="auto">
          <a:xfrm>
            <a:off x="1965082" y="1960961"/>
            <a:ext cx="4775346" cy="569387"/>
          </a:xfrm>
          <a:prstGeom prst="rect">
            <a:avLst/>
          </a:prstGeom>
          <a:noFill/>
          <a:ln w="9525">
            <a:noFill/>
            <a:miter lim="800000"/>
            <a:headEnd/>
            <a:tailEnd/>
          </a:ln>
          <a:effectLst/>
        </p:spPr>
        <p:txBody>
          <a:bodyPr wrap="none" lIns="0" tIns="0" rIns="0" bIns="0">
            <a:spAutoFit/>
          </a:bodyPr>
          <a:lstStyle/>
          <a:p>
            <a:pPr>
              <a:defRPr/>
            </a:pPr>
            <a:r>
              <a:rPr lang="en-US" altLang="ja-JP" sz="3700" dirty="0">
                <a:solidFill>
                  <a:srgbClr val="FFFFFF"/>
                </a:solidFill>
                <a:latin typeface="Arial" pitchFamily="34" charset="0"/>
              </a:rPr>
              <a:t>Thank you ! The END</a:t>
            </a:r>
          </a:p>
        </p:txBody>
      </p:sp>
    </p:spTree>
    <p:extLst>
      <p:ext uri="{BB962C8B-B14F-4D97-AF65-F5344CB8AC3E}">
        <p14:creationId xmlns:p14="http://schemas.microsoft.com/office/powerpoint/2010/main" val="42880248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88707" y="717550"/>
            <a:ext cx="474681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type="none" w="lg" len="lg"/>
              </a14:hiddenLine>
            </a:ext>
          </a:extLst>
        </p:spPr>
        <p:txBody>
          <a:bodyPr wrap="non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r>
              <a:rPr kumimoji="0" lang="en-US" altLang="ja-JP" sz="1200" dirty="0" smtClean="0"/>
              <a:t>1.0_NSX1000_2000_Overview_Rev1.0_09Jun2015.pptx</a:t>
            </a:r>
          </a:p>
          <a:p>
            <a:pPr eaLnBrk="1" hangingPunct="1"/>
            <a:r>
              <a:rPr kumimoji="0" lang="en-US" altLang="ja-JP" sz="1200" dirty="0" smtClean="0"/>
              <a:t>  </a:t>
            </a:r>
            <a:r>
              <a:rPr kumimoji="0" lang="en-US" altLang="ja-JP" sz="1200" b="1" dirty="0"/>
              <a:t>-</a:t>
            </a:r>
            <a:r>
              <a:rPr kumimoji="0" lang="ja-JP" altLang="en-US" sz="1200" b="1" dirty="0"/>
              <a:t> </a:t>
            </a:r>
            <a:r>
              <a:rPr kumimoji="0" lang="en-US" altLang="ja-JP" sz="1200" dirty="0" smtClean="0"/>
              <a:t>1</a:t>
            </a:r>
            <a:r>
              <a:rPr kumimoji="0" lang="en-US" altLang="ja-JP" sz="1200" baseline="30000" dirty="0" smtClean="0"/>
              <a:t>st</a:t>
            </a:r>
            <a:r>
              <a:rPr kumimoji="0" lang="en-US" altLang="ja-JP" sz="1200" dirty="0" smtClean="0"/>
              <a:t> release</a:t>
            </a:r>
          </a:p>
          <a:p>
            <a:pPr eaLnBrk="1" hangingPunct="1"/>
            <a:endParaRPr kumimoji="0" lang="en-US" altLang="ja-JP" sz="1200" b="1" dirty="0"/>
          </a:p>
          <a:p>
            <a:pPr eaLnBrk="1" hangingPunct="1"/>
            <a:r>
              <a:rPr kumimoji="0" lang="en-US" altLang="ja-JP" sz="1200" dirty="0" smtClean="0"/>
              <a:t>1.0_NSX1000_2000_Overview_Rev1.1_05Aug2015.pptx</a:t>
            </a:r>
          </a:p>
          <a:p>
            <a:pPr eaLnBrk="1" hangingPunct="1"/>
            <a:r>
              <a:rPr kumimoji="0" lang="en-US" altLang="ja-JP" sz="1200" b="1" dirty="0"/>
              <a:t> </a:t>
            </a:r>
            <a:r>
              <a:rPr kumimoji="0" lang="en-US" altLang="ja-JP" sz="1200" dirty="0"/>
              <a:t> -Slide </a:t>
            </a:r>
            <a:r>
              <a:rPr kumimoji="0" lang="en-US" altLang="ja-JP" sz="1200" dirty="0" smtClean="0"/>
              <a:t>16, 20, 22, 25, 27, 31 and 33</a:t>
            </a:r>
          </a:p>
          <a:p>
            <a:pPr eaLnBrk="1" hangingPunct="1"/>
            <a:r>
              <a:rPr kumimoji="0" lang="en-US" altLang="ja-JP" sz="1200" dirty="0" smtClean="0"/>
              <a:t>   Slide 23 delete V1 information and add description</a:t>
            </a:r>
          </a:p>
          <a:p>
            <a:pPr eaLnBrk="1" hangingPunct="1"/>
            <a:endParaRPr kumimoji="0" lang="en-US" altLang="ja-JP" sz="1200" dirty="0" smtClean="0"/>
          </a:p>
          <a:p>
            <a:pPr eaLnBrk="1" hangingPunct="1"/>
            <a:r>
              <a:rPr kumimoji="0" lang="en-US" altLang="ja-JP" sz="1200" dirty="0" smtClean="0"/>
              <a:t>1.0_NSX1000_2000_Overview_Rev1.2_17Sep2015.pptx</a:t>
            </a:r>
            <a:endParaRPr kumimoji="0" lang="en-US" altLang="ja-JP" sz="1200" dirty="0"/>
          </a:p>
          <a:p>
            <a:pPr eaLnBrk="1" hangingPunct="1"/>
            <a:r>
              <a:rPr kumimoji="0" lang="en-US" altLang="ja-JP" sz="1200" dirty="0" smtClean="0"/>
              <a:t>  -All slides are changed character size and adjust the position</a:t>
            </a:r>
          </a:p>
          <a:p>
            <a:pPr eaLnBrk="1" hangingPunct="1"/>
            <a:endParaRPr kumimoji="0" lang="en-US" altLang="ja-JP" sz="1200" dirty="0" smtClean="0"/>
          </a:p>
          <a:p>
            <a:pPr eaLnBrk="1" hangingPunct="1"/>
            <a:r>
              <a:rPr kumimoji="0" lang="en-US" altLang="ja-JP" sz="1200" dirty="0" smtClean="0"/>
              <a:t>1.0_NSX1000_2000_Overview_Rev1.3_19Oct2015.pptx</a:t>
            </a:r>
          </a:p>
          <a:p>
            <a:pPr eaLnBrk="1" hangingPunct="1"/>
            <a:r>
              <a:rPr kumimoji="0" lang="en-US" altLang="ja-JP" sz="1200" dirty="0"/>
              <a:t> </a:t>
            </a:r>
            <a:r>
              <a:rPr kumimoji="0" lang="en-US" altLang="ja-JP" sz="1200" dirty="0" smtClean="0"/>
              <a:t> -Add Slide 24 Type of data to be transferred</a:t>
            </a:r>
            <a:br>
              <a:rPr kumimoji="0" lang="en-US" altLang="ja-JP" sz="1200" dirty="0" smtClean="0"/>
            </a:br>
            <a:r>
              <a:rPr kumimoji="0" lang="en-US" altLang="ja-JP" sz="1200" dirty="0"/>
              <a:t> </a:t>
            </a:r>
            <a:r>
              <a:rPr kumimoji="0" lang="en-US" altLang="ja-JP" sz="1200" dirty="0" smtClean="0"/>
              <a:t> -</a:t>
            </a:r>
            <a:r>
              <a:rPr kumimoji="0" lang="en-US" altLang="ja-JP" sz="1200" dirty="0"/>
              <a:t>Add Slide </a:t>
            </a:r>
            <a:r>
              <a:rPr kumimoji="0" lang="en-US" altLang="ja-JP" sz="1200" dirty="0" smtClean="0"/>
              <a:t>42, 43 additional new feature for V2</a:t>
            </a:r>
            <a:endParaRPr kumimoji="0" lang="en-US" altLang="ja-JP" sz="1200" dirty="0"/>
          </a:p>
          <a:p>
            <a:pPr eaLnBrk="1" hangingPunct="1"/>
            <a:r>
              <a:rPr kumimoji="0" lang="en-US" altLang="ja-JP" sz="1200" dirty="0"/>
              <a:t>  </a:t>
            </a:r>
            <a:r>
              <a:rPr kumimoji="0" lang="en-US" altLang="ja-JP" sz="1200" dirty="0" smtClean="0"/>
              <a:t>-Add Slide 56 Explain annual AK period </a:t>
            </a:r>
          </a:p>
          <a:p>
            <a:pPr eaLnBrk="1" hangingPunct="1"/>
            <a:r>
              <a:rPr kumimoji="0" lang="en-US" altLang="ja-JP" sz="1200" dirty="0"/>
              <a:t> </a:t>
            </a:r>
            <a:r>
              <a:rPr kumimoji="0" lang="en-US" altLang="ja-JP" sz="1200" dirty="0" smtClean="0"/>
              <a:t> -Add remarks for Stacking box at Slide 66</a:t>
            </a:r>
          </a:p>
          <a:p>
            <a:pPr eaLnBrk="1" hangingPunct="1"/>
            <a:r>
              <a:rPr kumimoji="0" lang="en-US" altLang="ja-JP" sz="1200" dirty="0"/>
              <a:t> </a:t>
            </a:r>
            <a:r>
              <a:rPr kumimoji="0" lang="en-US" altLang="ja-JP" sz="1200" dirty="0" smtClean="0"/>
              <a:t> -Add un-supported physical card table at Slide 75 and 76</a:t>
            </a:r>
          </a:p>
          <a:p>
            <a:pPr eaLnBrk="1" hangingPunct="1"/>
            <a:endParaRPr kumimoji="0" lang="en-US" altLang="ja-JP" sz="1200" dirty="0"/>
          </a:p>
          <a:p>
            <a:pPr eaLnBrk="1" hangingPunct="1"/>
            <a:r>
              <a:rPr kumimoji="0" lang="en-US" altLang="ja-JP" sz="1200" dirty="0" smtClean="0"/>
              <a:t>1.0_NSX1000_2000_Overview_Rev2.0_19Apr2016.pptx</a:t>
            </a:r>
          </a:p>
          <a:p>
            <a:pPr eaLnBrk="1" hangingPunct="1"/>
            <a:r>
              <a:rPr kumimoji="0" lang="en-US" altLang="ja-JP" sz="1200" dirty="0"/>
              <a:t> </a:t>
            </a:r>
            <a:r>
              <a:rPr kumimoji="0" lang="en-US" altLang="ja-JP" sz="1200" dirty="0" smtClean="0"/>
              <a:t> -Adopt with V2 features</a:t>
            </a:r>
            <a:endParaRPr kumimoji="0" lang="en-US" altLang="ja-JP" sz="1200" dirty="0"/>
          </a:p>
          <a:p>
            <a:pPr eaLnBrk="1" hangingPunct="1"/>
            <a:endParaRPr kumimoji="0" lang="en-US" altLang="ja-JP" sz="1200" dirty="0"/>
          </a:p>
        </p:txBody>
      </p:sp>
      <p:sp>
        <p:nvSpPr>
          <p:cNvPr id="104451" name="Rectangle 37"/>
          <p:cNvSpPr>
            <a:spLocks noChangeArrowheads="1"/>
          </p:cNvSpPr>
          <p:nvPr/>
        </p:nvSpPr>
        <p:spPr bwMode="auto">
          <a:xfrm>
            <a:off x="1692275" y="25400"/>
            <a:ext cx="74517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spcBef>
                <a:spcPct val="0"/>
              </a:spcBef>
              <a:buSzPct val="100000"/>
            </a:pPr>
            <a:r>
              <a:rPr lang="en-US" altLang="ja-JP" sz="2800" b="1">
                <a:solidFill>
                  <a:schemeClr val="bg1"/>
                </a:solidFill>
              </a:rPr>
              <a:t>Modification </a:t>
            </a:r>
          </a:p>
        </p:txBody>
      </p:sp>
    </p:spTree>
    <p:extLst>
      <p:ext uri="{BB962C8B-B14F-4D97-AF65-F5344CB8AC3E}">
        <p14:creationId xmlns:p14="http://schemas.microsoft.com/office/powerpoint/2010/main" val="35057337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88707" y="717550"/>
            <a:ext cx="417133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type="none" w="lg" len="lg"/>
              </a14:hiddenLine>
            </a:ext>
          </a:extLst>
        </p:spPr>
        <p:txBody>
          <a:bodyPr wrap="non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r>
              <a:rPr kumimoji="0" lang="en-US" altLang="ja-JP" sz="1200" dirty="0" smtClean="0"/>
              <a:t>1.0_NSX1000_2000_Overview_Rev2.1_17May2016.pptx</a:t>
            </a:r>
          </a:p>
          <a:p>
            <a:pPr eaLnBrk="1" hangingPunct="1"/>
            <a:r>
              <a:rPr kumimoji="0" lang="en-US" altLang="ja-JP" sz="1200" dirty="0"/>
              <a:t> </a:t>
            </a:r>
            <a:r>
              <a:rPr kumimoji="0" lang="en-US" altLang="ja-JP" sz="1200" dirty="0" smtClean="0"/>
              <a:t> -Slide 7 delete NT300, UPS</a:t>
            </a:r>
          </a:p>
          <a:p>
            <a:pPr eaLnBrk="1" hangingPunct="1"/>
            <a:r>
              <a:rPr kumimoji="0" lang="en-US" altLang="ja-JP" sz="1200" dirty="0"/>
              <a:t> </a:t>
            </a:r>
            <a:r>
              <a:rPr kumimoji="0" lang="en-US" altLang="ja-JP" sz="1200" dirty="0" smtClean="0"/>
              <a:t> - Add description for AK activation</a:t>
            </a:r>
          </a:p>
          <a:p>
            <a:pPr eaLnBrk="1" hangingPunct="1"/>
            <a:r>
              <a:rPr kumimoji="0" lang="en-US" altLang="ja-JP" sz="1200" dirty="0"/>
              <a:t> </a:t>
            </a:r>
            <a:r>
              <a:rPr kumimoji="0" lang="en-US" altLang="ja-JP" sz="1200" dirty="0" smtClean="0"/>
              <a:t> - Delete UPS description for USB</a:t>
            </a:r>
          </a:p>
          <a:p>
            <a:pPr eaLnBrk="1" hangingPunct="1"/>
            <a:r>
              <a:rPr kumimoji="0" lang="en-US" altLang="ja-JP" sz="1200" dirty="0" smtClean="0"/>
              <a:t>  - Add description at Slide 59</a:t>
            </a:r>
          </a:p>
          <a:p>
            <a:pPr eaLnBrk="1" hangingPunct="1"/>
            <a:endParaRPr kumimoji="0" lang="en-US" altLang="ja-JP" sz="1200" dirty="0"/>
          </a:p>
          <a:p>
            <a:pPr eaLnBrk="1" hangingPunct="1"/>
            <a:r>
              <a:rPr kumimoji="0" lang="en-US" altLang="ja-JP" sz="1200" dirty="0" smtClean="0"/>
              <a:t>1.0_NSX1000_2000_Overview_Rev2.2_1June2016.pptx</a:t>
            </a:r>
            <a:endParaRPr kumimoji="0" lang="en-US" altLang="ja-JP" sz="1200" dirty="0"/>
          </a:p>
          <a:p>
            <a:pPr eaLnBrk="1" hangingPunct="1"/>
            <a:r>
              <a:rPr kumimoji="0" lang="en-US" altLang="ja-JP" sz="1200" dirty="0"/>
              <a:t>  </a:t>
            </a:r>
            <a:r>
              <a:rPr kumimoji="0" lang="en-US" altLang="ja-JP" sz="1200" dirty="0" smtClean="0"/>
              <a:t>- Slide 10 condition for DECT-PS is added  </a:t>
            </a:r>
          </a:p>
          <a:p>
            <a:pPr eaLnBrk="1" hangingPunct="1"/>
            <a:endParaRPr kumimoji="0" lang="en-US" altLang="ja-JP" sz="1200" dirty="0"/>
          </a:p>
          <a:p>
            <a:pPr eaLnBrk="1" hangingPunct="1"/>
            <a:r>
              <a:rPr kumimoji="0" lang="en-US" altLang="ja-JP" sz="1200" dirty="0" smtClean="0"/>
              <a:t>1.0_NSX1000_2000_Overview_Rev2.3_1Sep2016.pptx</a:t>
            </a:r>
            <a:endParaRPr kumimoji="0" lang="en-US" altLang="ja-JP" sz="1200" dirty="0"/>
          </a:p>
          <a:p>
            <a:pPr eaLnBrk="1" hangingPunct="1"/>
            <a:r>
              <a:rPr kumimoji="0" lang="en-US" altLang="ja-JP" sz="1200" dirty="0"/>
              <a:t>  - Slide </a:t>
            </a:r>
            <a:r>
              <a:rPr kumimoji="0" lang="en-US" altLang="ja-JP" sz="1200" dirty="0" smtClean="0"/>
              <a:t>46/51 delete UPS description  </a:t>
            </a:r>
          </a:p>
          <a:p>
            <a:pPr eaLnBrk="1" hangingPunct="1"/>
            <a:r>
              <a:rPr kumimoji="0" lang="en-US" altLang="ja-JP" sz="1200" dirty="0"/>
              <a:t> </a:t>
            </a:r>
            <a:r>
              <a:rPr kumimoji="0" lang="en-US" altLang="ja-JP" sz="1200" dirty="0" smtClean="0"/>
              <a:t> -  Change description at </a:t>
            </a:r>
            <a:r>
              <a:rPr kumimoji="0" lang="en-US" altLang="ja-JP" sz="1200" dirty="0" smtClean="0"/>
              <a:t>59</a:t>
            </a:r>
          </a:p>
          <a:p>
            <a:pPr eaLnBrk="1" hangingPunct="1"/>
            <a:endParaRPr kumimoji="0" lang="en-US" altLang="ja-JP" sz="1200" dirty="0"/>
          </a:p>
          <a:p>
            <a:pPr eaLnBrk="1" hangingPunct="1"/>
            <a:r>
              <a:rPr kumimoji="0" lang="en-US" altLang="ja-JP" sz="1200" dirty="0" smtClean="0"/>
              <a:t>1.0_NSX1000_2000_Overview_Rev2.4_20Sep2016.pptx</a:t>
            </a:r>
          </a:p>
          <a:p>
            <a:pPr eaLnBrk="1" hangingPunct="1"/>
            <a:r>
              <a:rPr kumimoji="0" lang="en-US" altLang="ja-JP" sz="1200" dirty="0" smtClean="0"/>
              <a:t>base, adopted initial capacity NSX1000 to Europe</a:t>
            </a:r>
            <a:endParaRPr kumimoji="0" lang="en-US" altLang="ja-JP" sz="1200" dirty="0"/>
          </a:p>
          <a:p>
            <a:pPr eaLnBrk="1" hangingPunct="1"/>
            <a:r>
              <a:rPr kumimoji="0" lang="en-US" altLang="ja-JP" sz="1200" dirty="0" smtClean="0"/>
              <a:t>-  </a:t>
            </a:r>
            <a:r>
              <a:rPr kumimoji="0" lang="en-US" altLang="ja-JP" sz="1200" dirty="0"/>
              <a:t>Change description at 59</a:t>
            </a:r>
          </a:p>
          <a:p>
            <a:pPr eaLnBrk="1" hangingPunct="1"/>
            <a:endParaRPr kumimoji="0" lang="en-US" altLang="ja-JP" sz="1200" dirty="0"/>
          </a:p>
        </p:txBody>
      </p:sp>
      <p:sp>
        <p:nvSpPr>
          <p:cNvPr id="104451" name="Rectangle 37"/>
          <p:cNvSpPr>
            <a:spLocks noChangeArrowheads="1"/>
          </p:cNvSpPr>
          <p:nvPr/>
        </p:nvSpPr>
        <p:spPr bwMode="auto">
          <a:xfrm>
            <a:off x="1692275" y="25400"/>
            <a:ext cx="74517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spcBef>
                <a:spcPct val="0"/>
              </a:spcBef>
              <a:buSzPct val="100000"/>
            </a:pPr>
            <a:r>
              <a:rPr lang="en-US" altLang="ja-JP" sz="2800" b="1">
                <a:solidFill>
                  <a:schemeClr val="bg1"/>
                </a:solidFill>
              </a:rPr>
              <a:t>Modification </a:t>
            </a:r>
          </a:p>
        </p:txBody>
      </p:sp>
    </p:spTree>
    <p:extLst>
      <p:ext uri="{BB962C8B-B14F-4D97-AF65-F5344CB8AC3E}">
        <p14:creationId xmlns:p14="http://schemas.microsoft.com/office/powerpoint/2010/main" val="2629170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65410732"/>
              </p:ext>
            </p:extLst>
          </p:nvPr>
        </p:nvGraphicFramePr>
        <p:xfrm>
          <a:off x="1115616" y="1095586"/>
          <a:ext cx="6890367" cy="914400"/>
        </p:xfrm>
        <a:graphic>
          <a:graphicData uri="http://schemas.openxmlformats.org/drawingml/2006/table">
            <a:tbl>
              <a:tblPr firstRow="1" firstCol="1" bandRow="1">
                <a:tableStyleId>{5C22544A-7EE6-4342-B048-85BDC9FD1C3A}</a:tableStyleId>
              </a:tblPr>
              <a:tblGrid>
                <a:gridCol w="1502089"/>
                <a:gridCol w="769754"/>
                <a:gridCol w="769754"/>
                <a:gridCol w="769754"/>
                <a:gridCol w="769754"/>
                <a:gridCol w="769754"/>
                <a:gridCol w="769754"/>
                <a:gridCol w="769754"/>
              </a:tblGrid>
              <a:tr h="300807">
                <a:tc>
                  <a:txBody>
                    <a:bodyPr/>
                    <a:lstStyle/>
                    <a:p>
                      <a:pPr algn="ctr">
                        <a:spcAft>
                          <a:spcPts val="0"/>
                        </a:spcAft>
                      </a:pPr>
                      <a:r>
                        <a:rPr lang="en-US" sz="1000" kern="100" dirty="0">
                          <a:solidFill>
                            <a:schemeClr val="tx1"/>
                          </a:solidFill>
                          <a:effectLst/>
                        </a:rPr>
                        <a:t>User grade</a:t>
                      </a:r>
                      <a:endParaRPr lang="ja-JP" sz="100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Main device</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Wireless device</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UM</a:t>
                      </a:r>
                      <a:endParaRPr lang="ja-JP" sz="1000" kern="100" dirty="0">
                        <a:solidFill>
                          <a:schemeClr val="tx1"/>
                        </a:solidFill>
                        <a:effectLst/>
                      </a:endParaRPr>
                    </a:p>
                    <a:p>
                      <a:pPr algn="ctr">
                        <a:spcAft>
                          <a:spcPts val="0"/>
                        </a:spcAft>
                      </a:pPr>
                      <a:r>
                        <a:rPr lang="en-US" sz="1000" kern="100" dirty="0">
                          <a:solidFill>
                            <a:schemeClr val="tx1"/>
                          </a:solidFill>
                          <a:effectLst/>
                        </a:rPr>
                        <a:t>Mailbox</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900"/>
                        </a:lnSpc>
                        <a:spcAft>
                          <a:spcPts val="0"/>
                        </a:spcAft>
                      </a:pPr>
                      <a:r>
                        <a:rPr kumimoji="1" lang="en-US" sz="1000" kern="100" dirty="0">
                          <a:solidFill>
                            <a:schemeClr val="tx1"/>
                          </a:solidFill>
                          <a:effectLst/>
                          <a:latin typeface="+mn-lt"/>
                          <a:ea typeface="+mn-ea"/>
                          <a:cs typeface="+mn-cs"/>
                        </a:rPr>
                        <a:t>UM </a:t>
                      </a:r>
                      <a:r>
                        <a:rPr kumimoji="1" lang="en-US" sz="1000" kern="100" dirty="0" smtClean="0">
                          <a:solidFill>
                            <a:schemeClr val="tx1"/>
                          </a:solidFill>
                          <a:effectLst/>
                          <a:latin typeface="+mn-lt"/>
                          <a:ea typeface="+mn-ea"/>
                          <a:cs typeface="+mn-cs"/>
                        </a:rPr>
                        <a:t>E-mail</a:t>
                      </a:r>
                      <a:endParaRPr kumimoji="1" lang="ja-JP" sz="1000" kern="100" dirty="0">
                        <a:solidFill>
                          <a:schemeClr val="tx1"/>
                        </a:solidFill>
                        <a:effectLst/>
                        <a:latin typeface="+mn-lt"/>
                        <a:ea typeface="+mn-ea"/>
                        <a:cs typeface="+mn-cs"/>
                      </a:endParaRPr>
                    </a:p>
                    <a:p>
                      <a:pPr marL="0" algn="ctr" defTabSz="914400" rtl="0" eaLnBrk="1" latinLnBrk="0" hangingPunct="1">
                        <a:lnSpc>
                          <a:spcPts val="900"/>
                        </a:lnSpc>
                        <a:spcAft>
                          <a:spcPts val="0"/>
                        </a:spcAft>
                      </a:pPr>
                      <a:r>
                        <a:rPr kumimoji="1" lang="en-US" sz="1000" kern="100" dirty="0" smtClean="0">
                          <a:solidFill>
                            <a:schemeClr val="tx1"/>
                          </a:solidFill>
                          <a:effectLst/>
                          <a:latin typeface="+mn-lt"/>
                          <a:ea typeface="+mn-ea"/>
                          <a:cs typeface="+mn-cs"/>
                        </a:rPr>
                        <a:t>2way-Rec</a:t>
                      </a:r>
                      <a:endParaRPr kumimoji="1" lang="ja-JP" sz="1000" kern="100" dirty="0">
                        <a:solidFill>
                          <a:schemeClr val="tx1"/>
                        </a:solidFill>
                        <a:effectLst/>
                        <a:latin typeface="+mn-lt"/>
                        <a:ea typeface="+mn-ea"/>
                        <a:cs typeface="+mn-cs"/>
                      </a:endParaRPr>
                    </a:p>
                  </a:txBody>
                  <a:tcPr marL="68580" marR="6858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Mobile number</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Sub device</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Auto 2way manager</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0404">
                <a:tc>
                  <a:txBody>
                    <a:bodyPr/>
                    <a:lstStyle/>
                    <a:p>
                      <a:pPr algn="just">
                        <a:spcAft>
                          <a:spcPts val="0"/>
                        </a:spcAft>
                      </a:pPr>
                      <a:r>
                        <a:rPr lang="en-US" altLang="ja-JP" sz="1000" kern="100" dirty="0" smtClean="0">
                          <a:solidFill>
                            <a:schemeClr val="tx1"/>
                          </a:solidFill>
                          <a:effectLst/>
                        </a:rPr>
                        <a:t>Normal</a:t>
                      </a:r>
                      <a:r>
                        <a:rPr lang="en-US" sz="1000" kern="100" dirty="0" smtClean="0">
                          <a:solidFill>
                            <a:schemeClr val="tx1"/>
                          </a:solidFill>
                          <a:effectLst/>
                        </a:rPr>
                        <a:t> </a:t>
                      </a:r>
                      <a:r>
                        <a:rPr lang="en-US" sz="1000" kern="100" dirty="0">
                          <a:solidFill>
                            <a:schemeClr val="tx1"/>
                          </a:solidFill>
                          <a:effectLst/>
                        </a:rPr>
                        <a:t>user</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Yes</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Yes</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Yes</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900"/>
                        </a:lnSpc>
                        <a:spcAft>
                          <a:spcPts val="0"/>
                        </a:spcAft>
                      </a:pPr>
                      <a:r>
                        <a:rPr kumimoji="1" lang="en-US" altLang="ja-JP" sz="1000" kern="100" dirty="0" smtClean="0">
                          <a:solidFill>
                            <a:schemeClr val="tx1"/>
                          </a:solidFill>
                          <a:effectLst/>
                          <a:latin typeface="+mn-lt"/>
                          <a:ea typeface="+mn-ea"/>
                          <a:cs typeface="+mn-cs"/>
                        </a:rPr>
                        <a:t>Yes</a:t>
                      </a:r>
                      <a:endParaRPr kumimoji="1" lang="ja-JP" sz="1000" kern="100" dirty="0">
                        <a:solidFill>
                          <a:schemeClr val="tx1"/>
                        </a:solidFill>
                        <a:effectLst/>
                        <a:latin typeface="+mn-lt"/>
                        <a:ea typeface="+mn-ea"/>
                        <a:cs typeface="+mn-cs"/>
                      </a:endParaRPr>
                    </a:p>
                  </a:txBody>
                  <a:tcPr marL="68580" marR="6858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dirty="0" smtClean="0">
                          <a:solidFill>
                            <a:schemeClr val="tx1"/>
                          </a:solidFill>
                          <a:effectLst/>
                        </a:rPr>
                        <a:t>No</a:t>
                      </a:r>
                      <a:endParaRPr lang="ja-JP" altLang="ja-JP" sz="1000" kern="100" dirty="0">
                        <a:solidFill>
                          <a:schemeClr val="tx1"/>
                        </a:solidFill>
                        <a:effectLst/>
                        <a:latin typeface="+mn-lt"/>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dirty="0" smtClean="0">
                          <a:solidFill>
                            <a:schemeClr val="tx1"/>
                          </a:solidFill>
                          <a:effectLst/>
                        </a:rPr>
                        <a:t>No</a:t>
                      </a:r>
                      <a:endParaRPr lang="ja-JP" altLang="ja-JP" sz="1000" kern="100" dirty="0">
                        <a:solidFill>
                          <a:schemeClr val="tx1"/>
                        </a:solidFill>
                        <a:effectLst/>
                        <a:latin typeface="+mn-lt"/>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dirty="0" smtClean="0">
                          <a:solidFill>
                            <a:schemeClr val="tx1"/>
                          </a:solidFill>
                          <a:effectLst/>
                        </a:rPr>
                        <a:t>No</a:t>
                      </a:r>
                      <a:endParaRPr lang="ja-JP" altLang="ja-JP" sz="1000" kern="100" dirty="0">
                        <a:solidFill>
                          <a:schemeClr val="tx1"/>
                        </a:solidFill>
                        <a:effectLst/>
                        <a:latin typeface="+mn-lt"/>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0404">
                <a:tc>
                  <a:txBody>
                    <a:bodyPr/>
                    <a:lstStyle/>
                    <a:p>
                      <a:pPr algn="just">
                        <a:spcAft>
                          <a:spcPts val="0"/>
                        </a:spcAft>
                      </a:pPr>
                      <a:r>
                        <a:rPr lang="en-US" sz="1000" kern="100" dirty="0">
                          <a:solidFill>
                            <a:schemeClr val="tx1"/>
                          </a:solidFill>
                          <a:effectLst/>
                        </a:rPr>
                        <a:t>Mobile user</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Yes</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Yes</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Yes</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900"/>
                        </a:lnSpc>
                        <a:spcAft>
                          <a:spcPts val="0"/>
                        </a:spcAft>
                      </a:pPr>
                      <a:r>
                        <a:rPr kumimoji="1" lang="en-US" altLang="ja-JP" sz="1000" kern="100" dirty="0" smtClean="0">
                          <a:solidFill>
                            <a:schemeClr val="tx1"/>
                          </a:solidFill>
                          <a:effectLst/>
                          <a:latin typeface="+mn-lt"/>
                          <a:ea typeface="+mn-ea"/>
                          <a:cs typeface="+mn-cs"/>
                        </a:rPr>
                        <a:t>Yes</a:t>
                      </a:r>
                      <a:endParaRPr kumimoji="1" lang="ja-JP" sz="1000" kern="100" dirty="0">
                        <a:solidFill>
                          <a:schemeClr val="tx1"/>
                        </a:solidFill>
                        <a:effectLst/>
                        <a:latin typeface="+mn-lt"/>
                        <a:ea typeface="+mn-ea"/>
                        <a:cs typeface="+mn-cs"/>
                      </a:endParaRPr>
                    </a:p>
                  </a:txBody>
                  <a:tcPr marL="68580" marR="6858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rgbClr val="FF0000"/>
                          </a:solidFill>
                          <a:effectLst/>
                        </a:rPr>
                        <a:t>Yes</a:t>
                      </a:r>
                      <a:endParaRPr lang="ja-JP" sz="1000" kern="100" dirty="0">
                        <a:solidFill>
                          <a:srgbClr val="FF0000"/>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No</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No</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0404">
                <a:tc>
                  <a:txBody>
                    <a:bodyPr/>
                    <a:lstStyle/>
                    <a:p>
                      <a:pPr algn="just">
                        <a:spcAft>
                          <a:spcPts val="0"/>
                        </a:spcAft>
                      </a:pPr>
                      <a:r>
                        <a:rPr lang="en-US" altLang="ja-JP" sz="1000" kern="100" dirty="0" smtClean="0">
                          <a:solidFill>
                            <a:schemeClr val="tx1"/>
                          </a:solidFill>
                          <a:effectLst/>
                        </a:rPr>
                        <a:t>Advanced</a:t>
                      </a:r>
                      <a:r>
                        <a:rPr lang="en-US" sz="1000" kern="100" dirty="0" smtClean="0">
                          <a:solidFill>
                            <a:schemeClr val="tx1"/>
                          </a:solidFill>
                          <a:effectLst/>
                        </a:rPr>
                        <a:t> </a:t>
                      </a:r>
                      <a:r>
                        <a:rPr lang="en-US" sz="1000" kern="100" dirty="0">
                          <a:solidFill>
                            <a:schemeClr val="tx1"/>
                          </a:solidFill>
                          <a:effectLst/>
                        </a:rPr>
                        <a:t>user</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Yes</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Yes</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Yes</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900"/>
                        </a:lnSpc>
                        <a:spcAft>
                          <a:spcPts val="0"/>
                        </a:spcAft>
                      </a:pPr>
                      <a:r>
                        <a:rPr kumimoji="1" lang="en-US" altLang="ja-JP" sz="1000" kern="100" dirty="0" smtClean="0">
                          <a:solidFill>
                            <a:schemeClr val="tx1"/>
                          </a:solidFill>
                          <a:effectLst/>
                          <a:latin typeface="+mn-lt"/>
                          <a:ea typeface="+mn-ea"/>
                          <a:cs typeface="+mn-cs"/>
                        </a:rPr>
                        <a:t>Yes</a:t>
                      </a:r>
                      <a:endParaRPr kumimoji="1" lang="ja-JP" sz="1000" kern="100" dirty="0">
                        <a:solidFill>
                          <a:schemeClr val="tx1"/>
                        </a:solidFill>
                        <a:effectLst/>
                        <a:latin typeface="+mn-lt"/>
                        <a:ea typeface="+mn-ea"/>
                        <a:cs typeface="+mn-cs"/>
                      </a:endParaRPr>
                    </a:p>
                  </a:txBody>
                  <a:tcPr marL="68580" marR="6858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dirty="0" smtClean="0">
                          <a:solidFill>
                            <a:srgbClr val="FF0000"/>
                          </a:solidFill>
                          <a:effectLst/>
                        </a:rPr>
                        <a:t>Yes</a:t>
                      </a:r>
                      <a:endParaRPr lang="ja-JP" altLang="ja-JP" sz="1000" kern="100" dirty="0">
                        <a:solidFill>
                          <a:srgbClr val="FF0000"/>
                        </a:solidFill>
                        <a:effectLst/>
                        <a:latin typeface="+mn-lt"/>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dirty="0" smtClean="0">
                          <a:solidFill>
                            <a:srgbClr val="FF0000"/>
                          </a:solidFill>
                          <a:effectLst/>
                        </a:rPr>
                        <a:t>Yes</a:t>
                      </a:r>
                      <a:endParaRPr lang="ja-JP" altLang="ja-JP" sz="1000" kern="100" dirty="0">
                        <a:solidFill>
                          <a:srgbClr val="FF0000"/>
                        </a:solidFill>
                        <a:effectLst/>
                        <a:latin typeface="+mn-lt"/>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dirty="0" smtClean="0">
                          <a:solidFill>
                            <a:srgbClr val="FF0000"/>
                          </a:solidFill>
                          <a:effectLst/>
                        </a:rPr>
                        <a:t>Yes</a:t>
                      </a:r>
                      <a:endParaRPr lang="ja-JP" altLang="ja-JP" sz="1000" kern="100" dirty="0">
                        <a:solidFill>
                          <a:srgbClr val="FF0000"/>
                        </a:solidFill>
                        <a:effectLst/>
                        <a:latin typeface="+mn-lt"/>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defRPr/>
            </a:pPr>
            <a:r>
              <a:rPr lang="en-US" altLang="ja-JP" sz="2400" dirty="0" smtClean="0">
                <a:solidFill>
                  <a:srgbClr val="FFFFFF"/>
                </a:solidFill>
                <a:latin typeface="Arial" pitchFamily="34" charset="0"/>
              </a:rPr>
              <a:t>1-3. Key Features</a:t>
            </a:r>
            <a:r>
              <a:rPr lang="en-US" altLang="ja-JP" sz="2400" dirty="0" smtClean="0">
                <a:solidFill>
                  <a:srgbClr val="FFFFFF"/>
                </a:solidFill>
                <a:effectLst>
                  <a:outerShdw blurRad="38100" dist="38100" dir="2700000" algn="tl">
                    <a:srgbClr val="C0C0C0"/>
                  </a:outerShdw>
                </a:effectLst>
                <a:latin typeface="Arial" pitchFamily="34" charset="0"/>
              </a:rPr>
              <a:t> </a:t>
            </a:r>
            <a:endParaRPr lang="en-US" altLang="ja-JP" sz="2400" dirty="0">
              <a:solidFill>
                <a:srgbClr val="FFFFFF"/>
              </a:solidFill>
              <a:latin typeface="Arial" pitchFamily="34" charset="0"/>
              <a:sym typeface="ＭＳ Ｐゴシック" pitchFamily="50" charset="-128"/>
            </a:endParaRPr>
          </a:p>
        </p:txBody>
      </p:sp>
      <p:sp>
        <p:nvSpPr>
          <p:cNvPr id="8" name="正方形/長方形 7"/>
          <p:cNvSpPr/>
          <p:nvPr/>
        </p:nvSpPr>
        <p:spPr>
          <a:xfrm>
            <a:off x="890012" y="757032"/>
            <a:ext cx="4028667" cy="338554"/>
          </a:xfrm>
          <a:prstGeom prst="rect">
            <a:avLst/>
          </a:prstGeom>
        </p:spPr>
        <p:txBody>
          <a:bodyPr wrap="none">
            <a:spAutoFit/>
          </a:bodyPr>
          <a:lstStyle/>
          <a:p>
            <a:r>
              <a:rPr lang="en-US" altLang="ja-JP" sz="1600" dirty="0" smtClean="0">
                <a:solidFill>
                  <a:srgbClr val="000000"/>
                </a:solidFill>
              </a:rPr>
              <a:t>User </a:t>
            </a:r>
            <a:r>
              <a:rPr lang="en-US" altLang="ja-JP" sz="1600" dirty="0">
                <a:solidFill>
                  <a:srgbClr val="000000"/>
                </a:solidFill>
              </a:rPr>
              <a:t>oriented </a:t>
            </a:r>
            <a:r>
              <a:rPr lang="en-US" altLang="ja-JP" sz="1600" dirty="0" smtClean="0">
                <a:solidFill>
                  <a:srgbClr val="000000"/>
                </a:solidFill>
              </a:rPr>
              <a:t>configuration -Condition-</a:t>
            </a:r>
            <a:endParaRPr lang="ja-JP" altLang="en-US" sz="1600" dirty="0">
              <a:solidFill>
                <a:srgbClr val="000000"/>
              </a:solidFill>
            </a:endParaRPr>
          </a:p>
        </p:txBody>
      </p:sp>
      <p:sp>
        <p:nvSpPr>
          <p:cNvPr id="13" name="正方形/長方形 12"/>
          <p:cNvSpPr/>
          <p:nvPr/>
        </p:nvSpPr>
        <p:spPr>
          <a:xfrm>
            <a:off x="1122948" y="3828153"/>
            <a:ext cx="6401380" cy="400110"/>
          </a:xfrm>
          <a:prstGeom prst="rect">
            <a:avLst/>
          </a:prstGeom>
        </p:spPr>
        <p:txBody>
          <a:bodyPr wrap="square">
            <a:spAutoFit/>
          </a:bodyPr>
          <a:lstStyle/>
          <a:p>
            <a:r>
              <a:rPr lang="en-US" altLang="ja-JP" sz="1000" dirty="0">
                <a:solidFill>
                  <a:srgbClr val="000000"/>
                </a:solidFill>
              </a:rPr>
              <a:t>SIP extension activation key (KX-NSXS*) and Panasonic Peripheral Device activation key (KX-NSXN*) are not user based activation key. They are device based activation key.</a:t>
            </a:r>
            <a:endParaRPr lang="ja-JP" altLang="en-US" sz="1000" dirty="0">
              <a:solidFill>
                <a:srgbClr val="000000"/>
              </a:solidFill>
            </a:endParaRPr>
          </a:p>
        </p:txBody>
      </p:sp>
      <p:sp>
        <p:nvSpPr>
          <p:cNvPr id="9" name="正方形/長方形 8"/>
          <p:cNvSpPr/>
          <p:nvPr/>
        </p:nvSpPr>
        <p:spPr>
          <a:xfrm>
            <a:off x="1126347" y="4208518"/>
            <a:ext cx="3553665" cy="307777"/>
          </a:xfrm>
          <a:prstGeom prst="rect">
            <a:avLst/>
          </a:prstGeom>
        </p:spPr>
        <p:txBody>
          <a:bodyPr wrap="none">
            <a:spAutoFit/>
          </a:bodyPr>
          <a:lstStyle/>
          <a:p>
            <a:r>
              <a:rPr lang="en-US" altLang="ja-JP" dirty="0">
                <a:solidFill>
                  <a:srgbClr val="FF0000"/>
                </a:solidFill>
              </a:rPr>
              <a:t>AK is </a:t>
            </a:r>
            <a:r>
              <a:rPr lang="en-US" altLang="ja-JP" dirty="0" smtClean="0">
                <a:solidFill>
                  <a:srgbClr val="FF0000"/>
                </a:solidFill>
              </a:rPr>
              <a:t>required based on User Category.</a:t>
            </a:r>
            <a:endParaRPr lang="ja-JP" altLang="en-US" dirty="0">
              <a:solidFill>
                <a:srgbClr val="000000"/>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709036823"/>
              </p:ext>
            </p:extLst>
          </p:nvPr>
        </p:nvGraphicFramePr>
        <p:xfrm>
          <a:off x="1115616" y="2463738"/>
          <a:ext cx="5762625" cy="1328411"/>
        </p:xfrm>
        <a:graphic>
          <a:graphicData uri="http://schemas.openxmlformats.org/drawingml/2006/table">
            <a:tbl>
              <a:tblPr firstRow="1" firstCol="1" bandRow="1">
                <a:tableStyleId>{5C22544A-7EE6-4342-B048-85BDC9FD1C3A}</a:tableStyleId>
              </a:tblPr>
              <a:tblGrid>
                <a:gridCol w="1169918"/>
                <a:gridCol w="2523291"/>
                <a:gridCol w="2069416"/>
              </a:tblGrid>
              <a:tr h="231387">
                <a:tc>
                  <a:txBody>
                    <a:bodyPr/>
                    <a:lstStyle/>
                    <a:p>
                      <a:pPr algn="ctr">
                        <a:spcAft>
                          <a:spcPts val="0"/>
                        </a:spcAft>
                      </a:pPr>
                      <a:r>
                        <a:rPr lang="en-US" sz="1000" kern="100" dirty="0">
                          <a:solidFill>
                            <a:schemeClr val="tx1"/>
                          </a:solidFill>
                          <a:effectLst/>
                          <a:latin typeface="+mn-lt"/>
                        </a:rPr>
                        <a:t>User grade</a:t>
                      </a:r>
                      <a:endParaRPr lang="ja-JP" sz="1000" kern="100" dirty="0">
                        <a:solidFill>
                          <a:schemeClr val="tx1"/>
                        </a:solidFill>
                        <a:effectLst/>
                        <a:latin typeface="+mn-lt"/>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latin typeface="+mn-lt"/>
                        </a:rPr>
                        <a:t>Require activation key(AK)</a:t>
                      </a:r>
                      <a:endParaRPr lang="ja-JP" sz="1000" kern="100" dirty="0">
                        <a:solidFill>
                          <a:schemeClr val="tx1"/>
                        </a:solidFill>
                        <a:effectLst/>
                        <a:latin typeface="+mn-lt"/>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latin typeface="+mn-lt"/>
                        </a:rPr>
                        <a:t>Remarks</a:t>
                      </a:r>
                      <a:endParaRPr lang="ja-JP" sz="1000" kern="100" dirty="0">
                        <a:solidFill>
                          <a:schemeClr val="tx1"/>
                        </a:solidFill>
                        <a:effectLst/>
                        <a:latin typeface="+mn-lt"/>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659">
                <a:tc>
                  <a:txBody>
                    <a:bodyPr/>
                    <a:lstStyle/>
                    <a:p>
                      <a:pPr algn="just">
                        <a:spcAft>
                          <a:spcPts val="0"/>
                        </a:spcAft>
                      </a:pPr>
                      <a:r>
                        <a:rPr lang="en-US" sz="1000" kern="100" dirty="0">
                          <a:solidFill>
                            <a:schemeClr val="tx1"/>
                          </a:solidFill>
                          <a:effectLst/>
                          <a:latin typeface="+mn-lt"/>
                        </a:rPr>
                        <a:t>Normal user</a:t>
                      </a:r>
                      <a:endParaRPr lang="ja-JP" sz="1000" kern="100" dirty="0">
                        <a:solidFill>
                          <a:schemeClr val="tx1"/>
                        </a:solidFill>
                        <a:effectLst/>
                        <a:latin typeface="+mn-lt"/>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latin typeface="+mn-lt"/>
                        </a:rPr>
                        <a:t>Normal user AK</a:t>
                      </a:r>
                      <a:endParaRPr lang="ja-JP" sz="1000" kern="100" dirty="0">
                        <a:solidFill>
                          <a:schemeClr val="tx1"/>
                        </a:solidFill>
                        <a:effectLst/>
                        <a:latin typeface="+mn-lt"/>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tx1"/>
                          </a:solidFill>
                          <a:effectLst/>
                          <a:latin typeface="+mn-lt"/>
                        </a:rPr>
                        <a:t>Normal user AK: KX-NSUN*</a:t>
                      </a:r>
                      <a:endParaRPr lang="en-US" sz="1000" kern="100" dirty="0" smtClean="0">
                        <a:solidFill>
                          <a:schemeClr val="tx1"/>
                        </a:solidFill>
                        <a:effectLst/>
                        <a:latin typeface="+mn-lt"/>
                      </a:endParaRPr>
                    </a:p>
                    <a:p>
                      <a:pPr algn="just">
                        <a:spcAft>
                          <a:spcPts val="0"/>
                        </a:spcAft>
                      </a:pPr>
                      <a:r>
                        <a:rPr lang="en-US" sz="1000" kern="100" dirty="0" smtClean="0">
                          <a:solidFill>
                            <a:schemeClr val="tx1"/>
                          </a:solidFill>
                          <a:effectLst/>
                          <a:latin typeface="+mn-lt"/>
                        </a:rPr>
                        <a:t>Mobile </a:t>
                      </a:r>
                      <a:r>
                        <a:rPr lang="en-US" sz="1000" kern="100" dirty="0">
                          <a:solidFill>
                            <a:schemeClr val="tx1"/>
                          </a:solidFill>
                          <a:effectLst/>
                          <a:latin typeface="+mn-lt"/>
                        </a:rPr>
                        <a:t>user AK: KX-NSUM</a:t>
                      </a:r>
                      <a:r>
                        <a:rPr lang="en-US" sz="1000" kern="100" dirty="0" smtClean="0">
                          <a:solidFill>
                            <a:schemeClr val="tx1"/>
                          </a:solidFill>
                          <a:effectLst/>
                          <a:latin typeface="+mn-lt"/>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tx1"/>
                          </a:solidFill>
                          <a:effectLst/>
                          <a:latin typeface="+mn-lt"/>
                        </a:rPr>
                        <a:t>Advanced user AK: KX-NSUA*</a:t>
                      </a:r>
                      <a:endParaRPr lang="ja-JP" altLang="ja-JP" sz="1000" kern="100" dirty="0" smtClean="0">
                        <a:solidFill>
                          <a:schemeClr val="tx1"/>
                        </a:solidFill>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514">
                <a:tc>
                  <a:txBody>
                    <a:bodyPr/>
                    <a:lstStyle/>
                    <a:p>
                      <a:pPr algn="just">
                        <a:spcAft>
                          <a:spcPts val="0"/>
                        </a:spcAft>
                      </a:pPr>
                      <a:r>
                        <a:rPr lang="en-US" sz="1000" kern="100" dirty="0">
                          <a:solidFill>
                            <a:schemeClr val="tx1"/>
                          </a:solidFill>
                          <a:effectLst/>
                          <a:latin typeface="+mn-lt"/>
                        </a:rPr>
                        <a:t>Mobile user</a:t>
                      </a:r>
                      <a:endParaRPr lang="ja-JP" sz="1000" kern="100" dirty="0">
                        <a:solidFill>
                          <a:schemeClr val="tx1"/>
                        </a:solidFill>
                        <a:effectLst/>
                        <a:latin typeface="+mn-lt"/>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smtClean="0">
                          <a:solidFill>
                            <a:schemeClr val="tx1"/>
                          </a:solidFill>
                          <a:effectLst/>
                          <a:latin typeface="+mn-lt"/>
                        </a:rPr>
                        <a:t>Normal </a:t>
                      </a:r>
                      <a:r>
                        <a:rPr lang="en-US" sz="1000" kern="100" dirty="0">
                          <a:solidFill>
                            <a:schemeClr val="tx1"/>
                          </a:solidFill>
                          <a:effectLst/>
                          <a:latin typeface="+mn-lt"/>
                        </a:rPr>
                        <a:t>user </a:t>
                      </a:r>
                      <a:r>
                        <a:rPr lang="en-US" sz="1000" kern="100" dirty="0" smtClean="0">
                          <a:solidFill>
                            <a:schemeClr val="tx1"/>
                          </a:solidFill>
                          <a:effectLst/>
                          <a:latin typeface="+mn-lt"/>
                        </a:rPr>
                        <a:t>AK </a:t>
                      </a:r>
                      <a:r>
                        <a:rPr lang="en-US" sz="1000" kern="100" dirty="0" smtClean="0">
                          <a:solidFill>
                            <a:srgbClr val="FF0000"/>
                          </a:solidFill>
                          <a:effectLst/>
                          <a:latin typeface="+mn-lt"/>
                        </a:rPr>
                        <a:t>+ </a:t>
                      </a:r>
                      <a:r>
                        <a:rPr lang="en-US" altLang="ja-JP" sz="1000" kern="100" dirty="0" smtClean="0">
                          <a:solidFill>
                            <a:srgbClr val="FF0000"/>
                          </a:solidFill>
                          <a:effectLst/>
                          <a:latin typeface="+mn-lt"/>
                        </a:rPr>
                        <a:t>Mobile user AK</a:t>
                      </a:r>
                      <a:endParaRPr lang="ja-JP" sz="1000" kern="100" dirty="0">
                        <a:solidFill>
                          <a:srgbClr val="FF0000"/>
                        </a:solidFill>
                        <a:effectLst/>
                        <a:latin typeface="+mn-lt"/>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387851">
                <a:tc>
                  <a:txBody>
                    <a:bodyPr/>
                    <a:lstStyle/>
                    <a:p>
                      <a:pPr algn="just">
                        <a:spcAft>
                          <a:spcPts val="0"/>
                        </a:spcAft>
                      </a:pPr>
                      <a:r>
                        <a:rPr lang="en-US" sz="1000" kern="100" dirty="0">
                          <a:solidFill>
                            <a:schemeClr val="tx1"/>
                          </a:solidFill>
                          <a:effectLst/>
                          <a:latin typeface="+mn-lt"/>
                        </a:rPr>
                        <a:t>Advanced user</a:t>
                      </a:r>
                      <a:endParaRPr lang="ja-JP" sz="1000" kern="100" dirty="0">
                        <a:solidFill>
                          <a:schemeClr val="tx1"/>
                        </a:solidFill>
                        <a:effectLst/>
                        <a:latin typeface="+mn-lt"/>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tx1"/>
                          </a:solidFill>
                          <a:effectLst/>
                          <a:latin typeface="+mn-lt"/>
                        </a:rPr>
                        <a:t>Normal user AK + Mobile user AK </a:t>
                      </a:r>
                      <a:endParaRPr lang="ja-JP" altLang="ja-JP" sz="1000" kern="100" dirty="0" smtClean="0">
                        <a:solidFill>
                          <a:schemeClr val="tx1"/>
                        </a:solidFill>
                        <a:effectLst/>
                        <a:latin typeface="+mn-lt"/>
                        <a:ea typeface="ＭＳ 明朝"/>
                        <a:cs typeface="Times New Roman"/>
                      </a:endParaRPr>
                    </a:p>
                    <a:p>
                      <a:pPr algn="just">
                        <a:spcAft>
                          <a:spcPts val="0"/>
                        </a:spcAft>
                      </a:pPr>
                      <a:r>
                        <a:rPr lang="en-US" sz="1000" kern="100" dirty="0" smtClean="0">
                          <a:solidFill>
                            <a:srgbClr val="FF0000"/>
                          </a:solidFill>
                          <a:effectLst/>
                          <a:latin typeface="+mn-lt"/>
                        </a:rPr>
                        <a:t>+ Advanced </a:t>
                      </a:r>
                      <a:r>
                        <a:rPr lang="en-US" sz="1000" kern="100" dirty="0">
                          <a:solidFill>
                            <a:srgbClr val="FF0000"/>
                          </a:solidFill>
                          <a:effectLst/>
                          <a:latin typeface="+mn-lt"/>
                        </a:rPr>
                        <a:t>user </a:t>
                      </a:r>
                      <a:r>
                        <a:rPr lang="en-US" sz="1000" kern="100" dirty="0" smtClean="0">
                          <a:solidFill>
                            <a:srgbClr val="FF0000"/>
                          </a:solidFill>
                          <a:effectLst/>
                          <a:latin typeface="+mn-lt"/>
                        </a:rPr>
                        <a:t>AK</a:t>
                      </a:r>
                      <a:endParaRPr lang="ja-JP" sz="1000" kern="100" dirty="0">
                        <a:solidFill>
                          <a:srgbClr val="FF0000"/>
                        </a:solidFill>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bl>
          </a:graphicData>
        </a:graphic>
      </p:graphicFrame>
      <p:sp>
        <p:nvSpPr>
          <p:cNvPr id="12" name="テキスト ボックス 11"/>
          <p:cNvSpPr txBox="1"/>
          <p:nvPr/>
        </p:nvSpPr>
        <p:spPr>
          <a:xfrm>
            <a:off x="503548" y="2607754"/>
            <a:ext cx="612068" cy="226591"/>
          </a:xfrm>
          <a:prstGeom prst="rect">
            <a:avLst/>
          </a:prstGeom>
          <a:noFill/>
        </p:spPr>
        <p:txBody>
          <a:bodyPr wrap="square" lIns="36000" tIns="36000" rIns="36000" bIns="36000" rtlCol="0">
            <a:spAutoFit/>
          </a:bodyPr>
          <a:lstStyle/>
          <a:p>
            <a:r>
              <a:rPr lang="en-US" altLang="ja-JP" sz="1000" dirty="0">
                <a:solidFill>
                  <a:srgbClr val="0000FF"/>
                </a:solidFill>
              </a:rPr>
              <a:t>Upgrade</a:t>
            </a:r>
            <a:endParaRPr lang="ja-JP" altLang="en-US" sz="1000" dirty="0">
              <a:solidFill>
                <a:srgbClr val="0000FF"/>
              </a:solidFill>
            </a:endParaRPr>
          </a:p>
        </p:txBody>
      </p:sp>
      <p:sp>
        <p:nvSpPr>
          <p:cNvPr id="4" name="正方形/長方形 3"/>
          <p:cNvSpPr/>
          <p:nvPr/>
        </p:nvSpPr>
        <p:spPr>
          <a:xfrm>
            <a:off x="1043608" y="1995686"/>
            <a:ext cx="6858000" cy="400110"/>
          </a:xfrm>
          <a:prstGeom prst="rect">
            <a:avLst/>
          </a:prstGeom>
        </p:spPr>
        <p:txBody>
          <a:bodyPr wrap="square">
            <a:spAutoFit/>
          </a:bodyPr>
          <a:lstStyle/>
          <a:p>
            <a:pPr fontAlgn="t"/>
            <a:r>
              <a:rPr lang="ja-JP" altLang="ja-JP" sz="1000" dirty="0">
                <a:solidFill>
                  <a:srgbClr val="000000"/>
                </a:solidFill>
                <a:latin typeface="+mn-lt"/>
                <a:ea typeface="Arial Unicode MS" panose="020B0604020202020204" pitchFamily="50" charset="-128"/>
                <a:cs typeface="Arial" panose="020B0604020202020204" pitchFamily="34" charset="0"/>
              </a:rPr>
              <a:t>Each</a:t>
            </a:r>
            <a:r>
              <a:rPr lang="ja-JP" altLang="en-US" sz="1000" dirty="0">
                <a:solidFill>
                  <a:srgbClr val="000000"/>
                </a:solidFill>
                <a:latin typeface="+mn-lt"/>
                <a:ea typeface="Arial Unicode MS" panose="020B0604020202020204" pitchFamily="50" charset="-128"/>
                <a:cs typeface="Arial" panose="020B0604020202020204" pitchFamily="34" charset="0"/>
              </a:rPr>
              <a:t> </a:t>
            </a:r>
            <a:r>
              <a:rPr lang="ja-JP" altLang="ja-JP" sz="1000" dirty="0">
                <a:solidFill>
                  <a:srgbClr val="000000"/>
                </a:solidFill>
                <a:latin typeface="+mn-lt"/>
                <a:ea typeface="Arial Unicode MS" panose="020B0604020202020204" pitchFamily="50" charset="-128"/>
                <a:cs typeface="Arial" panose="020B0604020202020204" pitchFamily="34" charset="0"/>
              </a:rPr>
              <a:t>user has to specify a grade from user grades of three stages. Available devices and services in accordance with the grade are different. Following table shows availability for each user grade.</a:t>
            </a:r>
          </a:p>
        </p:txBody>
      </p:sp>
      <p:sp>
        <p:nvSpPr>
          <p:cNvPr id="11" name="上カーブ矢印 10"/>
          <p:cNvSpPr/>
          <p:nvPr/>
        </p:nvSpPr>
        <p:spPr bwMode="auto">
          <a:xfrm>
            <a:off x="755576" y="2849152"/>
            <a:ext cx="396000" cy="252000"/>
          </a:xfrm>
          <a:prstGeom prst="curvedUpArrow">
            <a:avLst/>
          </a:prstGeom>
          <a:solidFill>
            <a:srgbClr val="0000FF"/>
          </a:solidFill>
          <a:ln w="38100" cap="flat" cmpd="sng" algn="ctr">
            <a:noFill/>
            <a:prstDash val="sysDot"/>
            <a:round/>
            <a:headEnd type="none" w="med" len="med"/>
            <a:tailEnd type="triangl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algn="ctr"/>
            <a:endParaRPr lang="ja-JP" altLang="en-US" sz="1600" u="sng">
              <a:solidFill>
                <a:srgbClr val="000000"/>
              </a:solidFill>
              <a:latin typeface="ＭＳ Ｐゴシック" pitchFamily="50" charset="-128"/>
            </a:endParaRPr>
          </a:p>
        </p:txBody>
      </p:sp>
      <p:sp>
        <p:nvSpPr>
          <p:cNvPr id="15" name="上カーブ矢印 14"/>
          <p:cNvSpPr/>
          <p:nvPr/>
        </p:nvSpPr>
        <p:spPr bwMode="auto">
          <a:xfrm>
            <a:off x="755620" y="3435846"/>
            <a:ext cx="396000" cy="252000"/>
          </a:xfrm>
          <a:prstGeom prst="curvedUpArrow">
            <a:avLst/>
          </a:prstGeom>
          <a:solidFill>
            <a:srgbClr val="0000FF"/>
          </a:solidFill>
          <a:ln w="38100" cap="flat" cmpd="sng" algn="ctr">
            <a:noFill/>
            <a:prstDash val="sysDot"/>
            <a:round/>
            <a:headEnd type="none" w="med" len="med"/>
            <a:tailEnd type="triangl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algn="ctr"/>
            <a:endParaRPr lang="ja-JP" altLang="en-US" sz="1600" u="sng">
              <a:solidFill>
                <a:srgbClr val="000000"/>
              </a:solidFill>
              <a:latin typeface="ＭＳ Ｐゴシック" pitchFamily="50" charset="-128"/>
            </a:endParaRPr>
          </a:p>
        </p:txBody>
      </p:sp>
      <p:sp>
        <p:nvSpPr>
          <p:cNvPr id="2" name="正方形/長方形 1"/>
          <p:cNvSpPr/>
          <p:nvPr/>
        </p:nvSpPr>
        <p:spPr>
          <a:xfrm>
            <a:off x="6912260" y="2427734"/>
            <a:ext cx="1657826" cy="830997"/>
          </a:xfrm>
          <a:prstGeom prst="rect">
            <a:avLst/>
          </a:prstGeom>
        </p:spPr>
        <p:txBody>
          <a:bodyPr wrap="none">
            <a:spAutoFit/>
          </a:bodyPr>
          <a:lstStyle/>
          <a:p>
            <a:r>
              <a:rPr lang="en-US" altLang="ja-JP" sz="1200" dirty="0" smtClean="0">
                <a:solidFill>
                  <a:srgbClr val="FF0000"/>
                </a:solidFill>
              </a:rPr>
              <a:t>Add Advanced </a:t>
            </a:r>
          </a:p>
          <a:p>
            <a:r>
              <a:rPr lang="en-US" altLang="ja-JP" sz="1200" dirty="0" smtClean="0">
                <a:solidFill>
                  <a:srgbClr val="FF0000"/>
                </a:solidFill>
              </a:rPr>
              <a:t>to Normal and skip</a:t>
            </a:r>
          </a:p>
          <a:p>
            <a:r>
              <a:rPr lang="en-US" altLang="ja-JP" sz="1200" dirty="0" smtClean="0">
                <a:solidFill>
                  <a:srgbClr val="FF0000"/>
                </a:solidFill>
              </a:rPr>
              <a:t>Mobile then work as</a:t>
            </a:r>
          </a:p>
          <a:p>
            <a:r>
              <a:rPr lang="en-US" altLang="ja-JP" sz="1200" dirty="0" smtClean="0">
                <a:solidFill>
                  <a:srgbClr val="FF0000"/>
                </a:solidFill>
              </a:rPr>
              <a:t>Normal</a:t>
            </a:r>
            <a:endParaRPr lang="ja-JP" altLang="en-US" sz="1200" dirty="0">
              <a:solidFill>
                <a:srgbClr val="FF0000"/>
              </a:solidFill>
            </a:endParaRPr>
          </a:p>
        </p:txBody>
      </p:sp>
      <p:sp>
        <p:nvSpPr>
          <p:cNvPr id="16" name="テキスト ボックス 15"/>
          <p:cNvSpPr txBox="1"/>
          <p:nvPr/>
        </p:nvSpPr>
        <p:spPr>
          <a:xfrm>
            <a:off x="511712" y="3181415"/>
            <a:ext cx="612068" cy="226591"/>
          </a:xfrm>
          <a:prstGeom prst="rect">
            <a:avLst/>
          </a:prstGeom>
          <a:noFill/>
        </p:spPr>
        <p:txBody>
          <a:bodyPr wrap="square" lIns="36000" tIns="36000" rIns="36000" bIns="36000" rtlCol="0">
            <a:spAutoFit/>
          </a:bodyPr>
          <a:lstStyle/>
          <a:p>
            <a:r>
              <a:rPr lang="en-US" altLang="ja-JP" sz="1000" dirty="0">
                <a:solidFill>
                  <a:srgbClr val="0000FF"/>
                </a:solidFill>
              </a:rPr>
              <a:t>Upgrade</a:t>
            </a:r>
            <a:endParaRPr lang="ja-JP" altLang="en-US" sz="1000" dirty="0">
              <a:solidFill>
                <a:srgbClr val="0000FF"/>
              </a:solidFill>
            </a:endParaRPr>
          </a:p>
        </p:txBody>
      </p:sp>
    </p:spTree>
    <p:extLst>
      <p:ext uri="{BB962C8B-B14F-4D97-AF65-F5344CB8AC3E}">
        <p14:creationId xmlns:p14="http://schemas.microsoft.com/office/powerpoint/2010/main" val="388859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8" name="正方形/長方形 7"/>
          <p:cNvSpPr/>
          <p:nvPr/>
        </p:nvSpPr>
        <p:spPr>
          <a:xfrm>
            <a:off x="890012" y="735546"/>
            <a:ext cx="4028667" cy="338554"/>
          </a:xfrm>
          <a:prstGeom prst="rect">
            <a:avLst/>
          </a:prstGeom>
        </p:spPr>
        <p:txBody>
          <a:bodyPr wrap="none">
            <a:spAutoFit/>
          </a:bodyPr>
          <a:lstStyle/>
          <a:p>
            <a:r>
              <a:rPr lang="en-US" altLang="ja-JP" sz="1600" dirty="0" smtClean="0"/>
              <a:t>User </a:t>
            </a:r>
            <a:r>
              <a:rPr lang="en-US" altLang="ja-JP" sz="1600" dirty="0"/>
              <a:t>oriented </a:t>
            </a:r>
            <a:r>
              <a:rPr lang="en-US" altLang="ja-JP" sz="1600" dirty="0" smtClean="0"/>
              <a:t>configuration -Condition-</a:t>
            </a:r>
            <a:endParaRPr lang="ja-JP" altLang="en-US" sz="1600" dirty="0"/>
          </a:p>
        </p:txBody>
      </p:sp>
      <p:graphicFrame>
        <p:nvGraphicFramePr>
          <p:cNvPr id="11" name="表 10"/>
          <p:cNvGraphicFramePr>
            <a:graphicFrameLocks noGrp="1"/>
          </p:cNvGraphicFramePr>
          <p:nvPr>
            <p:extLst>
              <p:ext uri="{D42A27DB-BD31-4B8C-83A1-F6EECF244321}">
                <p14:modId xmlns:p14="http://schemas.microsoft.com/office/powerpoint/2010/main" val="3297328655"/>
              </p:ext>
            </p:extLst>
          </p:nvPr>
        </p:nvGraphicFramePr>
        <p:xfrm>
          <a:off x="1079612" y="1059582"/>
          <a:ext cx="4068452" cy="1030122"/>
        </p:xfrm>
        <a:graphic>
          <a:graphicData uri="http://schemas.openxmlformats.org/drawingml/2006/table">
            <a:tbl>
              <a:tblPr firstRow="1" firstCol="1" bandRow="1">
                <a:tableStyleId>{5C22544A-7EE6-4342-B048-85BDC9FD1C3A}</a:tableStyleId>
              </a:tblPr>
              <a:tblGrid>
                <a:gridCol w="1582555"/>
                <a:gridCol w="1226549"/>
                <a:gridCol w="1259348"/>
              </a:tblGrid>
              <a:tr h="134061">
                <a:tc>
                  <a:txBody>
                    <a:bodyPr/>
                    <a:lstStyle/>
                    <a:p>
                      <a:pPr algn="just">
                        <a:spcAft>
                          <a:spcPts val="0"/>
                        </a:spcAft>
                      </a:pPr>
                      <a:r>
                        <a:rPr lang="en-US" sz="1000" kern="100" dirty="0">
                          <a:solidFill>
                            <a:schemeClr val="tx1"/>
                          </a:solidFill>
                          <a:effectLst/>
                        </a:rPr>
                        <a:t> </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NSX1000</a:t>
                      </a:r>
                      <a:endParaRPr lang="ja-JP" sz="1000" kern="10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NSX2000</a:t>
                      </a:r>
                      <a:endParaRPr lang="ja-JP" sz="100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061">
                <a:tc>
                  <a:txBody>
                    <a:bodyPr/>
                    <a:lstStyle/>
                    <a:p>
                      <a:pPr algn="just">
                        <a:spcAft>
                          <a:spcPts val="0"/>
                        </a:spcAft>
                      </a:pPr>
                      <a:r>
                        <a:rPr lang="en-US" sz="1000" kern="100">
                          <a:solidFill>
                            <a:schemeClr val="tx1"/>
                          </a:solidFill>
                          <a:effectLst/>
                        </a:rPr>
                        <a:t>Max. User number</a:t>
                      </a:r>
                      <a:endParaRPr lang="ja-JP" sz="1000" kern="10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1000</a:t>
                      </a:r>
                      <a:endParaRPr lang="ja-JP" sz="1000" kern="10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2000</a:t>
                      </a:r>
                      <a:endParaRPr lang="ja-JP" sz="1000" kern="10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061">
                <a:tc>
                  <a:txBody>
                    <a:bodyPr/>
                    <a:lstStyle/>
                    <a:p>
                      <a:pPr algn="just">
                        <a:spcAft>
                          <a:spcPts val="0"/>
                        </a:spcAft>
                      </a:pPr>
                      <a:r>
                        <a:rPr lang="en-US" sz="1000" kern="100" dirty="0">
                          <a:solidFill>
                            <a:schemeClr val="tx1"/>
                          </a:solidFill>
                          <a:effectLst/>
                        </a:rPr>
                        <a:t>Main device</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spcAft>
                          <a:spcPts val="0"/>
                        </a:spcAft>
                      </a:pPr>
                      <a:r>
                        <a:rPr lang="en-US" sz="1000" kern="100" dirty="0">
                          <a:solidFill>
                            <a:schemeClr val="tx1"/>
                          </a:solidFill>
                          <a:effectLst/>
                        </a:rPr>
                        <a:t>1000</a:t>
                      </a:r>
                      <a:endParaRPr lang="ja-JP" sz="100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spcAft>
                          <a:spcPts val="0"/>
                        </a:spcAft>
                      </a:pPr>
                      <a:r>
                        <a:rPr lang="en-US" sz="1000" kern="100">
                          <a:solidFill>
                            <a:schemeClr val="tx1"/>
                          </a:solidFill>
                          <a:effectLst/>
                        </a:rPr>
                        <a:t>2000</a:t>
                      </a:r>
                      <a:endParaRPr lang="ja-JP" sz="1000" kern="10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061">
                <a:tc>
                  <a:txBody>
                    <a:bodyPr/>
                    <a:lstStyle/>
                    <a:p>
                      <a:pPr algn="just">
                        <a:spcAft>
                          <a:spcPts val="0"/>
                        </a:spcAft>
                      </a:pPr>
                      <a:r>
                        <a:rPr lang="en-US" sz="1000" kern="100">
                          <a:solidFill>
                            <a:schemeClr val="tx1"/>
                          </a:solidFill>
                          <a:effectLst/>
                        </a:rPr>
                        <a:t>Sub device</a:t>
                      </a:r>
                      <a:endParaRPr lang="ja-JP" sz="1000" kern="10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134061">
                <a:tc>
                  <a:txBody>
                    <a:bodyPr/>
                    <a:lstStyle/>
                    <a:p>
                      <a:pPr algn="just">
                        <a:spcAft>
                          <a:spcPts val="0"/>
                        </a:spcAft>
                      </a:pPr>
                      <a:r>
                        <a:rPr lang="en-US" sz="1000" kern="100">
                          <a:solidFill>
                            <a:schemeClr val="tx1"/>
                          </a:solidFill>
                          <a:effectLst/>
                        </a:rPr>
                        <a:t>Wireless device</a:t>
                      </a:r>
                      <a:endParaRPr lang="ja-JP" sz="1000" kern="10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68122">
                <a:tc>
                  <a:txBody>
                    <a:bodyPr/>
                    <a:lstStyle/>
                    <a:p>
                      <a:pPr algn="just">
                        <a:spcAft>
                          <a:spcPts val="0"/>
                        </a:spcAft>
                      </a:pPr>
                      <a:r>
                        <a:rPr lang="en-US" sz="1000" kern="100" dirty="0">
                          <a:solidFill>
                            <a:schemeClr val="tx1"/>
                          </a:solidFill>
                          <a:effectLst/>
                        </a:rPr>
                        <a:t>Mobile number(device)</a:t>
                      </a:r>
                      <a:endParaRPr lang="ja-JP" sz="10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12" name="正方形/長方形 11"/>
          <p:cNvSpPr/>
          <p:nvPr/>
        </p:nvSpPr>
        <p:spPr>
          <a:xfrm>
            <a:off x="935596" y="2052605"/>
            <a:ext cx="7884876" cy="830997"/>
          </a:xfrm>
          <a:prstGeom prst="rect">
            <a:avLst/>
          </a:prstGeom>
        </p:spPr>
        <p:txBody>
          <a:bodyPr wrap="square">
            <a:spAutoFit/>
          </a:bodyPr>
          <a:lstStyle/>
          <a:p>
            <a:r>
              <a:rPr lang="en-US" altLang="ja-JP" sz="1200" dirty="0"/>
              <a:t>Maximum user number is varied </a:t>
            </a:r>
            <a:r>
              <a:rPr lang="en-US" altLang="ja-JP" sz="1200" dirty="0" smtClean="0"/>
              <a:t>based on how many device assigned.</a:t>
            </a:r>
            <a:endParaRPr lang="ja-JP" altLang="ja-JP" sz="1200" dirty="0"/>
          </a:p>
          <a:p>
            <a:r>
              <a:rPr lang="en-US" altLang="ja-JP" sz="1200" dirty="0"/>
              <a:t>For example;</a:t>
            </a:r>
            <a:endParaRPr lang="ja-JP" altLang="ja-JP" sz="1200" dirty="0"/>
          </a:p>
          <a:p>
            <a:pPr fontAlgn="t"/>
            <a:r>
              <a:rPr lang="ja-JP" altLang="ja-JP" sz="1200" dirty="0"/>
              <a:t>If all of the users assign </a:t>
            </a:r>
            <a:r>
              <a:rPr lang="ja-JP" altLang="ja-JP" sz="1200" dirty="0" smtClean="0"/>
              <a:t>main</a:t>
            </a:r>
            <a:r>
              <a:rPr lang="en-US" altLang="ja-JP" sz="1200" dirty="0" smtClean="0"/>
              <a:t>+</a:t>
            </a:r>
            <a:r>
              <a:rPr lang="ja-JP" altLang="ja-JP" sz="1200" dirty="0" smtClean="0"/>
              <a:t>sub</a:t>
            </a:r>
            <a:r>
              <a:rPr lang="en-US" altLang="ja-JP" sz="1200" dirty="0" smtClean="0"/>
              <a:t>+w</a:t>
            </a:r>
            <a:r>
              <a:rPr lang="ja-JP" altLang="ja-JP" sz="1200" dirty="0" smtClean="0"/>
              <a:t>ireless</a:t>
            </a:r>
            <a:r>
              <a:rPr lang="en-US" altLang="ja-JP" sz="1200" dirty="0" smtClean="0"/>
              <a:t>+4 m</a:t>
            </a:r>
            <a:r>
              <a:rPr lang="ja-JP" altLang="ja-JP" sz="1200" dirty="0" smtClean="0"/>
              <a:t>obile number</a:t>
            </a:r>
            <a:r>
              <a:rPr lang="en-US" altLang="ja-JP" sz="1200" dirty="0" smtClean="0"/>
              <a:t> then </a:t>
            </a:r>
            <a:r>
              <a:rPr lang="ja-JP" altLang="ja-JP" sz="1200" dirty="0" smtClean="0"/>
              <a:t>maximum</a:t>
            </a:r>
            <a:r>
              <a:rPr lang="en-US" altLang="ja-JP" sz="1200" dirty="0" smtClean="0"/>
              <a:t> </a:t>
            </a:r>
            <a:r>
              <a:rPr lang="ja-JP" altLang="ja-JP" sz="1200" dirty="0" smtClean="0"/>
              <a:t>user </a:t>
            </a:r>
            <a:r>
              <a:rPr lang="ja-JP" altLang="ja-JP" sz="1200" dirty="0"/>
              <a:t>number will be </a:t>
            </a:r>
            <a:r>
              <a:rPr lang="en-US" altLang="ja-JP" sz="1200" dirty="0"/>
              <a:t>;</a:t>
            </a:r>
            <a:endParaRPr lang="ja-JP" altLang="ja-JP" sz="1200" dirty="0"/>
          </a:p>
          <a:p>
            <a:pPr fontAlgn="t"/>
            <a:r>
              <a:rPr lang="ja-JP" altLang="ja-JP" sz="1200" dirty="0"/>
              <a:t>    NSX1000: 142users (1000/7), NSX2000: 285 users (2000</a:t>
            </a:r>
            <a:r>
              <a:rPr lang="ja-JP" altLang="ja-JP" sz="1200" dirty="0" smtClean="0"/>
              <a:t>/</a:t>
            </a:r>
            <a:r>
              <a:rPr lang="en-US" altLang="ja-JP" sz="1200" dirty="0" smtClean="0"/>
              <a:t>7</a:t>
            </a:r>
            <a:r>
              <a:rPr lang="ja-JP" altLang="ja-JP" sz="1200" dirty="0" smtClean="0"/>
              <a:t>)</a:t>
            </a:r>
            <a:endParaRPr lang="ja-JP" altLang="ja-JP" sz="1200" dirty="0"/>
          </a:p>
        </p:txBody>
      </p:sp>
      <p:sp>
        <p:nvSpPr>
          <p:cNvPr id="14" name="正方形/長方形 13"/>
          <p:cNvSpPr/>
          <p:nvPr/>
        </p:nvSpPr>
        <p:spPr>
          <a:xfrm>
            <a:off x="967292" y="2786042"/>
            <a:ext cx="6156684" cy="461665"/>
          </a:xfrm>
          <a:prstGeom prst="rect">
            <a:avLst/>
          </a:prstGeom>
        </p:spPr>
        <p:txBody>
          <a:bodyPr wrap="square">
            <a:spAutoFit/>
          </a:bodyPr>
          <a:lstStyle/>
          <a:p>
            <a:r>
              <a:rPr lang="en-US" altLang="ja-JP" sz="1200" dirty="0" smtClean="0"/>
              <a:t>CTI</a:t>
            </a:r>
          </a:p>
          <a:p>
            <a:r>
              <a:rPr lang="en-US" altLang="ja-JP" sz="1200" dirty="0" smtClean="0"/>
              <a:t>Main, Sub, Wireless device can be treated as same EXT at CTI message level.</a:t>
            </a:r>
          </a:p>
        </p:txBody>
      </p:sp>
      <p:sp>
        <p:nvSpPr>
          <p:cNvPr id="2" name="正方形/長方形 1"/>
          <p:cNvSpPr/>
          <p:nvPr/>
        </p:nvSpPr>
        <p:spPr>
          <a:xfrm>
            <a:off x="1187624" y="3165606"/>
            <a:ext cx="4572000" cy="1384995"/>
          </a:xfrm>
          <a:prstGeom prst="rect">
            <a:avLst/>
          </a:prstGeom>
        </p:spPr>
        <p:txBody>
          <a:bodyPr>
            <a:spAutoFit/>
          </a:bodyPr>
          <a:lstStyle/>
          <a:p>
            <a:r>
              <a:rPr lang="en-US" altLang="ja-JP" sz="1200" dirty="0"/>
              <a:t>User can be created by following </a:t>
            </a:r>
            <a:r>
              <a:rPr lang="en-US" altLang="ja-JP" sz="1200" dirty="0">
                <a:solidFill>
                  <a:srgbClr val="0000FF"/>
                </a:solidFill>
              </a:rPr>
              <a:t>steps</a:t>
            </a:r>
            <a:r>
              <a:rPr lang="en-US" altLang="ja-JP" sz="1200" dirty="0"/>
              <a:t>.</a:t>
            </a:r>
          </a:p>
          <a:p>
            <a:r>
              <a:rPr lang="en-US" altLang="ja-JP" sz="1200" dirty="0"/>
              <a:t>1) Create User container</a:t>
            </a:r>
          </a:p>
          <a:p>
            <a:r>
              <a:rPr lang="en-US" altLang="ja-JP" sz="1200" dirty="0"/>
              <a:t>2) Set user extension </a:t>
            </a:r>
            <a:r>
              <a:rPr lang="en-US" altLang="ja-JP" sz="1200" dirty="0" smtClean="0"/>
              <a:t>number</a:t>
            </a:r>
          </a:p>
          <a:p>
            <a:r>
              <a:rPr lang="en-US" altLang="ja-JP" sz="1200" dirty="0" smtClean="0"/>
              <a:t>3) Set User level (Normal/Mobile/Advance)</a:t>
            </a:r>
            <a:endParaRPr lang="en-US" altLang="ja-JP" sz="1200" dirty="0"/>
          </a:p>
          <a:p>
            <a:r>
              <a:rPr lang="en-US" altLang="ja-JP" sz="1200" dirty="0"/>
              <a:t>4</a:t>
            </a:r>
            <a:r>
              <a:rPr lang="en-US" altLang="ja-JP" sz="1200" dirty="0" smtClean="0"/>
              <a:t>) </a:t>
            </a:r>
            <a:r>
              <a:rPr lang="en-US" altLang="ja-JP" sz="1200" dirty="0"/>
              <a:t>Activate user activation key for the user</a:t>
            </a:r>
          </a:p>
          <a:p>
            <a:r>
              <a:rPr lang="en-US" altLang="ja-JP" sz="1200" dirty="0"/>
              <a:t>5</a:t>
            </a:r>
            <a:r>
              <a:rPr lang="en-US" altLang="ja-JP" sz="1200" dirty="0" smtClean="0"/>
              <a:t>) </a:t>
            </a:r>
            <a:r>
              <a:rPr lang="en-US" altLang="ja-JP" sz="1200" dirty="0"/>
              <a:t>Set a device setting and device number</a:t>
            </a:r>
          </a:p>
          <a:p>
            <a:r>
              <a:rPr lang="en-US" altLang="ja-JP" sz="1200" dirty="0"/>
              <a:t>6</a:t>
            </a:r>
            <a:r>
              <a:rPr lang="en-US" altLang="ja-JP" sz="1200" dirty="0" smtClean="0"/>
              <a:t>) </a:t>
            </a:r>
            <a:r>
              <a:rPr lang="en-US" altLang="ja-JP" sz="1200" dirty="0"/>
              <a:t>Registration of the device</a:t>
            </a:r>
            <a:endParaRPr lang="ja-JP" altLang="en-US" sz="1200" dirty="0"/>
          </a:p>
        </p:txBody>
      </p:sp>
    </p:spTree>
    <p:extLst>
      <p:ext uri="{BB962C8B-B14F-4D97-AF65-F5344CB8AC3E}">
        <p14:creationId xmlns:p14="http://schemas.microsoft.com/office/powerpoint/2010/main" val="3723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72" y="1131590"/>
            <a:ext cx="4608512" cy="2612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899592" y="699542"/>
            <a:ext cx="1313180" cy="338554"/>
          </a:xfrm>
          <a:prstGeom prst="rect">
            <a:avLst/>
          </a:prstGeom>
        </p:spPr>
        <p:txBody>
          <a:bodyPr wrap="none">
            <a:spAutoFit/>
          </a:bodyPr>
          <a:lstStyle/>
          <a:p>
            <a:r>
              <a:rPr lang="en-US" altLang="ja-JP" sz="1600" dirty="0" smtClean="0"/>
              <a:t>Smart Desk</a:t>
            </a:r>
            <a:endParaRPr lang="ja-JP" altLang="en-US" sz="1600" dirty="0"/>
          </a:p>
        </p:txBody>
      </p:sp>
      <p:sp>
        <p:nvSpPr>
          <p:cNvPr id="5" name="正方形/長方形 4"/>
          <p:cNvSpPr/>
          <p:nvPr/>
        </p:nvSpPr>
        <p:spPr>
          <a:xfrm>
            <a:off x="5508104" y="1614158"/>
            <a:ext cx="2952328" cy="1938992"/>
          </a:xfrm>
          <a:prstGeom prst="rect">
            <a:avLst/>
          </a:prstGeom>
        </p:spPr>
        <p:txBody>
          <a:bodyPr wrap="square">
            <a:spAutoFit/>
          </a:bodyPr>
          <a:lstStyle/>
          <a:p>
            <a:r>
              <a:rPr lang="en-US" altLang="ja-JP" sz="1200" dirty="0">
                <a:latin typeface="+mn-lt"/>
              </a:rPr>
              <a:t>A device that a user uses as his extension terminal can be in unavailable status (service -out status) which does not belong to any user by service-out operation</a:t>
            </a:r>
            <a:r>
              <a:rPr lang="en-US" altLang="ja-JP" sz="1200" dirty="0" smtClean="0">
                <a:latin typeface="+mn-lt"/>
              </a:rPr>
              <a:t>.</a:t>
            </a:r>
          </a:p>
          <a:p>
            <a:endParaRPr lang="ja-JP" altLang="ja-JP" sz="1200" dirty="0">
              <a:latin typeface="+mn-lt"/>
            </a:endParaRPr>
          </a:p>
          <a:p>
            <a:r>
              <a:rPr lang="ja-JP" altLang="ja-JP" sz="1200" dirty="0">
                <a:latin typeface="+mn-lt"/>
              </a:rPr>
              <a:t>From the device in service-out status, it is available as an extension terminal of the use by service-in operation.</a:t>
            </a:r>
          </a:p>
        </p:txBody>
      </p:sp>
      <p:sp>
        <p:nvSpPr>
          <p:cNvPr id="7" name="正方形/長方形 6"/>
          <p:cNvSpPr/>
          <p:nvPr/>
        </p:nvSpPr>
        <p:spPr>
          <a:xfrm>
            <a:off x="791580" y="3812145"/>
            <a:ext cx="5364596" cy="307777"/>
          </a:xfrm>
          <a:prstGeom prst="rect">
            <a:avLst/>
          </a:prstGeom>
        </p:spPr>
        <p:txBody>
          <a:bodyPr wrap="square">
            <a:spAutoFit/>
          </a:bodyPr>
          <a:lstStyle/>
          <a:p>
            <a:r>
              <a:rPr lang="en-US" altLang="ja-JP" dirty="0" smtClean="0">
                <a:solidFill>
                  <a:srgbClr val="FF0000"/>
                </a:solidFill>
              </a:rPr>
              <a:t>Useful feature at free layout office</a:t>
            </a:r>
            <a:r>
              <a:rPr lang="ja-JP" altLang="en-US" dirty="0">
                <a:solidFill>
                  <a:srgbClr val="FF0000"/>
                </a:solidFill>
              </a:rPr>
              <a:t> </a:t>
            </a:r>
            <a:r>
              <a:rPr lang="en-US" altLang="ja-JP" dirty="0" smtClean="0">
                <a:solidFill>
                  <a:srgbClr val="FF0000"/>
                </a:solidFill>
              </a:rPr>
              <a:t>or call center agent.</a:t>
            </a:r>
            <a:endParaRPr lang="en-US" altLang="ja-JP" dirty="0">
              <a:solidFill>
                <a:srgbClr val="FF0000"/>
              </a:solidFill>
            </a:endParaRPr>
          </a:p>
        </p:txBody>
      </p:sp>
      <p:sp>
        <p:nvSpPr>
          <p:cNvPr id="2" name="下矢印 1"/>
          <p:cNvSpPr/>
          <p:nvPr/>
        </p:nvSpPr>
        <p:spPr bwMode="auto">
          <a:xfrm>
            <a:off x="3756319" y="2437960"/>
            <a:ext cx="216024" cy="288032"/>
          </a:xfrm>
          <a:prstGeom prst="downArrow">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1" i="0" u="sng" strike="noStrike" cap="none" normalizeH="0" baseline="0" smtClean="0">
              <a:ln>
                <a:noFill/>
              </a:ln>
              <a:solidFill>
                <a:schemeClr val="tx1"/>
              </a:solidFill>
              <a:effectLst/>
              <a:latin typeface="ＭＳ Ｐゴシック" pitchFamily="50" charset="-128"/>
              <a:ea typeface="ＭＳ Ｐゴシック" pitchFamily="50" charset="-128"/>
            </a:endParaRPr>
          </a:p>
        </p:txBody>
      </p:sp>
      <p:sp>
        <p:nvSpPr>
          <p:cNvPr id="8" name="下矢印 7"/>
          <p:cNvSpPr/>
          <p:nvPr/>
        </p:nvSpPr>
        <p:spPr bwMode="auto">
          <a:xfrm rot="10800000">
            <a:off x="4056160" y="2462374"/>
            <a:ext cx="216024" cy="288032"/>
          </a:xfrm>
          <a:prstGeom prst="downArrow">
            <a:avLst/>
          </a:prstGeom>
          <a:solidFill>
            <a:schemeClr val="bg1"/>
          </a:solid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1" i="0" u="sng" strike="noStrike" cap="none" normalizeH="0" baseline="0" smtClean="0">
              <a:ln>
                <a:noFill/>
              </a:ln>
              <a:solidFill>
                <a:schemeClr val="tx1"/>
              </a:solidFill>
              <a:effectLst/>
              <a:latin typeface="ＭＳ Ｐゴシック" pitchFamily="50" charset="-128"/>
              <a:ea typeface="ＭＳ Ｐゴシック" pitchFamily="50" charset="-128"/>
            </a:endParaRPr>
          </a:p>
        </p:txBody>
      </p:sp>
      <p:sp>
        <p:nvSpPr>
          <p:cNvPr id="10"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Tree>
    <p:extLst>
      <p:ext uri="{BB962C8B-B14F-4D97-AF65-F5344CB8AC3E}">
        <p14:creationId xmlns:p14="http://schemas.microsoft.com/office/powerpoint/2010/main" val="3723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円/楕円 19"/>
          <p:cNvSpPr/>
          <p:nvPr/>
        </p:nvSpPr>
        <p:spPr bwMode="auto">
          <a:xfrm>
            <a:off x="3096156" y="833544"/>
            <a:ext cx="2880000" cy="2160000"/>
          </a:xfrm>
          <a:prstGeom prst="ellipse">
            <a:avLst/>
          </a:prstGeom>
          <a:gradFill>
            <a:gsLst>
              <a:gs pos="0">
                <a:srgbClr val="FFFF99"/>
              </a:gs>
              <a:gs pos="50000">
                <a:srgbClr val="FFFFCC"/>
              </a:gs>
              <a:gs pos="100000">
                <a:schemeClr val="bg1"/>
              </a:gs>
            </a:gsLst>
            <a:lin ang="5400000" scaled="0"/>
          </a:gradFill>
          <a:ln w="38100" cap="flat" cmpd="sng" algn="ctr">
            <a:noFill/>
            <a:prstDash val="sysDot"/>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a:endParaRPr lang="ja-JP" altLang="en-US" sz="1600" u="sng" smtClean="0">
              <a:solidFill>
                <a:srgbClr val="000000"/>
              </a:solidFill>
              <a:latin typeface="ＭＳ Ｐゴシック" pitchFamily="50" charset="-128"/>
            </a:endParaRPr>
          </a:p>
        </p:txBody>
      </p:sp>
      <p:sp>
        <p:nvSpPr>
          <p:cNvPr id="21" name="円/楕円 20"/>
          <p:cNvSpPr/>
          <p:nvPr/>
        </p:nvSpPr>
        <p:spPr bwMode="auto">
          <a:xfrm>
            <a:off x="5724488" y="1995686"/>
            <a:ext cx="2880000" cy="2160000"/>
          </a:xfrm>
          <a:prstGeom prst="ellipse">
            <a:avLst/>
          </a:prstGeom>
          <a:gradFill>
            <a:gsLst>
              <a:gs pos="0">
                <a:srgbClr val="99FF99"/>
              </a:gs>
              <a:gs pos="50000">
                <a:srgbClr val="CCFFCC"/>
              </a:gs>
              <a:gs pos="100000">
                <a:schemeClr val="bg1"/>
              </a:gs>
            </a:gsLst>
            <a:lin ang="5400000" scaled="0"/>
          </a:gradFill>
          <a:ln w="38100" cap="flat" cmpd="sng" algn="ctr">
            <a:noFill/>
            <a:prstDash val="sysDot"/>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a:endParaRPr lang="ja-JP" altLang="en-US" sz="1600" u="sng" smtClean="0">
              <a:solidFill>
                <a:srgbClr val="000000"/>
              </a:solidFill>
              <a:latin typeface="ＭＳ Ｐゴシック" pitchFamily="50" charset="-128"/>
            </a:endParaRPr>
          </a:p>
        </p:txBody>
      </p:sp>
      <p:sp>
        <p:nvSpPr>
          <p:cNvPr id="4" name="正方形/長方形 3"/>
          <p:cNvSpPr/>
          <p:nvPr/>
        </p:nvSpPr>
        <p:spPr>
          <a:xfrm>
            <a:off x="899592" y="699542"/>
            <a:ext cx="1313180" cy="338554"/>
          </a:xfrm>
          <a:prstGeom prst="rect">
            <a:avLst/>
          </a:prstGeom>
        </p:spPr>
        <p:txBody>
          <a:bodyPr wrap="none">
            <a:spAutoFit/>
          </a:bodyPr>
          <a:lstStyle/>
          <a:p>
            <a:r>
              <a:rPr lang="en-US" altLang="ja-JP" sz="1600" dirty="0" smtClean="0">
                <a:solidFill>
                  <a:srgbClr val="000000"/>
                </a:solidFill>
              </a:rPr>
              <a:t>Smart Desk</a:t>
            </a:r>
            <a:endParaRPr lang="ja-JP" altLang="en-US" sz="1600" dirty="0">
              <a:solidFill>
                <a:srgbClr val="000000"/>
              </a:solidFill>
            </a:endParaRPr>
          </a:p>
        </p:txBody>
      </p:sp>
      <p:sp>
        <p:nvSpPr>
          <p:cNvPr id="22" name="正方形/長方形 21"/>
          <p:cNvSpPr/>
          <p:nvPr/>
        </p:nvSpPr>
        <p:spPr>
          <a:xfrm>
            <a:off x="4031940" y="3058310"/>
            <a:ext cx="1080745" cy="276999"/>
          </a:xfrm>
          <a:prstGeom prst="rect">
            <a:avLst/>
          </a:prstGeom>
        </p:spPr>
        <p:txBody>
          <a:bodyPr wrap="none">
            <a:spAutoFit/>
          </a:bodyPr>
          <a:lstStyle/>
          <a:p>
            <a:r>
              <a:rPr lang="en-US" altLang="ja-JP" sz="1200" dirty="0" smtClean="0">
                <a:solidFill>
                  <a:srgbClr val="000000"/>
                </a:solidFill>
              </a:rPr>
              <a:t>Normal user</a:t>
            </a:r>
          </a:p>
        </p:txBody>
      </p:sp>
      <p:pic>
        <p:nvPicPr>
          <p:cNvPr id="30" name="Picture 78" descr="21"/>
          <p:cNvPicPr>
            <a:picLocks noChangeAspect="1" noChangeArrowheads="1"/>
          </p:cNvPicPr>
          <p:nvPr/>
        </p:nvPicPr>
        <p:blipFill>
          <a:blip r:embed="rId3" cstate="print"/>
          <a:srcRect/>
          <a:stretch>
            <a:fillRect/>
          </a:stretch>
        </p:blipFill>
        <p:spPr bwMode="auto">
          <a:xfrm>
            <a:off x="7608768" y="2571750"/>
            <a:ext cx="864566" cy="625147"/>
          </a:xfrm>
          <a:prstGeom prst="rect">
            <a:avLst/>
          </a:prstGeom>
          <a:noFill/>
          <a:ln w="9525">
            <a:noFill/>
            <a:miter lim="800000"/>
            <a:headEnd/>
            <a:tailEnd/>
          </a:ln>
        </p:spPr>
      </p:pic>
      <p:pic>
        <p:nvPicPr>
          <p:cNvPr id="31" name="Picture 116" descr="buildinghq_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638" y="2427734"/>
            <a:ext cx="51339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正方形/長方形 31"/>
          <p:cNvSpPr/>
          <p:nvPr/>
        </p:nvSpPr>
        <p:spPr>
          <a:xfrm>
            <a:off x="5868144" y="2140749"/>
            <a:ext cx="885179" cy="276999"/>
          </a:xfrm>
          <a:prstGeom prst="rect">
            <a:avLst/>
          </a:prstGeom>
        </p:spPr>
        <p:txBody>
          <a:bodyPr wrap="none">
            <a:spAutoFit/>
          </a:bodyPr>
          <a:lstStyle/>
          <a:p>
            <a:r>
              <a:rPr lang="en-US" altLang="ja-JP" sz="1200" dirty="0" smtClean="0">
                <a:solidFill>
                  <a:srgbClr val="000000"/>
                </a:solidFill>
              </a:rPr>
              <a:t>Company</a:t>
            </a:r>
          </a:p>
        </p:txBody>
      </p:sp>
      <p:pic>
        <p:nvPicPr>
          <p:cNvPr id="33" name="図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5398" y="3273918"/>
            <a:ext cx="6889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正方形/長方形 33"/>
          <p:cNvSpPr/>
          <p:nvPr/>
        </p:nvSpPr>
        <p:spPr>
          <a:xfrm>
            <a:off x="5880576" y="3651870"/>
            <a:ext cx="1280518" cy="707886"/>
          </a:xfrm>
          <a:prstGeom prst="rect">
            <a:avLst/>
          </a:prstGeom>
        </p:spPr>
        <p:txBody>
          <a:bodyPr wrap="square">
            <a:spAutoFit/>
          </a:bodyPr>
          <a:lstStyle/>
          <a:p>
            <a:r>
              <a:rPr lang="en-US" altLang="ja-JP" sz="1000" dirty="0" smtClean="0">
                <a:solidFill>
                  <a:srgbClr val="000000"/>
                </a:solidFill>
              </a:rPr>
              <a:t>Port L</a:t>
            </a:r>
          </a:p>
          <a:p>
            <a:r>
              <a:rPr lang="en-US" altLang="ja-JP" sz="1000" dirty="0" smtClean="0">
                <a:solidFill>
                  <a:srgbClr val="000000"/>
                </a:solidFill>
              </a:rPr>
              <a:t>&lt;Main Device&gt;</a:t>
            </a:r>
          </a:p>
          <a:p>
            <a:r>
              <a:rPr lang="en-US" altLang="ja-JP" sz="1000" dirty="0" smtClean="0">
                <a:solidFill>
                  <a:srgbClr val="000000"/>
                </a:solidFill>
              </a:rPr>
              <a:t>Service IN</a:t>
            </a:r>
          </a:p>
          <a:p>
            <a:r>
              <a:rPr lang="en-US" altLang="ja-JP" sz="1000" dirty="0" smtClean="0">
                <a:solidFill>
                  <a:srgbClr val="000000"/>
                </a:solidFill>
              </a:rPr>
              <a:t>User </a:t>
            </a:r>
            <a:r>
              <a:rPr lang="en-US" altLang="ja-JP" sz="1000" dirty="0">
                <a:solidFill>
                  <a:srgbClr val="000000"/>
                </a:solidFill>
              </a:rPr>
              <a:t>300</a:t>
            </a:r>
            <a:endParaRPr lang="ja-JP" altLang="en-US" sz="1000" dirty="0">
              <a:solidFill>
                <a:srgbClr val="000000"/>
              </a:solidFill>
            </a:endParaRPr>
          </a:p>
        </p:txBody>
      </p:sp>
      <p:sp>
        <p:nvSpPr>
          <p:cNvPr id="35" name="下矢印 34"/>
          <p:cNvSpPr/>
          <p:nvPr/>
        </p:nvSpPr>
        <p:spPr bwMode="auto">
          <a:xfrm rot="16200000">
            <a:off x="7032656" y="2488388"/>
            <a:ext cx="216024" cy="864000"/>
          </a:xfrm>
          <a:prstGeom prst="downArrow">
            <a:avLst/>
          </a:prstGeom>
          <a:pattFill prst="pct70">
            <a:fgClr>
              <a:srgbClr val="FFC000"/>
            </a:fgClr>
            <a:bgClr>
              <a:schemeClr val="bg1"/>
            </a:bgClr>
          </a:pattFill>
          <a:ln w="38100"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ja-JP" altLang="en-US" sz="1600" u="sng">
              <a:solidFill>
                <a:srgbClr val="000000"/>
              </a:solidFill>
              <a:latin typeface="ＭＳ Ｐゴシック" pitchFamily="50" charset="-128"/>
            </a:endParaRPr>
          </a:p>
        </p:txBody>
      </p:sp>
      <p:sp>
        <p:nvSpPr>
          <p:cNvPr id="37" name="正方形/長方形 36"/>
          <p:cNvSpPr/>
          <p:nvPr/>
        </p:nvSpPr>
        <p:spPr>
          <a:xfrm>
            <a:off x="7284732" y="2140749"/>
            <a:ext cx="1200970" cy="276999"/>
          </a:xfrm>
          <a:prstGeom prst="rect">
            <a:avLst/>
          </a:prstGeom>
        </p:spPr>
        <p:txBody>
          <a:bodyPr wrap="none">
            <a:spAutoFit/>
          </a:bodyPr>
          <a:lstStyle/>
          <a:p>
            <a:r>
              <a:rPr lang="en-US" altLang="ja-JP" sz="1200" dirty="0" smtClean="0">
                <a:solidFill>
                  <a:srgbClr val="000000"/>
                </a:solidFill>
              </a:rPr>
              <a:t>Remote office</a:t>
            </a:r>
          </a:p>
        </p:txBody>
      </p:sp>
      <p:sp>
        <p:nvSpPr>
          <p:cNvPr id="38" name="正方形/長方形 37"/>
          <p:cNvSpPr/>
          <p:nvPr/>
        </p:nvSpPr>
        <p:spPr>
          <a:xfrm>
            <a:off x="7432442" y="3651870"/>
            <a:ext cx="1136850" cy="707886"/>
          </a:xfrm>
          <a:prstGeom prst="rect">
            <a:avLst/>
          </a:prstGeom>
        </p:spPr>
        <p:txBody>
          <a:bodyPr wrap="none">
            <a:spAutoFit/>
          </a:bodyPr>
          <a:lstStyle/>
          <a:p>
            <a:r>
              <a:rPr lang="en-US" altLang="ja-JP" sz="1000" dirty="0" smtClean="0">
                <a:solidFill>
                  <a:srgbClr val="000000"/>
                </a:solidFill>
              </a:rPr>
              <a:t>Port N</a:t>
            </a:r>
          </a:p>
          <a:p>
            <a:r>
              <a:rPr lang="en-US" altLang="ja-JP" sz="1000" dirty="0" smtClean="0">
                <a:solidFill>
                  <a:srgbClr val="000000"/>
                </a:solidFill>
              </a:rPr>
              <a:t>&lt;Sub </a:t>
            </a:r>
            <a:r>
              <a:rPr lang="en-US" altLang="ja-JP" sz="1000" dirty="0">
                <a:solidFill>
                  <a:srgbClr val="000000"/>
                </a:solidFill>
              </a:rPr>
              <a:t>Device</a:t>
            </a:r>
            <a:r>
              <a:rPr lang="en-US" altLang="ja-JP" sz="1000" dirty="0" smtClean="0">
                <a:solidFill>
                  <a:srgbClr val="000000"/>
                </a:solidFill>
              </a:rPr>
              <a:t>&gt;</a:t>
            </a:r>
          </a:p>
          <a:p>
            <a:r>
              <a:rPr lang="en-US" altLang="ja-JP" sz="1000" dirty="0" smtClean="0">
                <a:solidFill>
                  <a:srgbClr val="000000"/>
                </a:solidFill>
              </a:rPr>
              <a:t>Service Out-&gt;In</a:t>
            </a:r>
          </a:p>
          <a:p>
            <a:r>
              <a:rPr lang="en-US" altLang="ja-JP" sz="1000" dirty="0" smtClean="0">
                <a:solidFill>
                  <a:srgbClr val="000000"/>
                </a:solidFill>
              </a:rPr>
              <a:t>User 300</a:t>
            </a:r>
            <a:endParaRPr lang="ja-JP" altLang="en-US" sz="1000" dirty="0">
              <a:solidFill>
                <a:srgbClr val="000000"/>
              </a:solidFill>
            </a:endParaRPr>
          </a:p>
        </p:txBody>
      </p:sp>
      <p:pic>
        <p:nvPicPr>
          <p:cNvPr id="39" name="図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9571" y="3273918"/>
            <a:ext cx="6889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正方形/長方形 40"/>
          <p:cNvSpPr/>
          <p:nvPr/>
        </p:nvSpPr>
        <p:spPr>
          <a:xfrm>
            <a:off x="6486348" y="4245846"/>
            <a:ext cx="1285929" cy="276999"/>
          </a:xfrm>
          <a:prstGeom prst="rect">
            <a:avLst/>
          </a:prstGeom>
        </p:spPr>
        <p:txBody>
          <a:bodyPr wrap="none">
            <a:spAutoFit/>
          </a:bodyPr>
          <a:lstStyle/>
          <a:p>
            <a:r>
              <a:rPr lang="en-US" altLang="ja-JP" sz="1200" dirty="0" smtClean="0">
                <a:solidFill>
                  <a:srgbClr val="000000"/>
                </a:solidFill>
              </a:rPr>
              <a:t>Advanced user</a:t>
            </a:r>
          </a:p>
        </p:txBody>
      </p:sp>
      <p:pic>
        <p:nvPicPr>
          <p:cNvPr id="40" name="図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1900" y="1347614"/>
            <a:ext cx="6889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正方形/長方形 41"/>
          <p:cNvSpPr/>
          <p:nvPr/>
        </p:nvSpPr>
        <p:spPr>
          <a:xfrm>
            <a:off x="3183470" y="1635646"/>
            <a:ext cx="1280518" cy="707886"/>
          </a:xfrm>
          <a:prstGeom prst="rect">
            <a:avLst/>
          </a:prstGeom>
        </p:spPr>
        <p:txBody>
          <a:bodyPr wrap="square">
            <a:spAutoFit/>
          </a:bodyPr>
          <a:lstStyle/>
          <a:p>
            <a:r>
              <a:rPr lang="en-US" altLang="ja-JP" sz="1000" dirty="0" smtClean="0">
                <a:solidFill>
                  <a:srgbClr val="000000"/>
                </a:solidFill>
              </a:rPr>
              <a:t>Port J</a:t>
            </a:r>
          </a:p>
          <a:p>
            <a:r>
              <a:rPr lang="en-US" altLang="ja-JP" sz="1000" dirty="0" smtClean="0">
                <a:solidFill>
                  <a:srgbClr val="000000"/>
                </a:solidFill>
              </a:rPr>
              <a:t>&lt;Main Device&gt;</a:t>
            </a:r>
          </a:p>
          <a:p>
            <a:r>
              <a:rPr lang="en-US" altLang="ja-JP" sz="1000" dirty="0" smtClean="0">
                <a:solidFill>
                  <a:srgbClr val="000000"/>
                </a:solidFill>
              </a:rPr>
              <a:t>Service IN-&gt;Out</a:t>
            </a:r>
          </a:p>
          <a:p>
            <a:r>
              <a:rPr lang="en-US" altLang="ja-JP" sz="1000" dirty="0" smtClean="0">
                <a:solidFill>
                  <a:srgbClr val="000000"/>
                </a:solidFill>
              </a:rPr>
              <a:t>User </a:t>
            </a:r>
            <a:r>
              <a:rPr lang="en-US" altLang="ja-JP" sz="1000" dirty="0">
                <a:solidFill>
                  <a:srgbClr val="000000"/>
                </a:solidFill>
              </a:rPr>
              <a:t>300</a:t>
            </a:r>
            <a:endParaRPr lang="ja-JP" altLang="en-US" sz="1000" dirty="0">
              <a:solidFill>
                <a:srgbClr val="000000"/>
              </a:solidFill>
            </a:endParaRPr>
          </a:p>
        </p:txBody>
      </p:sp>
      <p:sp>
        <p:nvSpPr>
          <p:cNvPr id="43" name="正方形/長方形 42"/>
          <p:cNvSpPr/>
          <p:nvPr/>
        </p:nvSpPr>
        <p:spPr>
          <a:xfrm>
            <a:off x="4526491" y="2247714"/>
            <a:ext cx="1125629" cy="707886"/>
          </a:xfrm>
          <a:prstGeom prst="rect">
            <a:avLst/>
          </a:prstGeom>
        </p:spPr>
        <p:txBody>
          <a:bodyPr wrap="none">
            <a:spAutoFit/>
          </a:bodyPr>
          <a:lstStyle/>
          <a:p>
            <a:r>
              <a:rPr lang="en-US" altLang="ja-JP" sz="1000" dirty="0" smtClean="0">
                <a:solidFill>
                  <a:srgbClr val="000000"/>
                </a:solidFill>
              </a:rPr>
              <a:t>Port K</a:t>
            </a:r>
          </a:p>
          <a:p>
            <a:r>
              <a:rPr lang="en-US" altLang="ja-JP" sz="1000" dirty="0">
                <a:solidFill>
                  <a:srgbClr val="000000"/>
                </a:solidFill>
              </a:rPr>
              <a:t>&lt;Main Device</a:t>
            </a:r>
            <a:r>
              <a:rPr lang="en-US" altLang="ja-JP" sz="1000" dirty="0" smtClean="0">
                <a:solidFill>
                  <a:srgbClr val="000000"/>
                </a:solidFill>
              </a:rPr>
              <a:t>&gt;</a:t>
            </a:r>
          </a:p>
          <a:p>
            <a:r>
              <a:rPr lang="en-US" altLang="ja-JP" sz="1000" dirty="0" smtClean="0">
                <a:solidFill>
                  <a:srgbClr val="000000"/>
                </a:solidFill>
              </a:rPr>
              <a:t>Service Out-&gt;In</a:t>
            </a:r>
          </a:p>
          <a:p>
            <a:r>
              <a:rPr lang="en-US" altLang="ja-JP" sz="1000" dirty="0" smtClean="0">
                <a:solidFill>
                  <a:srgbClr val="000000"/>
                </a:solidFill>
              </a:rPr>
              <a:t>User 300</a:t>
            </a:r>
            <a:endParaRPr lang="ja-JP" altLang="en-US" sz="1000" dirty="0">
              <a:solidFill>
                <a:srgbClr val="000000"/>
              </a:solidFill>
            </a:endParaRPr>
          </a:p>
        </p:txBody>
      </p:sp>
      <p:sp>
        <p:nvSpPr>
          <p:cNvPr id="44" name="正方形/長方形 43"/>
          <p:cNvSpPr/>
          <p:nvPr/>
        </p:nvSpPr>
        <p:spPr>
          <a:xfrm>
            <a:off x="2564220" y="967041"/>
            <a:ext cx="1484702" cy="276999"/>
          </a:xfrm>
          <a:prstGeom prst="rect">
            <a:avLst/>
          </a:prstGeom>
        </p:spPr>
        <p:txBody>
          <a:bodyPr wrap="none">
            <a:spAutoFit/>
          </a:bodyPr>
          <a:lstStyle/>
          <a:p>
            <a:r>
              <a:rPr lang="en-US" altLang="ja-JP" sz="1200" dirty="0">
                <a:solidFill>
                  <a:srgbClr val="000000"/>
                </a:solidFill>
              </a:rPr>
              <a:t>Free </a:t>
            </a:r>
            <a:r>
              <a:rPr lang="en-US" altLang="ja-JP" sz="1200" dirty="0" smtClean="0">
                <a:solidFill>
                  <a:srgbClr val="000000"/>
                </a:solidFill>
              </a:rPr>
              <a:t>layout </a:t>
            </a:r>
            <a:r>
              <a:rPr lang="en-US" altLang="ja-JP" sz="1200" dirty="0">
                <a:solidFill>
                  <a:srgbClr val="000000"/>
                </a:solidFill>
              </a:rPr>
              <a:t>Office</a:t>
            </a:r>
            <a:endParaRPr lang="en-US" altLang="ja-JP" sz="1200" dirty="0" smtClean="0">
              <a:solidFill>
                <a:srgbClr val="000000"/>
              </a:solidFill>
            </a:endParaRPr>
          </a:p>
        </p:txBody>
      </p:sp>
      <p:pic>
        <p:nvPicPr>
          <p:cNvPr id="45" name="図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1919163"/>
            <a:ext cx="6889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グループ化 45"/>
          <p:cNvGrpSpPr>
            <a:grpSpLocks noChangeAspect="1"/>
          </p:cNvGrpSpPr>
          <p:nvPr/>
        </p:nvGrpSpPr>
        <p:grpSpPr>
          <a:xfrm>
            <a:off x="4103948" y="853412"/>
            <a:ext cx="1732847" cy="1044293"/>
            <a:chOff x="3681494" y="814377"/>
            <a:chExt cx="1925387" cy="1160325"/>
          </a:xfrm>
          <a:scene3d>
            <a:camera prst="orthographicFront">
              <a:rot lat="0" lon="0" rev="0"/>
            </a:camera>
            <a:lightRig rig="threePt" dir="t"/>
          </a:scene3d>
        </p:grpSpPr>
        <p:grpSp>
          <p:nvGrpSpPr>
            <p:cNvPr id="47" name="グループ化 89"/>
            <p:cNvGrpSpPr/>
            <p:nvPr/>
          </p:nvGrpSpPr>
          <p:grpSpPr>
            <a:xfrm>
              <a:off x="3681494" y="814377"/>
              <a:ext cx="492254" cy="551827"/>
              <a:chOff x="3696039" y="1844824"/>
              <a:chExt cx="1091985" cy="1224136"/>
            </a:xfrm>
          </p:grpSpPr>
          <p:pic>
            <p:nvPicPr>
              <p:cNvPr id="57" name="図 56" descr="office-02.png"/>
              <p:cNvPicPr>
                <a:picLocks noChangeAspect="1"/>
              </p:cNvPicPr>
              <p:nvPr/>
            </p:nvPicPr>
            <p:blipFill>
              <a:blip r:embed="rId6" cstate="print"/>
              <a:stretch>
                <a:fillRect/>
              </a:stretch>
            </p:blipFill>
            <p:spPr>
              <a:xfrm>
                <a:off x="3696039" y="1844824"/>
                <a:ext cx="1091985" cy="1224136"/>
              </a:xfrm>
              <a:prstGeom prst="rect">
                <a:avLst/>
              </a:prstGeom>
            </p:spPr>
          </p:pic>
          <p:pic>
            <p:nvPicPr>
              <p:cNvPr id="58" name="図 57" descr="action.png"/>
              <p:cNvPicPr>
                <a:picLocks noChangeAspect="1"/>
              </p:cNvPicPr>
              <p:nvPr/>
            </p:nvPicPr>
            <p:blipFill>
              <a:blip r:embed="rId7" cstate="print"/>
              <a:srcRect/>
              <a:stretch>
                <a:fillRect/>
              </a:stretch>
            </p:blipFill>
            <p:spPr bwMode="auto">
              <a:xfrm>
                <a:off x="4402584" y="2170956"/>
                <a:ext cx="134133" cy="144016"/>
              </a:xfrm>
              <a:prstGeom prst="rect">
                <a:avLst/>
              </a:prstGeom>
              <a:noFill/>
              <a:ln w="9525">
                <a:noFill/>
                <a:miter lim="800000"/>
                <a:headEnd/>
                <a:tailEnd/>
              </a:ln>
            </p:spPr>
          </p:pic>
        </p:grpSp>
        <p:pic>
          <p:nvPicPr>
            <p:cNvPr id="48" name="図 47" descr="office-01.png"/>
            <p:cNvPicPr>
              <a:picLocks noChangeAspect="1"/>
            </p:cNvPicPr>
            <p:nvPr/>
          </p:nvPicPr>
          <p:blipFill>
            <a:blip r:embed="rId8" cstate="print"/>
            <a:stretch>
              <a:fillRect/>
            </a:stretch>
          </p:blipFill>
          <p:spPr>
            <a:xfrm>
              <a:off x="3971316" y="947903"/>
              <a:ext cx="486905" cy="522533"/>
            </a:xfrm>
            <a:prstGeom prst="rect">
              <a:avLst/>
            </a:prstGeom>
          </p:spPr>
        </p:pic>
        <p:grpSp>
          <p:nvGrpSpPr>
            <p:cNvPr id="49" name="グループ化 89"/>
            <p:cNvGrpSpPr/>
            <p:nvPr/>
          </p:nvGrpSpPr>
          <p:grpSpPr>
            <a:xfrm>
              <a:off x="4255824" y="1066510"/>
              <a:ext cx="492254" cy="551827"/>
              <a:chOff x="3696039" y="1844824"/>
              <a:chExt cx="1091985" cy="1224136"/>
            </a:xfrm>
          </p:grpSpPr>
          <p:pic>
            <p:nvPicPr>
              <p:cNvPr id="55" name="図 54" descr="office-02.png"/>
              <p:cNvPicPr>
                <a:picLocks noChangeAspect="1"/>
              </p:cNvPicPr>
              <p:nvPr/>
            </p:nvPicPr>
            <p:blipFill>
              <a:blip r:embed="rId6" cstate="print"/>
              <a:stretch>
                <a:fillRect/>
              </a:stretch>
            </p:blipFill>
            <p:spPr>
              <a:xfrm>
                <a:off x="3696039" y="1844824"/>
                <a:ext cx="1091985" cy="1224136"/>
              </a:xfrm>
              <a:prstGeom prst="rect">
                <a:avLst/>
              </a:prstGeom>
            </p:spPr>
          </p:pic>
          <p:pic>
            <p:nvPicPr>
              <p:cNvPr id="56" name="図 57" descr="action.png"/>
              <p:cNvPicPr>
                <a:picLocks noChangeAspect="1"/>
              </p:cNvPicPr>
              <p:nvPr/>
            </p:nvPicPr>
            <p:blipFill>
              <a:blip r:embed="rId7" cstate="print"/>
              <a:srcRect/>
              <a:stretch>
                <a:fillRect/>
              </a:stretch>
            </p:blipFill>
            <p:spPr bwMode="auto">
              <a:xfrm>
                <a:off x="4402584" y="2170956"/>
                <a:ext cx="134133" cy="144016"/>
              </a:xfrm>
              <a:prstGeom prst="rect">
                <a:avLst/>
              </a:prstGeom>
              <a:noFill/>
              <a:ln w="9525">
                <a:noFill/>
                <a:miter lim="800000"/>
                <a:headEnd/>
                <a:tailEnd/>
              </a:ln>
            </p:spPr>
          </p:pic>
        </p:grpSp>
        <p:pic>
          <p:nvPicPr>
            <p:cNvPr id="50" name="図 49" descr="office-01.png"/>
            <p:cNvPicPr>
              <a:picLocks noChangeAspect="1"/>
            </p:cNvPicPr>
            <p:nvPr/>
          </p:nvPicPr>
          <p:blipFill>
            <a:blip r:embed="rId8" cstate="print"/>
            <a:stretch>
              <a:fillRect/>
            </a:stretch>
          </p:blipFill>
          <p:spPr>
            <a:xfrm>
              <a:off x="4545646" y="1200036"/>
              <a:ext cx="486905" cy="522533"/>
            </a:xfrm>
            <a:prstGeom prst="rect">
              <a:avLst/>
            </a:prstGeom>
          </p:spPr>
        </p:pic>
        <p:grpSp>
          <p:nvGrpSpPr>
            <p:cNvPr id="51" name="グループ化 89"/>
            <p:cNvGrpSpPr/>
            <p:nvPr/>
          </p:nvGrpSpPr>
          <p:grpSpPr>
            <a:xfrm>
              <a:off x="4830154" y="1318644"/>
              <a:ext cx="492254" cy="551827"/>
              <a:chOff x="3696039" y="1844824"/>
              <a:chExt cx="1091985" cy="1224136"/>
            </a:xfrm>
          </p:grpSpPr>
          <p:pic>
            <p:nvPicPr>
              <p:cNvPr id="53" name="図 52" descr="office-02.png"/>
              <p:cNvPicPr>
                <a:picLocks noChangeAspect="1"/>
              </p:cNvPicPr>
              <p:nvPr/>
            </p:nvPicPr>
            <p:blipFill>
              <a:blip r:embed="rId6" cstate="print"/>
              <a:stretch>
                <a:fillRect/>
              </a:stretch>
            </p:blipFill>
            <p:spPr>
              <a:xfrm>
                <a:off x="3696039" y="1844824"/>
                <a:ext cx="1091985" cy="1224136"/>
              </a:xfrm>
              <a:prstGeom prst="rect">
                <a:avLst/>
              </a:prstGeom>
            </p:spPr>
          </p:pic>
          <p:pic>
            <p:nvPicPr>
              <p:cNvPr id="54" name="図 57" descr="action.png"/>
              <p:cNvPicPr>
                <a:picLocks noChangeAspect="1"/>
              </p:cNvPicPr>
              <p:nvPr/>
            </p:nvPicPr>
            <p:blipFill>
              <a:blip r:embed="rId7" cstate="print"/>
              <a:srcRect/>
              <a:stretch>
                <a:fillRect/>
              </a:stretch>
            </p:blipFill>
            <p:spPr bwMode="auto">
              <a:xfrm>
                <a:off x="4402584" y="2170956"/>
                <a:ext cx="134133" cy="144016"/>
              </a:xfrm>
              <a:prstGeom prst="rect">
                <a:avLst/>
              </a:prstGeom>
              <a:noFill/>
              <a:ln w="9525">
                <a:noFill/>
                <a:miter lim="800000"/>
                <a:headEnd/>
                <a:tailEnd/>
              </a:ln>
            </p:spPr>
          </p:pic>
        </p:grpSp>
        <p:pic>
          <p:nvPicPr>
            <p:cNvPr id="52" name="図 51" descr="office-01.png"/>
            <p:cNvPicPr>
              <a:picLocks noChangeAspect="1"/>
            </p:cNvPicPr>
            <p:nvPr/>
          </p:nvPicPr>
          <p:blipFill>
            <a:blip r:embed="rId8" cstate="print"/>
            <a:stretch>
              <a:fillRect/>
            </a:stretch>
          </p:blipFill>
          <p:spPr>
            <a:xfrm>
              <a:off x="5119976" y="1452169"/>
              <a:ext cx="486905" cy="522533"/>
            </a:xfrm>
            <a:prstGeom prst="rect">
              <a:avLst/>
            </a:prstGeom>
          </p:spPr>
        </p:pic>
      </p:grpSp>
      <p:sp>
        <p:nvSpPr>
          <p:cNvPr id="59" name="下矢印 58"/>
          <p:cNvSpPr/>
          <p:nvPr/>
        </p:nvSpPr>
        <p:spPr bwMode="auto">
          <a:xfrm rot="16200000">
            <a:off x="4571964" y="1492368"/>
            <a:ext cx="216024" cy="648000"/>
          </a:xfrm>
          <a:prstGeom prst="downArrow">
            <a:avLst/>
          </a:prstGeom>
          <a:pattFill prst="pct70">
            <a:fgClr>
              <a:srgbClr val="FFC000"/>
            </a:fgClr>
            <a:bgClr>
              <a:schemeClr val="bg1"/>
            </a:bgClr>
          </a:pattFill>
          <a:ln w="38100" cap="flat" cmpd="sng" algn="ctr">
            <a:noFill/>
            <a:prstDash val="solid"/>
            <a:round/>
            <a:headEnd type="none" w="med" len="med"/>
            <a:tailEnd type="triangle" w="med" len="med"/>
          </a:ln>
          <a:effectLst>
            <a:outerShdw blurRad="50800" dist="38100" dir="2700000" algn="tl" rotWithShape="0">
              <a:prstClr val="black">
                <a:alpha val="40000"/>
              </a:prstClr>
            </a:outerShdw>
          </a:effectLst>
          <a:scene3d>
            <a:camera prst="orthographicFront">
              <a:rot lat="0" lon="0" rev="20099999"/>
            </a:camera>
            <a:lightRig rig="threePt" dir="t"/>
          </a:scene3d>
        </p:spPr>
        <p:txBody>
          <a:bodyPr vert="horz" wrap="none" lIns="91440" tIns="45720" rIns="91440" bIns="45720" numCol="1" rtlCol="0" anchor="ctr" anchorCtr="0" compatLnSpc="1">
            <a:prstTxWarp prst="textNoShape">
              <a:avLst/>
            </a:prstTxWarp>
          </a:bodyPr>
          <a:lstStyle/>
          <a:p>
            <a:pPr algn="ctr"/>
            <a:endParaRPr lang="ja-JP" altLang="en-US" sz="1600" u="sng">
              <a:solidFill>
                <a:srgbClr val="000000"/>
              </a:solidFill>
              <a:latin typeface="ＭＳ Ｐゴシック" pitchFamily="50" charset="-128"/>
            </a:endParaRPr>
          </a:p>
        </p:txBody>
      </p:sp>
      <p:sp>
        <p:nvSpPr>
          <p:cNvPr id="61" name="円/楕円 60"/>
          <p:cNvSpPr/>
          <p:nvPr/>
        </p:nvSpPr>
        <p:spPr bwMode="auto">
          <a:xfrm>
            <a:off x="539872" y="1995686"/>
            <a:ext cx="2880000" cy="2160000"/>
          </a:xfrm>
          <a:prstGeom prst="ellipse">
            <a:avLst/>
          </a:prstGeom>
          <a:gradFill>
            <a:gsLst>
              <a:gs pos="0">
                <a:srgbClr val="99CCFF"/>
              </a:gs>
              <a:gs pos="50000">
                <a:srgbClr val="CCECFF"/>
              </a:gs>
              <a:gs pos="100000">
                <a:schemeClr val="bg1"/>
              </a:gs>
            </a:gsLst>
            <a:lin ang="5400000" scaled="0"/>
          </a:gradFill>
          <a:ln w="38100" cap="flat" cmpd="sng" algn="ctr">
            <a:noFill/>
            <a:prstDash val="sysDot"/>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a:endParaRPr lang="ja-JP" altLang="en-US" sz="1600" u="sng" smtClean="0">
              <a:solidFill>
                <a:srgbClr val="000000"/>
              </a:solidFill>
              <a:latin typeface="ＭＳ Ｐゴシック" pitchFamily="50" charset="-128"/>
            </a:endParaRPr>
          </a:p>
        </p:txBody>
      </p:sp>
      <p:pic>
        <p:nvPicPr>
          <p:cNvPr id="62" name="Picture 68" descr="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9777" y="2479154"/>
            <a:ext cx="66294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16" descr="buildinghq_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975" y="2427734"/>
            <a:ext cx="51339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正方形/長方形 63"/>
          <p:cNvSpPr/>
          <p:nvPr/>
        </p:nvSpPr>
        <p:spPr>
          <a:xfrm>
            <a:off x="626481" y="2140749"/>
            <a:ext cx="885179" cy="276999"/>
          </a:xfrm>
          <a:prstGeom prst="rect">
            <a:avLst/>
          </a:prstGeom>
        </p:spPr>
        <p:txBody>
          <a:bodyPr wrap="none">
            <a:spAutoFit/>
          </a:bodyPr>
          <a:lstStyle/>
          <a:p>
            <a:r>
              <a:rPr lang="en-US" altLang="ja-JP" sz="1200" dirty="0" smtClean="0">
                <a:solidFill>
                  <a:srgbClr val="000000"/>
                </a:solidFill>
              </a:rPr>
              <a:t>Company</a:t>
            </a:r>
          </a:p>
        </p:txBody>
      </p:sp>
      <p:sp>
        <p:nvSpPr>
          <p:cNvPr id="65" name="下矢印 64"/>
          <p:cNvSpPr/>
          <p:nvPr/>
        </p:nvSpPr>
        <p:spPr bwMode="auto">
          <a:xfrm rot="16200000">
            <a:off x="1763736" y="2488388"/>
            <a:ext cx="216024" cy="864000"/>
          </a:xfrm>
          <a:prstGeom prst="downArrow">
            <a:avLst/>
          </a:prstGeom>
          <a:pattFill prst="pct70">
            <a:fgClr>
              <a:srgbClr val="FFC000"/>
            </a:fgClr>
            <a:bgClr>
              <a:schemeClr val="bg1"/>
            </a:bgClr>
          </a:pattFill>
          <a:ln w="38100"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ja-JP" altLang="en-US" sz="1600" u="sng" smtClean="0">
              <a:solidFill>
                <a:srgbClr val="000000"/>
              </a:solidFill>
              <a:latin typeface="ＭＳ Ｐゴシック" pitchFamily="50" charset="-128"/>
            </a:endParaRPr>
          </a:p>
        </p:txBody>
      </p:sp>
      <p:pic>
        <p:nvPicPr>
          <p:cNvPr id="66" name="図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977" y="3273918"/>
            <a:ext cx="6889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正方形/長方形 66"/>
          <p:cNvSpPr/>
          <p:nvPr/>
        </p:nvSpPr>
        <p:spPr>
          <a:xfrm>
            <a:off x="2103350" y="3615866"/>
            <a:ext cx="1280518" cy="861774"/>
          </a:xfrm>
          <a:prstGeom prst="rect">
            <a:avLst/>
          </a:prstGeom>
        </p:spPr>
        <p:txBody>
          <a:bodyPr wrap="square">
            <a:spAutoFit/>
          </a:bodyPr>
          <a:lstStyle/>
          <a:p>
            <a:r>
              <a:rPr lang="en-US" altLang="ja-JP" sz="1000" dirty="0" smtClean="0">
                <a:solidFill>
                  <a:srgbClr val="000000"/>
                </a:solidFill>
              </a:rPr>
              <a:t>Port P</a:t>
            </a:r>
          </a:p>
          <a:p>
            <a:r>
              <a:rPr lang="en-US" altLang="ja-JP" sz="1000" dirty="0" smtClean="0">
                <a:solidFill>
                  <a:srgbClr val="000000"/>
                </a:solidFill>
              </a:rPr>
              <a:t>&lt;Main Device&gt;</a:t>
            </a:r>
          </a:p>
          <a:p>
            <a:r>
              <a:rPr lang="en-US" altLang="ja-JP" sz="1000" dirty="0" smtClean="0">
                <a:solidFill>
                  <a:srgbClr val="000000"/>
                </a:solidFill>
              </a:rPr>
              <a:t>IP-Softphone</a:t>
            </a:r>
          </a:p>
          <a:p>
            <a:r>
              <a:rPr lang="en-US" altLang="ja-JP" sz="1000" dirty="0" smtClean="0">
                <a:solidFill>
                  <a:srgbClr val="000000"/>
                </a:solidFill>
              </a:rPr>
              <a:t>Service Out-&gt;IN</a:t>
            </a:r>
          </a:p>
          <a:p>
            <a:r>
              <a:rPr lang="en-US" altLang="ja-JP" sz="1000" dirty="0" smtClean="0">
                <a:solidFill>
                  <a:srgbClr val="000000"/>
                </a:solidFill>
              </a:rPr>
              <a:t>User </a:t>
            </a:r>
            <a:r>
              <a:rPr lang="en-US" altLang="ja-JP" sz="1000" dirty="0">
                <a:solidFill>
                  <a:srgbClr val="000000"/>
                </a:solidFill>
              </a:rPr>
              <a:t>300</a:t>
            </a:r>
            <a:endParaRPr lang="ja-JP" altLang="en-US" sz="1000" dirty="0">
              <a:solidFill>
                <a:srgbClr val="000000"/>
              </a:solidFill>
            </a:endParaRPr>
          </a:p>
        </p:txBody>
      </p:sp>
      <p:sp>
        <p:nvSpPr>
          <p:cNvPr id="68" name="正方形/長方形 67"/>
          <p:cNvSpPr/>
          <p:nvPr/>
        </p:nvSpPr>
        <p:spPr>
          <a:xfrm>
            <a:off x="2445307" y="2140749"/>
            <a:ext cx="758541" cy="276999"/>
          </a:xfrm>
          <a:prstGeom prst="rect">
            <a:avLst/>
          </a:prstGeom>
        </p:spPr>
        <p:txBody>
          <a:bodyPr wrap="none">
            <a:spAutoFit/>
          </a:bodyPr>
          <a:lstStyle/>
          <a:p>
            <a:r>
              <a:rPr lang="en-US" altLang="ja-JP" sz="1200" dirty="0" smtClean="0">
                <a:solidFill>
                  <a:srgbClr val="000000"/>
                </a:solidFill>
              </a:rPr>
              <a:t>Outside</a:t>
            </a:r>
          </a:p>
        </p:txBody>
      </p:sp>
      <p:pic>
        <p:nvPicPr>
          <p:cNvPr id="69" name="Picture 10" descr="W7_left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75756" y="3075806"/>
            <a:ext cx="570520" cy="44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正方形/長方形 69"/>
          <p:cNvSpPr/>
          <p:nvPr/>
        </p:nvSpPr>
        <p:spPr>
          <a:xfrm>
            <a:off x="539872" y="3669962"/>
            <a:ext cx="1280518" cy="707886"/>
          </a:xfrm>
          <a:prstGeom prst="rect">
            <a:avLst/>
          </a:prstGeom>
        </p:spPr>
        <p:txBody>
          <a:bodyPr wrap="square">
            <a:spAutoFit/>
          </a:bodyPr>
          <a:lstStyle/>
          <a:p>
            <a:r>
              <a:rPr lang="en-US" altLang="ja-JP" sz="1000" dirty="0" smtClean="0">
                <a:solidFill>
                  <a:srgbClr val="000000"/>
                </a:solidFill>
              </a:rPr>
              <a:t>Port </a:t>
            </a:r>
            <a:r>
              <a:rPr lang="en-US" altLang="ja-JP" sz="1000" dirty="0">
                <a:solidFill>
                  <a:srgbClr val="000000"/>
                </a:solidFill>
              </a:rPr>
              <a:t>L</a:t>
            </a:r>
            <a:endParaRPr lang="en-US" altLang="ja-JP" sz="1000" dirty="0" smtClean="0">
              <a:solidFill>
                <a:srgbClr val="000000"/>
              </a:solidFill>
            </a:endParaRPr>
          </a:p>
          <a:p>
            <a:r>
              <a:rPr lang="en-US" altLang="ja-JP" sz="1000" dirty="0" smtClean="0">
                <a:solidFill>
                  <a:srgbClr val="000000"/>
                </a:solidFill>
              </a:rPr>
              <a:t>&lt;Main Device&gt;</a:t>
            </a:r>
          </a:p>
          <a:p>
            <a:r>
              <a:rPr lang="en-US" altLang="ja-JP" sz="1000" dirty="0" smtClean="0">
                <a:solidFill>
                  <a:srgbClr val="000000"/>
                </a:solidFill>
              </a:rPr>
              <a:t>Service IN-&gt;Out</a:t>
            </a:r>
          </a:p>
          <a:p>
            <a:r>
              <a:rPr lang="en-US" altLang="ja-JP" sz="1000" dirty="0" smtClean="0">
                <a:solidFill>
                  <a:srgbClr val="000000"/>
                </a:solidFill>
              </a:rPr>
              <a:t>User </a:t>
            </a:r>
            <a:r>
              <a:rPr lang="en-US" altLang="ja-JP" sz="1000" dirty="0">
                <a:solidFill>
                  <a:srgbClr val="000000"/>
                </a:solidFill>
              </a:rPr>
              <a:t>300</a:t>
            </a:r>
            <a:endParaRPr lang="ja-JP" altLang="en-US" sz="1000" dirty="0">
              <a:solidFill>
                <a:srgbClr val="000000"/>
              </a:solidFill>
            </a:endParaRPr>
          </a:p>
        </p:txBody>
      </p:sp>
      <p:sp>
        <p:nvSpPr>
          <p:cNvPr id="71"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Tree>
    <p:extLst>
      <p:ext uri="{BB962C8B-B14F-4D97-AF65-F5344CB8AC3E}">
        <p14:creationId xmlns:p14="http://schemas.microsoft.com/office/powerpoint/2010/main" val="2845141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99592" y="699542"/>
            <a:ext cx="2465740" cy="338554"/>
          </a:xfrm>
          <a:prstGeom prst="rect">
            <a:avLst/>
          </a:prstGeom>
        </p:spPr>
        <p:txBody>
          <a:bodyPr wrap="none">
            <a:spAutoFit/>
          </a:bodyPr>
          <a:lstStyle/>
          <a:p>
            <a:r>
              <a:rPr lang="en-US" altLang="ja-JP" sz="1600" dirty="0" smtClean="0"/>
              <a:t>Smart Desk -Condition-</a:t>
            </a:r>
            <a:endParaRPr lang="ja-JP" altLang="en-US" sz="1600" dirty="0"/>
          </a:p>
        </p:txBody>
      </p:sp>
      <p:sp>
        <p:nvSpPr>
          <p:cNvPr id="3" name="正方形/長方形 2"/>
          <p:cNvSpPr/>
          <p:nvPr/>
        </p:nvSpPr>
        <p:spPr>
          <a:xfrm>
            <a:off x="1043608" y="1095586"/>
            <a:ext cx="5904656" cy="1015663"/>
          </a:xfrm>
          <a:prstGeom prst="rect">
            <a:avLst/>
          </a:prstGeom>
        </p:spPr>
        <p:txBody>
          <a:bodyPr wrap="square">
            <a:spAutoFit/>
          </a:bodyPr>
          <a:lstStyle/>
          <a:p>
            <a:r>
              <a:rPr lang="en-US" altLang="ja-JP" sz="1200" dirty="0"/>
              <a:t>&lt;Supported devices&gt;</a:t>
            </a:r>
            <a:endParaRPr lang="ja-JP" altLang="ja-JP" sz="1200" dirty="0"/>
          </a:p>
          <a:p>
            <a:r>
              <a:rPr lang="en-US" altLang="ja-JP" sz="1200" dirty="0"/>
              <a:t>Following devices are available for this </a:t>
            </a:r>
            <a:r>
              <a:rPr lang="en-US" altLang="ja-JP" sz="1200" dirty="0" smtClean="0"/>
              <a:t>feature.</a:t>
            </a:r>
            <a:endParaRPr lang="ja-JP" altLang="ja-JP" sz="1200" dirty="0"/>
          </a:p>
          <a:p>
            <a:r>
              <a:rPr lang="en-US" altLang="ja-JP" sz="1200" dirty="0"/>
              <a:t>IP-PT, DPT, SLT, DECT-PS, Panasonic IP-softphone</a:t>
            </a:r>
            <a:endParaRPr lang="ja-JP" altLang="ja-JP" sz="1200" dirty="0"/>
          </a:p>
          <a:p>
            <a:r>
              <a:rPr lang="en-US" altLang="ja-JP" sz="1200" dirty="0"/>
              <a:t>Note: 3</a:t>
            </a:r>
            <a:r>
              <a:rPr lang="en-US" altLang="ja-JP" sz="1200" baseline="30000" dirty="0"/>
              <a:t>rd</a:t>
            </a:r>
            <a:r>
              <a:rPr lang="en-US" altLang="ja-JP" sz="1200" dirty="0"/>
              <a:t> party SIP phone and KX-HDV series, KX-UT series, KX-TGP600, </a:t>
            </a:r>
            <a:endParaRPr lang="en-US" altLang="ja-JP" sz="1200" dirty="0" smtClean="0"/>
          </a:p>
          <a:p>
            <a:r>
              <a:rPr lang="en-US" altLang="ja-JP" sz="1200" dirty="0" smtClean="0"/>
              <a:t>DSS </a:t>
            </a:r>
            <a:r>
              <a:rPr lang="en-US" altLang="ja-JP" sz="1200" dirty="0"/>
              <a:t>console (KX-DT590/390), are not supported.</a:t>
            </a:r>
            <a:endParaRPr lang="ja-JP" altLang="ja-JP" sz="1200" dirty="0"/>
          </a:p>
        </p:txBody>
      </p:sp>
      <p:sp>
        <p:nvSpPr>
          <p:cNvPr id="4" name="正方形/長方形 3"/>
          <p:cNvSpPr/>
          <p:nvPr/>
        </p:nvSpPr>
        <p:spPr>
          <a:xfrm>
            <a:off x="1043608" y="2070596"/>
            <a:ext cx="6048672" cy="1938992"/>
          </a:xfrm>
          <a:prstGeom prst="rect">
            <a:avLst/>
          </a:prstGeom>
        </p:spPr>
        <p:txBody>
          <a:bodyPr wrap="square">
            <a:spAutoFit/>
          </a:bodyPr>
          <a:lstStyle/>
          <a:p>
            <a:r>
              <a:rPr lang="en-US" altLang="ja-JP" sz="1200" dirty="0" smtClean="0"/>
              <a:t>While </a:t>
            </a:r>
            <a:r>
              <a:rPr lang="en-US" altLang="ja-JP" sz="1200" dirty="0"/>
              <a:t>service-out,  </a:t>
            </a:r>
            <a:r>
              <a:rPr lang="en-US" altLang="ja-JP" sz="1200" dirty="0" smtClean="0"/>
              <a:t>most of </a:t>
            </a:r>
            <a:r>
              <a:rPr lang="en-US" altLang="ja-JP" sz="1200" dirty="0"/>
              <a:t>service </a:t>
            </a:r>
            <a:r>
              <a:rPr lang="en-US" altLang="ja-JP" sz="1200" dirty="0" smtClean="0"/>
              <a:t>are </a:t>
            </a:r>
            <a:r>
              <a:rPr lang="en-US" altLang="ja-JP" sz="1200" dirty="0"/>
              <a:t>limited and only service-in operation and emergency call are </a:t>
            </a:r>
            <a:r>
              <a:rPr lang="en-US" altLang="ja-JP" sz="1200" dirty="0" smtClean="0"/>
              <a:t>available.</a:t>
            </a:r>
            <a:endParaRPr lang="ja-JP" altLang="ja-JP" sz="1200" dirty="0"/>
          </a:p>
          <a:p>
            <a:r>
              <a:rPr lang="en-US" altLang="ja-JP" sz="1200" dirty="0"/>
              <a:t> </a:t>
            </a:r>
            <a:endParaRPr lang="en-US" altLang="ja-JP" sz="1200" dirty="0" smtClean="0"/>
          </a:p>
          <a:p>
            <a:endParaRPr lang="en-US" altLang="ja-JP" sz="1200" dirty="0"/>
          </a:p>
          <a:p>
            <a:endParaRPr lang="en-US" altLang="ja-JP" sz="1200" dirty="0" smtClean="0"/>
          </a:p>
          <a:p>
            <a:endParaRPr lang="en-US" altLang="ja-JP" sz="1200" dirty="0" smtClean="0"/>
          </a:p>
          <a:p>
            <a:endParaRPr lang="en-US" altLang="ja-JP" sz="1200" dirty="0"/>
          </a:p>
          <a:p>
            <a:endParaRPr lang="ja-JP" altLang="ja-JP" sz="1200" dirty="0"/>
          </a:p>
          <a:p>
            <a:r>
              <a:rPr lang="en-US" altLang="ja-JP" sz="1200" dirty="0"/>
              <a:t>User, who has already service-in device, can service-in from other device which is in service-out. The original service-in device is into service-out automatically.</a:t>
            </a:r>
            <a:endParaRPr lang="ja-JP" altLang="ja-JP" sz="1200" dirty="0"/>
          </a:p>
        </p:txBody>
      </p:sp>
      <p:pic>
        <p:nvPicPr>
          <p:cNvPr id="21506" name="図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621" y="2515288"/>
            <a:ext cx="3027204" cy="107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5" name="正方形/長方形 4"/>
          <p:cNvSpPr/>
          <p:nvPr/>
        </p:nvSpPr>
        <p:spPr>
          <a:xfrm>
            <a:off x="1051012" y="4011475"/>
            <a:ext cx="6617332" cy="461665"/>
          </a:xfrm>
          <a:prstGeom prst="rect">
            <a:avLst/>
          </a:prstGeom>
        </p:spPr>
        <p:txBody>
          <a:bodyPr wrap="square">
            <a:spAutoFit/>
          </a:bodyPr>
          <a:lstStyle/>
          <a:p>
            <a:pPr fontAlgn="t"/>
            <a:r>
              <a:rPr lang="ja-JP" altLang="ja-JP" sz="1200" dirty="0">
                <a:latin typeface="+mj-lt"/>
                <a:ea typeface="Arial Unicode MS" panose="020B0604020202020204" pitchFamily="50" charset="-128"/>
                <a:cs typeface="Arial Unicode MS" panose="020B0604020202020204" pitchFamily="50" charset="-128"/>
              </a:rPr>
              <a:t>The login / logout of ICD group can be performed in conjunction with service- in / service- out. This is system option.</a:t>
            </a:r>
          </a:p>
        </p:txBody>
      </p:sp>
    </p:spTree>
    <p:extLst>
      <p:ext uri="{BB962C8B-B14F-4D97-AF65-F5344CB8AC3E}">
        <p14:creationId xmlns:p14="http://schemas.microsoft.com/office/powerpoint/2010/main" val="770399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8" name="正方形/長方形 7"/>
          <p:cNvSpPr/>
          <p:nvPr/>
        </p:nvSpPr>
        <p:spPr>
          <a:xfrm>
            <a:off x="935596" y="663538"/>
            <a:ext cx="3427028" cy="338554"/>
          </a:xfrm>
          <a:prstGeom prst="rect">
            <a:avLst/>
          </a:prstGeom>
        </p:spPr>
        <p:txBody>
          <a:bodyPr wrap="none">
            <a:spAutoFit/>
          </a:bodyPr>
          <a:lstStyle/>
          <a:p>
            <a:r>
              <a:rPr lang="en-US" altLang="ja-JP" sz="1600" dirty="0"/>
              <a:t>LDAP database </a:t>
            </a:r>
            <a:r>
              <a:rPr lang="en-US" altLang="ja-JP" sz="1600" dirty="0" smtClean="0"/>
              <a:t>synchronization</a:t>
            </a:r>
          </a:p>
        </p:txBody>
      </p:sp>
      <p:sp>
        <p:nvSpPr>
          <p:cNvPr id="9" name="正方形/長方形 8"/>
          <p:cNvSpPr/>
          <p:nvPr/>
        </p:nvSpPr>
        <p:spPr>
          <a:xfrm>
            <a:off x="935596" y="1059582"/>
            <a:ext cx="7344816" cy="1046440"/>
          </a:xfrm>
          <a:prstGeom prst="rect">
            <a:avLst/>
          </a:prstGeom>
        </p:spPr>
        <p:txBody>
          <a:bodyPr wrap="square">
            <a:spAutoFit/>
          </a:bodyPr>
          <a:lstStyle/>
          <a:p>
            <a:r>
              <a:rPr lang="en-US" altLang="ja-JP" sz="1200" dirty="0"/>
              <a:t>Following 3 </a:t>
            </a:r>
            <a:r>
              <a:rPr lang="en-US" altLang="ja-JP" sz="1200" dirty="0" smtClean="0"/>
              <a:t>data can be used by this synchronization.</a:t>
            </a:r>
            <a:endParaRPr lang="ja-JP" altLang="ja-JP" sz="1200" dirty="0"/>
          </a:p>
          <a:p>
            <a:pPr lvl="0"/>
            <a:r>
              <a:rPr lang="en-US" altLang="ja-JP" sz="1200" dirty="0" smtClean="0"/>
              <a:t>1)User data : For maintain PBX user’s information.</a:t>
            </a:r>
            <a:endParaRPr lang="ja-JP" altLang="ja-JP" sz="1200" dirty="0"/>
          </a:p>
          <a:p>
            <a:pPr lvl="0"/>
            <a:r>
              <a:rPr lang="en-US" altLang="ja-JP" sz="1200" dirty="0" smtClean="0"/>
              <a:t>2)LDAP </a:t>
            </a:r>
            <a:r>
              <a:rPr lang="en-US" altLang="ja-JP" sz="1200" dirty="0"/>
              <a:t>directory </a:t>
            </a:r>
            <a:r>
              <a:rPr lang="en-US" altLang="ja-JP" sz="1200" dirty="0" smtClean="0"/>
              <a:t>service : Use data on LDAP as system phonebook.</a:t>
            </a:r>
            <a:endParaRPr lang="ja-JP" altLang="ja-JP" sz="1200" dirty="0"/>
          </a:p>
          <a:p>
            <a:pPr lvl="0"/>
            <a:r>
              <a:rPr lang="en-US" altLang="ja-JP" sz="1200" dirty="0" smtClean="0"/>
              <a:t>3)Name </a:t>
            </a:r>
            <a:r>
              <a:rPr lang="en-US" altLang="ja-JP" sz="1200" dirty="0"/>
              <a:t>display by LDAP at incoming call : Use data on LDAP as system phonebook</a:t>
            </a:r>
            <a:r>
              <a:rPr lang="en-US" altLang="ja-JP" sz="1200" dirty="0" smtClean="0"/>
              <a:t>.</a:t>
            </a:r>
          </a:p>
          <a:p>
            <a:pPr lvl="0"/>
            <a:r>
              <a:rPr lang="en-US" altLang="ja-JP" sz="1200" dirty="0"/>
              <a:t> </a:t>
            </a:r>
            <a:r>
              <a:rPr lang="en-US" altLang="ja-JP" sz="1200" dirty="0" smtClean="0"/>
              <a:t>  </a:t>
            </a:r>
            <a:r>
              <a:rPr lang="en-US" altLang="ja-JP" sz="1200" dirty="0" smtClean="0">
                <a:solidFill>
                  <a:srgbClr val="FF0000"/>
                </a:solidFill>
              </a:rPr>
              <a:t>“2) and 3) use same DB only”</a:t>
            </a:r>
            <a:endParaRPr lang="ja-JP" altLang="ja-JP" sz="1200" dirty="0">
              <a:solidFill>
                <a:srgbClr val="FF0000"/>
              </a:solidFill>
            </a:endParaRPr>
          </a:p>
        </p:txBody>
      </p:sp>
      <p:sp>
        <p:nvSpPr>
          <p:cNvPr id="10" name="正方形/長方形 9"/>
          <p:cNvSpPr/>
          <p:nvPr/>
        </p:nvSpPr>
        <p:spPr>
          <a:xfrm>
            <a:off x="971600" y="2134473"/>
            <a:ext cx="7380820" cy="1600438"/>
          </a:xfrm>
          <a:prstGeom prst="rect">
            <a:avLst/>
          </a:prstGeom>
        </p:spPr>
        <p:txBody>
          <a:bodyPr wrap="square">
            <a:spAutoFit/>
          </a:bodyPr>
          <a:lstStyle/>
          <a:p>
            <a:r>
              <a:rPr lang="en-US" altLang="ja-JP" dirty="0"/>
              <a:t>&lt;User </a:t>
            </a:r>
            <a:r>
              <a:rPr lang="en-US" altLang="ja-JP" dirty="0" smtClean="0"/>
              <a:t>data&gt;</a:t>
            </a:r>
            <a:endParaRPr lang="ja-JP" altLang="ja-JP" dirty="0"/>
          </a:p>
          <a:p>
            <a:pPr lvl="0"/>
            <a:r>
              <a:rPr lang="en-US" altLang="ja-JP" sz="1200" dirty="0"/>
              <a:t>Manual synchronization</a:t>
            </a:r>
            <a:endParaRPr lang="ja-JP" altLang="ja-JP" sz="1200" dirty="0"/>
          </a:p>
          <a:p>
            <a:r>
              <a:rPr lang="en-US" altLang="ja-JP" sz="1200" dirty="0"/>
              <a:t>User data in LDAP database can be reflected </a:t>
            </a:r>
            <a:r>
              <a:rPr lang="en-US" altLang="ja-JP" sz="1200" dirty="0" smtClean="0"/>
              <a:t>manually on </a:t>
            </a:r>
            <a:r>
              <a:rPr lang="en-US" altLang="ja-JP" sz="1200" dirty="0"/>
              <a:t>the specified user parameter of NSX1000/2000.</a:t>
            </a:r>
            <a:endParaRPr lang="ja-JP" altLang="ja-JP" sz="1200" dirty="0"/>
          </a:p>
          <a:p>
            <a:r>
              <a:rPr lang="en-US" altLang="ja-JP" sz="1200" dirty="0"/>
              <a:t> </a:t>
            </a:r>
            <a:endParaRPr lang="ja-JP" altLang="ja-JP" sz="1200" dirty="0"/>
          </a:p>
          <a:p>
            <a:pPr lvl="0"/>
            <a:r>
              <a:rPr lang="en-US" altLang="ja-JP" sz="1200" dirty="0"/>
              <a:t>Scheduled synchronization</a:t>
            </a:r>
            <a:endParaRPr lang="ja-JP" altLang="ja-JP" sz="1200" dirty="0"/>
          </a:p>
          <a:p>
            <a:r>
              <a:rPr lang="en-US" altLang="ja-JP" sz="1200" dirty="0"/>
              <a:t>Scheduled synchronization is provided. It is available to the user that manual synchronization is completed for. </a:t>
            </a:r>
            <a:endParaRPr lang="ja-JP" altLang="ja-JP" sz="1200" dirty="0"/>
          </a:p>
        </p:txBody>
      </p:sp>
      <p:sp>
        <p:nvSpPr>
          <p:cNvPr id="11" name="正方形/長方形 10"/>
          <p:cNvSpPr/>
          <p:nvPr/>
        </p:nvSpPr>
        <p:spPr>
          <a:xfrm>
            <a:off x="1007604" y="3759882"/>
            <a:ext cx="6840760" cy="523220"/>
          </a:xfrm>
          <a:prstGeom prst="rect">
            <a:avLst/>
          </a:prstGeom>
        </p:spPr>
        <p:txBody>
          <a:bodyPr wrap="square">
            <a:spAutoFit/>
          </a:bodyPr>
          <a:lstStyle/>
          <a:p>
            <a:r>
              <a:rPr lang="en-US" altLang="ja-JP" dirty="0" smtClean="0">
                <a:solidFill>
                  <a:srgbClr val="FF0000"/>
                </a:solidFill>
              </a:rPr>
              <a:t>Useful feature to maintain employee information and customer phone numbers by single database . </a:t>
            </a:r>
            <a:endParaRPr lang="en-US" altLang="ja-JP" dirty="0">
              <a:solidFill>
                <a:srgbClr val="FF0000"/>
              </a:solidFill>
            </a:endParaRPr>
          </a:p>
        </p:txBody>
      </p:sp>
      <p:sp>
        <p:nvSpPr>
          <p:cNvPr id="12" name="正方形/長方形 11"/>
          <p:cNvSpPr/>
          <p:nvPr/>
        </p:nvSpPr>
        <p:spPr>
          <a:xfrm>
            <a:off x="1007604" y="4208189"/>
            <a:ext cx="5602752" cy="307777"/>
          </a:xfrm>
          <a:prstGeom prst="rect">
            <a:avLst/>
          </a:prstGeom>
        </p:spPr>
        <p:txBody>
          <a:bodyPr wrap="none">
            <a:spAutoFit/>
          </a:bodyPr>
          <a:lstStyle/>
          <a:p>
            <a:r>
              <a:rPr lang="en-US" altLang="ja-JP" dirty="0">
                <a:solidFill>
                  <a:srgbClr val="FF0000"/>
                </a:solidFill>
              </a:rPr>
              <a:t>AK is required</a:t>
            </a:r>
            <a:r>
              <a:rPr lang="en-US" altLang="ja-JP" dirty="0" smtClean="0">
                <a:solidFill>
                  <a:srgbClr val="FF0000"/>
                </a:solidFill>
              </a:rPr>
              <a:t>. Only 1 LDAP server connection to entire system.</a:t>
            </a:r>
            <a:endParaRPr lang="ja-JP" altLang="en-US" dirty="0"/>
          </a:p>
        </p:txBody>
      </p:sp>
    </p:spTree>
    <p:extLst>
      <p:ext uri="{BB962C8B-B14F-4D97-AF65-F5344CB8AC3E}">
        <p14:creationId xmlns:p14="http://schemas.microsoft.com/office/powerpoint/2010/main" val="3374260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4" name="正方形/長方形 3"/>
          <p:cNvSpPr/>
          <p:nvPr/>
        </p:nvSpPr>
        <p:spPr>
          <a:xfrm>
            <a:off x="1079612" y="1131590"/>
            <a:ext cx="6876764" cy="1046440"/>
          </a:xfrm>
          <a:prstGeom prst="rect">
            <a:avLst/>
          </a:prstGeom>
        </p:spPr>
        <p:txBody>
          <a:bodyPr wrap="square">
            <a:spAutoFit/>
          </a:bodyPr>
          <a:lstStyle/>
          <a:p>
            <a:r>
              <a:rPr lang="en-US" altLang="ja-JP" dirty="0"/>
              <a:t>&lt;LDAP directory </a:t>
            </a:r>
            <a:r>
              <a:rPr lang="en-US" altLang="ja-JP" dirty="0" smtClean="0"/>
              <a:t>service&gt;</a:t>
            </a:r>
          </a:p>
          <a:p>
            <a:r>
              <a:rPr lang="en-US" altLang="ja-JP" sz="1200" dirty="0" smtClean="0"/>
              <a:t>with </a:t>
            </a:r>
            <a:r>
              <a:rPr lang="en-US" altLang="ja-JP" sz="1200" dirty="0"/>
              <a:t>DPT, IPPT and </a:t>
            </a:r>
            <a:r>
              <a:rPr lang="en-US" altLang="ja-JP" sz="1200" dirty="0" smtClean="0"/>
              <a:t>IP-Softphone</a:t>
            </a:r>
          </a:p>
          <a:p>
            <a:endParaRPr lang="ja-JP" altLang="ja-JP" sz="1200" dirty="0"/>
          </a:p>
          <a:p>
            <a:r>
              <a:rPr lang="en-US" altLang="ja-JP" sz="1200" dirty="0" smtClean="0"/>
              <a:t>User </a:t>
            </a:r>
            <a:r>
              <a:rPr lang="en-US" altLang="ja-JP" sz="1200" dirty="0"/>
              <a:t>can </a:t>
            </a:r>
            <a:r>
              <a:rPr lang="en-US" altLang="ja-JP" sz="1200" dirty="0" smtClean="0"/>
              <a:t>make </a:t>
            </a:r>
            <a:r>
              <a:rPr lang="en-US" altLang="ja-JP" sz="1200" dirty="0"/>
              <a:t>outgoing call </a:t>
            </a:r>
            <a:r>
              <a:rPr lang="en-US" altLang="ja-JP" sz="1200" dirty="0" smtClean="0"/>
              <a:t>based on phone number </a:t>
            </a:r>
            <a:r>
              <a:rPr lang="en-US" altLang="ja-JP" sz="1200" dirty="0"/>
              <a:t>in the LDAP database.</a:t>
            </a:r>
            <a:endParaRPr lang="ja-JP" altLang="ja-JP" sz="1200" dirty="0"/>
          </a:p>
          <a:p>
            <a:r>
              <a:rPr lang="en-US" altLang="ja-JP" sz="1200" dirty="0" smtClean="0"/>
              <a:t>This operation can be done at </a:t>
            </a:r>
            <a:r>
              <a:rPr lang="en-US" altLang="ja-JP" sz="1200" dirty="0"/>
              <a:t>“External Directory</a:t>
            </a:r>
            <a:r>
              <a:rPr lang="en-US" altLang="ja-JP" sz="1200" dirty="0" smtClean="0"/>
              <a:t>” feature on PT.</a:t>
            </a:r>
            <a:endParaRPr lang="ja-JP" altLang="ja-JP" sz="1200" dirty="0"/>
          </a:p>
        </p:txBody>
      </p:sp>
      <p:sp>
        <p:nvSpPr>
          <p:cNvPr id="6" name="テキスト ボックス 6"/>
          <p:cNvSpPr txBox="1">
            <a:spLocks noChangeArrowheads="1"/>
          </p:cNvSpPr>
          <p:nvPr/>
        </p:nvSpPr>
        <p:spPr bwMode="auto">
          <a:xfrm>
            <a:off x="1187624" y="2279072"/>
            <a:ext cx="6912768" cy="504056"/>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r>
              <a:rPr lang="en-US" altLang="ja-JP" sz="1050" dirty="0"/>
              <a:t> </a:t>
            </a:r>
            <a:r>
              <a:rPr lang="ja-JP" altLang="ja-JP" sz="1050" dirty="0"/>
              <a:t>　　　･･･ ⇔</a:t>
            </a:r>
            <a:r>
              <a:rPr lang="en-US" altLang="ja-JP" sz="1050" dirty="0"/>
              <a:t> Personal Directory </a:t>
            </a:r>
            <a:r>
              <a:rPr lang="ja-JP" altLang="ja-JP" sz="1050" dirty="0"/>
              <a:t>⇔</a:t>
            </a:r>
            <a:r>
              <a:rPr lang="en-US" altLang="ja-JP" sz="1050" dirty="0"/>
              <a:t> System Directory </a:t>
            </a:r>
            <a:r>
              <a:rPr lang="ja-JP" altLang="ja-JP" sz="1050" dirty="0"/>
              <a:t>⇔ </a:t>
            </a:r>
            <a:r>
              <a:rPr lang="en-US" altLang="ja-JP" sz="1050" dirty="0"/>
              <a:t>External Directory </a:t>
            </a:r>
            <a:r>
              <a:rPr lang="ja-JP" altLang="ja-JP" sz="1050" dirty="0"/>
              <a:t>⇔</a:t>
            </a:r>
            <a:r>
              <a:rPr lang="en-US" altLang="ja-JP" sz="1050" dirty="0"/>
              <a:t> Extension Directory </a:t>
            </a:r>
            <a:r>
              <a:rPr lang="ja-JP" altLang="ja-JP" sz="1050" dirty="0"/>
              <a:t>⇔</a:t>
            </a:r>
            <a:r>
              <a:rPr lang="en-US" altLang="ja-JP" sz="1050" dirty="0"/>
              <a:t> </a:t>
            </a:r>
            <a:endParaRPr lang="ja-JP" altLang="ja-JP" sz="1050" dirty="0"/>
          </a:p>
          <a:p>
            <a:r>
              <a:rPr lang="en-US" altLang="ja-JP" sz="1050" dirty="0"/>
              <a:t>Feature Access </a:t>
            </a:r>
            <a:r>
              <a:rPr lang="ja-JP" altLang="ja-JP" sz="1050" dirty="0"/>
              <a:t>⇔</a:t>
            </a:r>
            <a:r>
              <a:rPr lang="en-US" altLang="ja-JP" sz="1050" dirty="0"/>
              <a:t> Incoming Call log</a:t>
            </a:r>
            <a:r>
              <a:rPr lang="ja-JP" altLang="ja-JP" sz="1050" dirty="0"/>
              <a:t>⇔</a:t>
            </a:r>
            <a:r>
              <a:rPr lang="en-US" altLang="ja-JP" sz="1050" dirty="0"/>
              <a:t> Outgoing Call log </a:t>
            </a:r>
            <a:r>
              <a:rPr lang="ja-JP" altLang="ja-JP" sz="1050" dirty="0"/>
              <a:t>⇔ ･･･</a:t>
            </a:r>
          </a:p>
          <a:p>
            <a:endParaRPr lang="ja-JP" altLang="ja-JP" sz="1050" dirty="0"/>
          </a:p>
        </p:txBody>
      </p:sp>
      <p:sp>
        <p:nvSpPr>
          <p:cNvPr id="7" name="正方形/長方形 6"/>
          <p:cNvSpPr/>
          <p:nvPr/>
        </p:nvSpPr>
        <p:spPr>
          <a:xfrm>
            <a:off x="1115616" y="2883589"/>
            <a:ext cx="6588732" cy="1200329"/>
          </a:xfrm>
          <a:prstGeom prst="rect">
            <a:avLst/>
          </a:prstGeom>
        </p:spPr>
        <p:txBody>
          <a:bodyPr wrap="square">
            <a:spAutoFit/>
          </a:bodyPr>
          <a:lstStyle/>
          <a:p>
            <a:r>
              <a:rPr lang="en-US" altLang="ja-JP" sz="1200" dirty="0"/>
              <a:t>LDAP data is searched by name entered as search key, and then </a:t>
            </a:r>
            <a:r>
              <a:rPr lang="en-US" altLang="ja-JP" sz="1200" dirty="0">
                <a:solidFill>
                  <a:srgbClr val="0000FF"/>
                </a:solidFill>
              </a:rPr>
              <a:t>maximum 3 numbers </a:t>
            </a:r>
            <a:r>
              <a:rPr lang="en-US" altLang="ja-JP" sz="1200" dirty="0"/>
              <a:t>can be </a:t>
            </a:r>
            <a:r>
              <a:rPr lang="en-US" altLang="ja-JP" sz="1200" dirty="0" smtClean="0"/>
              <a:t>present as single search result. </a:t>
            </a:r>
            <a:r>
              <a:rPr lang="en-US" altLang="ja-JP" sz="1200" dirty="0"/>
              <a:t>(Ex. Office, Home, Mobile</a:t>
            </a:r>
            <a:r>
              <a:rPr lang="en-US" altLang="ja-JP" sz="1200" dirty="0" smtClean="0"/>
              <a:t>)</a:t>
            </a:r>
          </a:p>
          <a:p>
            <a:endParaRPr lang="ja-JP" altLang="ja-JP" sz="1200" dirty="0"/>
          </a:p>
          <a:p>
            <a:r>
              <a:rPr lang="en-US" altLang="ja-JP" sz="1200" dirty="0"/>
              <a:t>Feature code of local trunk access can be added automatically when getting the data from LDAP database. (System programming)</a:t>
            </a:r>
            <a:endParaRPr lang="ja-JP" altLang="ja-JP" sz="1200" dirty="0"/>
          </a:p>
          <a:p>
            <a:r>
              <a:rPr lang="en-US" altLang="ja-JP" sz="1200" dirty="0"/>
              <a:t>LDAP directory to search can be assigned for each tenant. (System programming)</a:t>
            </a:r>
            <a:endParaRPr lang="ja-JP" altLang="ja-JP" sz="1200" dirty="0"/>
          </a:p>
        </p:txBody>
      </p:sp>
      <p:sp>
        <p:nvSpPr>
          <p:cNvPr id="9" name="正方形/長方形 8"/>
          <p:cNvSpPr/>
          <p:nvPr/>
        </p:nvSpPr>
        <p:spPr>
          <a:xfrm>
            <a:off x="935596" y="663538"/>
            <a:ext cx="3427028" cy="338554"/>
          </a:xfrm>
          <a:prstGeom prst="rect">
            <a:avLst/>
          </a:prstGeom>
        </p:spPr>
        <p:txBody>
          <a:bodyPr wrap="none">
            <a:spAutoFit/>
          </a:bodyPr>
          <a:lstStyle/>
          <a:p>
            <a:r>
              <a:rPr lang="en-US" altLang="ja-JP" sz="1600" dirty="0"/>
              <a:t>LDAP database </a:t>
            </a:r>
            <a:r>
              <a:rPr lang="en-US" altLang="ja-JP" sz="1600" dirty="0" smtClean="0"/>
              <a:t>synchronization</a:t>
            </a:r>
          </a:p>
        </p:txBody>
      </p:sp>
    </p:spTree>
    <p:extLst>
      <p:ext uri="{BB962C8B-B14F-4D97-AF65-F5344CB8AC3E}">
        <p14:creationId xmlns:p14="http://schemas.microsoft.com/office/powerpoint/2010/main" val="114269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07604" y="1311610"/>
            <a:ext cx="7164796" cy="1785104"/>
          </a:xfrm>
          <a:prstGeom prst="rect">
            <a:avLst/>
          </a:prstGeom>
        </p:spPr>
        <p:txBody>
          <a:bodyPr wrap="square">
            <a:spAutoFit/>
          </a:bodyPr>
          <a:lstStyle/>
          <a:p>
            <a:r>
              <a:rPr lang="en-US" altLang="ja-JP" dirty="0"/>
              <a:t>&lt; Name display by LDAP at incoming call</a:t>
            </a:r>
            <a:r>
              <a:rPr lang="en-US" altLang="ja-JP" dirty="0" smtClean="0"/>
              <a:t>&gt;</a:t>
            </a:r>
          </a:p>
          <a:p>
            <a:r>
              <a:rPr lang="en-US" altLang="ja-JP" sz="1200" dirty="0" smtClean="0"/>
              <a:t>with PS, DPT</a:t>
            </a:r>
            <a:r>
              <a:rPr lang="en-US" altLang="ja-JP" sz="1200" dirty="0"/>
              <a:t>, IPPT and </a:t>
            </a:r>
            <a:r>
              <a:rPr lang="en-US" altLang="ja-JP" sz="1200" dirty="0" smtClean="0"/>
              <a:t>IP-Softphone</a:t>
            </a:r>
          </a:p>
          <a:p>
            <a:endParaRPr lang="ja-JP" altLang="ja-JP" sz="1200" dirty="0"/>
          </a:p>
          <a:p>
            <a:r>
              <a:rPr lang="en-US" altLang="ja-JP" sz="1200" dirty="0"/>
              <a:t>As with personal directory and system directory, the name by searching name from caller ID can be displayed on the phone when incoming a call.</a:t>
            </a:r>
            <a:endParaRPr lang="ja-JP" altLang="ja-JP" sz="1200" dirty="0"/>
          </a:p>
          <a:p>
            <a:r>
              <a:rPr lang="en-US" altLang="ja-JP" sz="1200" dirty="0"/>
              <a:t>The name by LDAP database is displayed in case of no matched data by personal directory and system directory,</a:t>
            </a:r>
            <a:endParaRPr lang="ja-JP" altLang="ja-JP" sz="1200" dirty="0"/>
          </a:p>
          <a:p>
            <a:r>
              <a:rPr lang="en-US" altLang="ja-JP" sz="1200" dirty="0"/>
              <a:t>LDAP directory to search can be assigned for each tenant. (System programming)</a:t>
            </a:r>
            <a:endParaRPr lang="ja-JP" altLang="ja-JP" sz="1200" dirty="0"/>
          </a:p>
          <a:p>
            <a:r>
              <a:rPr lang="en-US" altLang="ja-JP" sz="1200" dirty="0"/>
              <a:t> </a:t>
            </a:r>
            <a:endParaRPr lang="ja-JP" altLang="ja-JP" sz="1200" dirty="0"/>
          </a:p>
        </p:txBody>
      </p:sp>
      <p:sp>
        <p:nvSpPr>
          <p:cNvPr id="5" name="正方形/長方形 4"/>
          <p:cNvSpPr/>
          <p:nvPr/>
        </p:nvSpPr>
        <p:spPr>
          <a:xfrm>
            <a:off x="935596" y="663538"/>
            <a:ext cx="3427028" cy="338554"/>
          </a:xfrm>
          <a:prstGeom prst="rect">
            <a:avLst/>
          </a:prstGeom>
        </p:spPr>
        <p:txBody>
          <a:bodyPr wrap="none">
            <a:spAutoFit/>
          </a:bodyPr>
          <a:lstStyle/>
          <a:p>
            <a:r>
              <a:rPr lang="en-US" altLang="ja-JP" sz="1600" dirty="0"/>
              <a:t>LDAP database </a:t>
            </a:r>
            <a:r>
              <a:rPr lang="en-US" altLang="ja-JP" sz="1600" dirty="0" smtClean="0"/>
              <a:t>synchronization</a:t>
            </a:r>
          </a:p>
        </p:txBody>
      </p:sp>
      <p:sp>
        <p:nvSpPr>
          <p:cNvPr id="6"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Tree>
    <p:extLst>
      <p:ext uri="{BB962C8B-B14F-4D97-AF65-F5344CB8AC3E}">
        <p14:creationId xmlns:p14="http://schemas.microsoft.com/office/powerpoint/2010/main" val="412810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35596" y="663538"/>
            <a:ext cx="4465774" cy="338554"/>
          </a:xfrm>
          <a:prstGeom prst="rect">
            <a:avLst/>
          </a:prstGeom>
        </p:spPr>
        <p:txBody>
          <a:bodyPr wrap="none">
            <a:spAutoFit/>
          </a:bodyPr>
          <a:lstStyle/>
          <a:p>
            <a:r>
              <a:rPr lang="en-US" altLang="ja-JP" sz="1600" dirty="0"/>
              <a:t>LDAP database </a:t>
            </a:r>
            <a:r>
              <a:rPr lang="en-US" altLang="ja-JP" sz="1600" dirty="0" smtClean="0"/>
              <a:t>synchronization -Condition-</a:t>
            </a:r>
            <a:endParaRPr lang="ja-JP" altLang="en-US" sz="1600" dirty="0"/>
          </a:p>
        </p:txBody>
      </p:sp>
      <p:sp>
        <p:nvSpPr>
          <p:cNvPr id="4" name="正方形/長方形 3"/>
          <p:cNvSpPr/>
          <p:nvPr/>
        </p:nvSpPr>
        <p:spPr>
          <a:xfrm>
            <a:off x="935596" y="928582"/>
            <a:ext cx="6516724" cy="830997"/>
          </a:xfrm>
          <a:prstGeom prst="rect">
            <a:avLst/>
          </a:prstGeom>
        </p:spPr>
        <p:txBody>
          <a:bodyPr wrap="square">
            <a:spAutoFit/>
          </a:bodyPr>
          <a:lstStyle/>
          <a:p>
            <a:r>
              <a:rPr lang="en-US" altLang="ja-JP" sz="1200" dirty="0" smtClean="0"/>
              <a:t>Activation Key for LDAP (</a:t>
            </a:r>
            <a:r>
              <a:rPr lang="en-US" altLang="ja-JP" sz="1200" dirty="0">
                <a:solidFill>
                  <a:srgbClr val="0000FF"/>
                </a:solidFill>
              </a:rPr>
              <a:t>KX-NSXF005</a:t>
            </a:r>
            <a:r>
              <a:rPr lang="en-US" altLang="ja-JP" sz="1200" dirty="0"/>
              <a:t>)</a:t>
            </a:r>
            <a:r>
              <a:rPr lang="en-US" altLang="ja-JP" sz="1200" dirty="0">
                <a:solidFill>
                  <a:srgbClr val="0000FF"/>
                </a:solidFill>
              </a:rPr>
              <a:t> </a:t>
            </a:r>
            <a:r>
              <a:rPr lang="en-US" altLang="ja-JP" sz="1200" dirty="0"/>
              <a:t>is required for these features.</a:t>
            </a:r>
            <a:endParaRPr lang="ja-JP" altLang="ja-JP" sz="1200" dirty="0"/>
          </a:p>
          <a:p>
            <a:r>
              <a:rPr lang="en-US" altLang="ja-JP" sz="1200" dirty="0"/>
              <a:t>NSX1000/2000 supports one LDAP database server to connect</a:t>
            </a:r>
            <a:r>
              <a:rPr lang="en-US" altLang="ja-JP" sz="1200" dirty="0" smtClean="0"/>
              <a:t>.</a:t>
            </a:r>
          </a:p>
          <a:p>
            <a:endParaRPr lang="ja-JP" altLang="ja-JP" sz="1050" dirty="0"/>
          </a:p>
          <a:p>
            <a:r>
              <a:rPr lang="en-US" altLang="ja-JP" sz="1200" dirty="0"/>
              <a:t>Following table shows supported LDAP database.</a:t>
            </a:r>
            <a:endParaRPr lang="ja-JP" altLang="ja-JP" sz="1200" dirty="0"/>
          </a:p>
        </p:txBody>
      </p:sp>
      <p:graphicFrame>
        <p:nvGraphicFramePr>
          <p:cNvPr id="5" name="表 4"/>
          <p:cNvGraphicFramePr>
            <a:graphicFrameLocks noGrp="1"/>
          </p:cNvGraphicFramePr>
          <p:nvPr>
            <p:extLst>
              <p:ext uri="{D42A27DB-BD31-4B8C-83A1-F6EECF244321}">
                <p14:modId xmlns:p14="http://schemas.microsoft.com/office/powerpoint/2010/main" val="3953978760"/>
              </p:ext>
            </p:extLst>
          </p:nvPr>
        </p:nvGraphicFramePr>
        <p:xfrm>
          <a:off x="991684" y="1756674"/>
          <a:ext cx="5956580" cy="720081"/>
        </p:xfrm>
        <a:graphic>
          <a:graphicData uri="http://schemas.openxmlformats.org/drawingml/2006/table">
            <a:tbl>
              <a:tblPr firstRow="1" firstCol="1" bandRow="1">
                <a:tableStyleId>{5C22544A-7EE6-4342-B048-85BDC9FD1C3A}</a:tableStyleId>
              </a:tblPr>
              <a:tblGrid>
                <a:gridCol w="4457104"/>
                <a:gridCol w="1499476"/>
              </a:tblGrid>
              <a:tr h="240027">
                <a:tc>
                  <a:txBody>
                    <a:bodyPr/>
                    <a:lstStyle/>
                    <a:p>
                      <a:pPr algn="ctr">
                        <a:spcAft>
                          <a:spcPts val="0"/>
                        </a:spcAft>
                      </a:pPr>
                      <a:r>
                        <a:rPr lang="en-US" sz="1200" kern="100" dirty="0">
                          <a:solidFill>
                            <a:schemeClr val="tx1"/>
                          </a:solidFill>
                          <a:effectLst/>
                        </a:rPr>
                        <a:t>LDAP database</a:t>
                      </a:r>
                      <a:endParaRPr lang="ja-JP" sz="12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solidFill>
                            <a:schemeClr val="tx1"/>
                          </a:solidFill>
                          <a:effectLst/>
                        </a:rPr>
                        <a:t>Remark</a:t>
                      </a:r>
                      <a:endParaRPr lang="ja-JP" sz="1200" kern="10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27">
                <a:tc>
                  <a:txBody>
                    <a:bodyPr/>
                    <a:lstStyle/>
                    <a:p>
                      <a:pPr marL="533400">
                        <a:spcAft>
                          <a:spcPts val="0"/>
                        </a:spcAft>
                      </a:pPr>
                      <a:r>
                        <a:rPr lang="en-US" sz="1200" dirty="0">
                          <a:solidFill>
                            <a:schemeClr val="tx1"/>
                          </a:solidFill>
                          <a:effectLst/>
                        </a:rPr>
                        <a:t>Active Directory 2008 R2, Active Directory 2012</a:t>
                      </a:r>
                      <a:endParaRPr lang="ja-JP" sz="1200" dirty="0">
                        <a:solidFill>
                          <a:schemeClr val="tx1"/>
                        </a:solidFill>
                        <a:effectLst/>
                        <a:latin typeface="ＭＳ Ｐゴシック"/>
                        <a:cs typeface="ＭＳ Ｐゴシック"/>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kern="100">
                          <a:solidFill>
                            <a:schemeClr val="tx1"/>
                          </a:solidFill>
                          <a:effectLst/>
                        </a:rPr>
                        <a:t> </a:t>
                      </a:r>
                      <a:endParaRPr lang="ja-JP" sz="1200" kern="10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27">
                <a:tc>
                  <a:txBody>
                    <a:bodyPr/>
                    <a:lstStyle/>
                    <a:p>
                      <a:pPr marL="533400">
                        <a:spcAft>
                          <a:spcPts val="0"/>
                        </a:spcAft>
                      </a:pPr>
                      <a:r>
                        <a:rPr lang="en-US" sz="1200" dirty="0" err="1">
                          <a:solidFill>
                            <a:schemeClr val="tx1"/>
                          </a:solidFill>
                          <a:effectLst/>
                        </a:rPr>
                        <a:t>OpenLDAP</a:t>
                      </a:r>
                      <a:r>
                        <a:rPr lang="en-US" sz="1200" dirty="0">
                          <a:solidFill>
                            <a:schemeClr val="tx1"/>
                          </a:solidFill>
                          <a:effectLst/>
                        </a:rPr>
                        <a:t> Version 2.4.xx</a:t>
                      </a:r>
                      <a:endParaRPr lang="ja-JP" sz="1200" dirty="0">
                        <a:solidFill>
                          <a:schemeClr val="tx1"/>
                        </a:solidFill>
                        <a:effectLst/>
                        <a:latin typeface="ＭＳ Ｐゴシック"/>
                        <a:cs typeface="ＭＳ Ｐゴシック"/>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kern="100" dirty="0">
                          <a:solidFill>
                            <a:schemeClr val="tx1"/>
                          </a:solidFill>
                          <a:effectLst/>
                        </a:rPr>
                        <a:t> </a:t>
                      </a:r>
                      <a:endParaRPr lang="ja-JP" sz="120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正方形/長方形 5"/>
          <p:cNvSpPr/>
          <p:nvPr/>
        </p:nvSpPr>
        <p:spPr>
          <a:xfrm>
            <a:off x="971600" y="2506250"/>
            <a:ext cx="8064896" cy="1954381"/>
          </a:xfrm>
          <a:prstGeom prst="rect">
            <a:avLst/>
          </a:prstGeom>
        </p:spPr>
        <p:txBody>
          <a:bodyPr wrap="square">
            <a:spAutoFit/>
          </a:bodyPr>
          <a:lstStyle/>
          <a:p>
            <a:r>
              <a:rPr lang="en-US" altLang="ja-JP" sz="1100" dirty="0"/>
              <a:t>&lt;User </a:t>
            </a:r>
            <a:r>
              <a:rPr lang="en-US" altLang="ja-JP" sz="1100" dirty="0" smtClean="0"/>
              <a:t>data&gt;</a:t>
            </a:r>
            <a:endParaRPr lang="ja-JP" altLang="ja-JP" sz="1100" dirty="0"/>
          </a:p>
          <a:p>
            <a:pPr lvl="0"/>
            <a:r>
              <a:rPr lang="en-US" altLang="ja-JP" sz="1100" dirty="0"/>
              <a:t>Manual synchronization</a:t>
            </a:r>
            <a:endParaRPr lang="ja-JP" altLang="ja-JP" sz="1100" dirty="0"/>
          </a:p>
          <a:p>
            <a:r>
              <a:rPr lang="en-US" altLang="ja-JP" sz="1100" dirty="0" smtClean="0"/>
              <a:t>The </a:t>
            </a:r>
            <a:r>
              <a:rPr lang="en-US" altLang="ja-JP" sz="1100" dirty="0"/>
              <a:t>direction of the synchronization is one </a:t>
            </a:r>
            <a:r>
              <a:rPr lang="en-US" altLang="ja-JP" sz="1100" dirty="0" smtClean="0"/>
              <a:t>way (only LDAP DB to PBX) </a:t>
            </a:r>
            <a:r>
              <a:rPr lang="en-US" altLang="ja-JP" sz="1100" dirty="0"/>
              <a:t>is supported.</a:t>
            </a:r>
            <a:endParaRPr lang="ja-JP" altLang="ja-JP" sz="1100" dirty="0"/>
          </a:p>
          <a:p>
            <a:r>
              <a:rPr lang="en-US" altLang="ja-JP" sz="1100" dirty="0"/>
              <a:t>LDAP data is searched by name entered as search key and the reference data, which is phone number and e-mail address and so on, of the matched user is taken out from the database. Then the data is set into the user parameter. This is manual operation at each user menu in web programming.</a:t>
            </a:r>
            <a:r>
              <a:rPr lang="ja-JP" altLang="ja-JP" sz="1100" dirty="0"/>
              <a:t>　</a:t>
            </a:r>
            <a:endParaRPr lang="en-US" altLang="ja-JP" sz="1100" dirty="0" smtClean="0"/>
          </a:p>
          <a:p>
            <a:r>
              <a:rPr lang="en-US" altLang="ja-JP" sz="1100" dirty="0" smtClean="0"/>
              <a:t>The </a:t>
            </a:r>
            <a:r>
              <a:rPr lang="en-US" altLang="ja-JP" sz="1100" dirty="0"/>
              <a:t>attribute of LDAP database to be reflected are specified to each user parameter beforehand</a:t>
            </a:r>
            <a:r>
              <a:rPr lang="en-US" altLang="ja-JP" sz="1100" dirty="0" smtClean="0"/>
              <a:t>.</a:t>
            </a:r>
          </a:p>
          <a:p>
            <a:r>
              <a:rPr lang="en-US" altLang="ja-JP" sz="1100" dirty="0"/>
              <a:t> </a:t>
            </a:r>
            <a:endParaRPr lang="ja-JP" altLang="ja-JP" sz="1100" dirty="0"/>
          </a:p>
          <a:p>
            <a:pPr lvl="0"/>
            <a:r>
              <a:rPr lang="en-US" altLang="ja-JP" sz="1100" dirty="0"/>
              <a:t>Scheduled </a:t>
            </a:r>
            <a:r>
              <a:rPr lang="en-US" altLang="ja-JP" sz="1100" dirty="0" smtClean="0"/>
              <a:t>synchronization</a:t>
            </a:r>
          </a:p>
          <a:p>
            <a:pPr lvl="0"/>
            <a:r>
              <a:rPr lang="en-US" altLang="ja-JP" sz="1100" dirty="0" smtClean="0"/>
              <a:t>Schedule </a:t>
            </a:r>
            <a:r>
              <a:rPr lang="en-US" altLang="ja-JP" sz="1100" dirty="0"/>
              <a:t>can be created by selecting from “Daily”, “Weekly”, “Monthly”.</a:t>
            </a:r>
            <a:r>
              <a:rPr lang="ja-JP" altLang="ja-JP" sz="1100" dirty="0"/>
              <a:t>Also provides the ability to synchronize immediately</a:t>
            </a:r>
            <a:r>
              <a:rPr lang="ja-JP" altLang="ja-JP" sz="1100" dirty="0" smtClean="0"/>
              <a:t>.</a:t>
            </a:r>
            <a:r>
              <a:rPr lang="en-US" altLang="ja-JP" sz="1100" dirty="0" smtClean="0"/>
              <a:t>This </a:t>
            </a:r>
            <a:r>
              <a:rPr lang="en-US" altLang="ja-JP" sz="1100" dirty="0"/>
              <a:t>scheduled synchronization can be disable per user. </a:t>
            </a:r>
            <a:endParaRPr lang="ja-JP" altLang="ja-JP" sz="1100" dirty="0"/>
          </a:p>
        </p:txBody>
      </p:sp>
      <p:sp>
        <p:nvSpPr>
          <p:cNvPr id="8"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Tree>
    <p:extLst>
      <p:ext uri="{BB962C8B-B14F-4D97-AF65-F5344CB8AC3E}">
        <p14:creationId xmlns:p14="http://schemas.microsoft.com/office/powerpoint/2010/main" val="2596868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1835760" y="88642"/>
            <a:ext cx="2259623" cy="43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624" tIns="30312" rIns="30312" bIns="3031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dirty="0">
                <a:solidFill>
                  <a:schemeClr val="bg1"/>
                </a:solidFill>
                <a:sym typeface="ＭＳ Ｐゴシック" pitchFamily="50" charset="-128"/>
              </a:rPr>
              <a:t>Introduction</a:t>
            </a:r>
          </a:p>
        </p:txBody>
      </p:sp>
      <p:grpSp>
        <p:nvGrpSpPr>
          <p:cNvPr id="7168" name="グループ化 7167"/>
          <p:cNvGrpSpPr/>
          <p:nvPr/>
        </p:nvGrpSpPr>
        <p:grpSpPr>
          <a:xfrm>
            <a:off x="1907702" y="941785"/>
            <a:ext cx="6355259" cy="3538177"/>
            <a:chOff x="1907702" y="1064315"/>
            <a:chExt cx="6355259" cy="3538177"/>
          </a:xfrm>
        </p:grpSpPr>
        <p:sp>
          <p:nvSpPr>
            <p:cNvPr id="4" name="角丸四角形 3"/>
            <p:cNvSpPr/>
            <p:nvPr/>
          </p:nvSpPr>
          <p:spPr>
            <a:xfrm>
              <a:off x="1907702" y="1091878"/>
              <a:ext cx="6355257" cy="3455072"/>
            </a:xfrm>
            <a:prstGeom prst="roundRect">
              <a:avLst>
                <a:gd name="adj" fmla="val 448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cxnSp>
          <p:nvCxnSpPr>
            <p:cNvPr id="5" name="直線コネクタ 4"/>
            <p:cNvCxnSpPr>
              <a:stCxn id="4" idx="0"/>
              <a:endCxn id="4" idx="2"/>
            </p:cNvCxnSpPr>
            <p:nvPr/>
          </p:nvCxnSpPr>
          <p:spPr>
            <a:xfrm>
              <a:off x="5085328" y="1091878"/>
              <a:ext cx="0" cy="345507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1907704" y="2742542"/>
              <a:ext cx="6355257"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028565" y="1064316"/>
              <a:ext cx="3146467" cy="338554"/>
            </a:xfrm>
            <a:prstGeom prst="rect">
              <a:avLst/>
            </a:prstGeom>
            <a:noFill/>
          </p:spPr>
          <p:txBody>
            <a:bodyPr wrap="square" lIns="0" rIns="0" rtlCol="0">
              <a:spAutoFit/>
            </a:bodyPr>
            <a:lstStyle/>
            <a:p>
              <a:pPr fontAlgn="auto">
                <a:spcBef>
                  <a:spcPts val="0"/>
                </a:spcBef>
                <a:spcAft>
                  <a:spcPts val="0"/>
                </a:spcAft>
              </a:pPr>
              <a:r>
                <a:rPr lang="en-US" altLang="ja-JP" sz="1600" dirty="0" smtClean="0">
                  <a:solidFill>
                    <a:prstClr val="black">
                      <a:lumMod val="50000"/>
                      <a:lumOff val="50000"/>
                    </a:prstClr>
                  </a:solidFill>
                  <a:latin typeface="+mn-lt"/>
                  <a:ea typeface="HGP創英角ｺﾞｼｯｸUB" panose="020B0900000000000000" pitchFamily="50" charset="-128"/>
                </a:rPr>
                <a:t>&gt;100 Ext TDM</a:t>
              </a:r>
              <a:endParaRPr lang="ja-JP" altLang="en-US" sz="1600" dirty="0">
                <a:solidFill>
                  <a:prstClr val="black">
                    <a:lumMod val="50000"/>
                    <a:lumOff val="50000"/>
                  </a:prstClr>
                </a:solidFill>
                <a:latin typeface="+mn-lt"/>
                <a:ea typeface="HGP創英角ｺﾞｼｯｸUB" panose="020B0900000000000000" pitchFamily="50" charset="-128"/>
              </a:endParaRPr>
            </a:p>
          </p:txBody>
        </p:sp>
        <p:sp>
          <p:nvSpPr>
            <p:cNvPr id="8" name="テキスト ボックス 7"/>
            <p:cNvSpPr txBox="1"/>
            <p:nvPr/>
          </p:nvSpPr>
          <p:spPr>
            <a:xfrm>
              <a:off x="6164049" y="4249420"/>
              <a:ext cx="1360277" cy="338554"/>
            </a:xfrm>
            <a:prstGeom prst="rect">
              <a:avLst/>
            </a:prstGeom>
            <a:noFill/>
          </p:spPr>
          <p:txBody>
            <a:bodyPr wrap="square" lIns="0" rIns="0" rtlCol="0">
              <a:spAutoFit/>
            </a:bodyPr>
            <a:lstStyle/>
            <a:p>
              <a:pPr fontAlgn="auto">
                <a:spcBef>
                  <a:spcPts val="0"/>
                </a:spcBef>
                <a:spcAft>
                  <a:spcPts val="0"/>
                </a:spcAft>
              </a:pPr>
              <a:r>
                <a:rPr lang="en-US" altLang="ja-JP" sz="1600" dirty="0">
                  <a:solidFill>
                    <a:prstClr val="black">
                      <a:lumMod val="50000"/>
                      <a:lumOff val="50000"/>
                    </a:prstClr>
                  </a:solidFill>
                  <a:latin typeface="+mn-lt"/>
                  <a:ea typeface="HGP創英角ｺﾞｼｯｸUB" panose="020B0900000000000000" pitchFamily="50" charset="-128"/>
                </a:rPr>
                <a:t>&lt;</a:t>
              </a:r>
              <a:r>
                <a:rPr lang="en-US" altLang="ja-JP" sz="1600" dirty="0" smtClean="0">
                  <a:solidFill>
                    <a:prstClr val="black">
                      <a:lumMod val="50000"/>
                      <a:lumOff val="50000"/>
                    </a:prstClr>
                  </a:solidFill>
                  <a:latin typeface="+mn-lt"/>
                  <a:ea typeface="HGP創英角ｺﾞｼｯｸUB" panose="020B0900000000000000" pitchFamily="50" charset="-128"/>
                </a:rPr>
                <a:t>100 Ext IP</a:t>
              </a:r>
              <a:endParaRPr lang="ja-JP" altLang="en-US" sz="1600" dirty="0">
                <a:solidFill>
                  <a:prstClr val="black">
                    <a:lumMod val="50000"/>
                    <a:lumOff val="50000"/>
                  </a:prstClr>
                </a:solidFill>
                <a:latin typeface="+mn-lt"/>
                <a:ea typeface="HGP創英角ｺﾞｼｯｸUB" panose="020B0900000000000000" pitchFamily="50" charset="-128"/>
              </a:endParaRPr>
            </a:p>
          </p:txBody>
        </p:sp>
        <p:sp>
          <p:nvSpPr>
            <p:cNvPr id="9" name="角丸四角形 8"/>
            <p:cNvSpPr/>
            <p:nvPr/>
          </p:nvSpPr>
          <p:spPr>
            <a:xfrm>
              <a:off x="5246758" y="1695425"/>
              <a:ext cx="2926403" cy="1246697"/>
            </a:xfrm>
            <a:prstGeom prst="roundRect">
              <a:avLst/>
            </a:prstGeom>
            <a:solidFill>
              <a:schemeClr val="accent1">
                <a:lumMod val="20000"/>
                <a:lumOff val="80000"/>
                <a:alpha val="50000"/>
              </a:scheme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10" name="角丸四角形 9"/>
            <p:cNvSpPr/>
            <p:nvPr/>
          </p:nvSpPr>
          <p:spPr>
            <a:xfrm>
              <a:off x="2450323" y="1851548"/>
              <a:ext cx="3247051" cy="1342224"/>
            </a:xfrm>
            <a:prstGeom prst="roundRect">
              <a:avLst/>
            </a:prstGeom>
            <a:solidFill>
              <a:srgbClr val="CCFF99">
                <a:alpha val="50000"/>
              </a:srgbClr>
            </a:solidFill>
            <a:ln w="31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11" name="角丸四角形 10"/>
            <p:cNvSpPr/>
            <p:nvPr/>
          </p:nvSpPr>
          <p:spPr>
            <a:xfrm>
              <a:off x="1973771" y="2581728"/>
              <a:ext cx="6187389" cy="1251269"/>
            </a:xfrm>
            <a:prstGeom prst="roundRect">
              <a:avLst>
                <a:gd name="adj" fmla="val 11666"/>
              </a:avLst>
            </a:prstGeom>
            <a:solidFill>
              <a:srgbClr val="7030A0">
                <a:alpha val="20000"/>
              </a:srgbClr>
            </a:solidFill>
            <a:ln w="31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12" name="角丸四角形 11"/>
            <p:cNvSpPr/>
            <p:nvPr/>
          </p:nvSpPr>
          <p:spPr>
            <a:xfrm>
              <a:off x="2030590" y="3615866"/>
              <a:ext cx="2161145" cy="716491"/>
            </a:xfrm>
            <a:prstGeom prst="roundRect">
              <a:avLst/>
            </a:prstGeom>
            <a:solidFill>
              <a:schemeClr val="accent4">
                <a:lumMod val="60000"/>
                <a:lumOff val="40000"/>
                <a:alpha val="49804"/>
              </a:schemeClr>
            </a:solidFill>
            <a:ln w="31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13" name="テキスト ボックス 12"/>
            <p:cNvSpPr txBox="1"/>
            <p:nvPr/>
          </p:nvSpPr>
          <p:spPr>
            <a:xfrm>
              <a:off x="1969112" y="4105624"/>
              <a:ext cx="745351" cy="261610"/>
            </a:xfrm>
            <a:prstGeom prst="rect">
              <a:avLst/>
            </a:prstGeom>
            <a:noFill/>
          </p:spPr>
          <p:txBody>
            <a:bodyPr wrap="square" rtlCol="0">
              <a:spAutoFit/>
            </a:bodyPr>
            <a:lstStyle/>
            <a:p>
              <a:pPr fontAlgn="auto">
                <a:spcBef>
                  <a:spcPts val="0"/>
                </a:spcBef>
                <a:spcAft>
                  <a:spcPts val="0"/>
                </a:spcAft>
              </a:pPr>
              <a:r>
                <a:rPr lang="en-US" altLang="ja-JP" sz="1100" dirty="0" smtClean="0">
                  <a:solidFill>
                    <a:srgbClr val="002060"/>
                  </a:solidFill>
                  <a:latin typeface="+mn-lt"/>
                  <a:ea typeface="HGP創英角ｺﾞｼｯｸUB" panose="020B0900000000000000" pitchFamily="50" charset="-128"/>
                </a:rPr>
                <a:t>TEA308</a:t>
              </a:r>
              <a:endParaRPr lang="ja-JP" altLang="en-US" sz="1100" dirty="0">
                <a:solidFill>
                  <a:srgbClr val="002060"/>
                </a:solidFill>
                <a:latin typeface="+mn-lt"/>
                <a:ea typeface="HGP創英角ｺﾞｼｯｸUB" panose="020B0900000000000000" pitchFamily="50" charset="-128"/>
              </a:endParaRPr>
            </a:p>
          </p:txBody>
        </p:sp>
        <p:sp>
          <p:nvSpPr>
            <p:cNvPr id="14" name="テキスト ボックス 13"/>
            <p:cNvSpPr txBox="1"/>
            <p:nvPr/>
          </p:nvSpPr>
          <p:spPr>
            <a:xfrm>
              <a:off x="1969112" y="3759882"/>
              <a:ext cx="668094" cy="261610"/>
            </a:xfrm>
            <a:prstGeom prst="rect">
              <a:avLst/>
            </a:prstGeom>
            <a:noFill/>
          </p:spPr>
          <p:txBody>
            <a:bodyPr wrap="square" rtlCol="0">
              <a:spAutoFit/>
            </a:bodyPr>
            <a:lstStyle/>
            <a:p>
              <a:pPr fontAlgn="auto">
                <a:spcBef>
                  <a:spcPts val="0"/>
                </a:spcBef>
                <a:spcAft>
                  <a:spcPts val="0"/>
                </a:spcAft>
              </a:pPr>
              <a:r>
                <a:rPr lang="en-US" altLang="ja-JP" sz="1100" dirty="0" smtClean="0">
                  <a:solidFill>
                    <a:srgbClr val="002060"/>
                  </a:solidFill>
                  <a:latin typeface="+mn-lt"/>
                  <a:ea typeface="HGP創英角ｺﾞｼｯｸUB" panose="020B0900000000000000" pitchFamily="50" charset="-128"/>
                </a:rPr>
                <a:t>TE824</a:t>
              </a:r>
              <a:endParaRPr lang="ja-JP" altLang="en-US" sz="1100" dirty="0">
                <a:solidFill>
                  <a:srgbClr val="002060"/>
                </a:solidFill>
                <a:latin typeface="+mn-lt"/>
                <a:ea typeface="HGP創英角ｺﾞｼｯｸUB" panose="020B0900000000000000" pitchFamily="50" charset="-128"/>
              </a:endParaRPr>
            </a:p>
          </p:txBody>
        </p:sp>
        <p:sp>
          <p:nvSpPr>
            <p:cNvPr id="15" name="テキスト ボックス 14"/>
            <p:cNvSpPr txBox="1"/>
            <p:nvPr/>
          </p:nvSpPr>
          <p:spPr>
            <a:xfrm>
              <a:off x="2994953" y="2175706"/>
              <a:ext cx="712951" cy="261610"/>
            </a:xfrm>
            <a:prstGeom prst="rect">
              <a:avLst/>
            </a:prstGeom>
            <a:noFill/>
          </p:spPr>
          <p:txBody>
            <a:bodyPr wrap="square" rtlCol="0">
              <a:spAutoFit/>
            </a:bodyPr>
            <a:lstStyle/>
            <a:p>
              <a:pPr fontAlgn="auto">
                <a:spcBef>
                  <a:spcPts val="0"/>
                </a:spcBef>
                <a:spcAft>
                  <a:spcPts val="0"/>
                </a:spcAft>
              </a:pPr>
              <a:r>
                <a:rPr lang="en-US" altLang="ja-JP" sz="1100" dirty="0" smtClean="0">
                  <a:solidFill>
                    <a:srgbClr val="008000"/>
                  </a:solidFill>
                  <a:latin typeface="+mn-lt"/>
                  <a:ea typeface="HGP創英角ｺﾞｼｯｸUB" panose="020B0900000000000000" pitchFamily="50" charset="-128"/>
                </a:rPr>
                <a:t>TDE600</a:t>
              </a:r>
              <a:endParaRPr lang="ja-JP" altLang="en-US" sz="1100" dirty="0">
                <a:solidFill>
                  <a:srgbClr val="008000"/>
                </a:solidFill>
                <a:latin typeface="+mn-lt"/>
                <a:ea typeface="HGP創英角ｺﾞｼｯｸUB" panose="020B0900000000000000" pitchFamily="50" charset="-128"/>
              </a:endParaRPr>
            </a:p>
          </p:txBody>
        </p:sp>
        <p:pic>
          <p:nvPicPr>
            <p:cNvPr id="1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1250" y="1981669"/>
              <a:ext cx="690023" cy="48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3" descr="C:\Users\5162191\AppData\Local\Microsoft\Windows\Temporary Internet Files\Content.IE5\Y51SH8YW\tea308_r_l[1].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30715" y="4047914"/>
              <a:ext cx="249097" cy="25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2992892" y="4263938"/>
              <a:ext cx="1723123" cy="338554"/>
            </a:xfrm>
            <a:prstGeom prst="rect">
              <a:avLst/>
            </a:prstGeom>
            <a:noFill/>
          </p:spPr>
          <p:txBody>
            <a:bodyPr wrap="square" lIns="0" rIns="0" rtlCol="0">
              <a:spAutoFit/>
            </a:bodyPr>
            <a:lstStyle/>
            <a:p>
              <a:pPr fontAlgn="auto">
                <a:spcBef>
                  <a:spcPts val="0"/>
                </a:spcBef>
                <a:spcAft>
                  <a:spcPts val="0"/>
                </a:spcAft>
              </a:pPr>
              <a:r>
                <a:rPr lang="en-US" altLang="ja-JP" sz="1600" dirty="0">
                  <a:solidFill>
                    <a:prstClr val="black">
                      <a:lumMod val="50000"/>
                      <a:lumOff val="50000"/>
                    </a:prstClr>
                  </a:solidFill>
                  <a:latin typeface="+mn-lt"/>
                  <a:ea typeface="HGP創英角ｺﾞｼｯｸUB" panose="020B0900000000000000" pitchFamily="50" charset="-128"/>
                </a:rPr>
                <a:t>&lt;</a:t>
              </a:r>
              <a:r>
                <a:rPr lang="en-US" altLang="ja-JP" sz="1600" dirty="0" smtClean="0">
                  <a:solidFill>
                    <a:prstClr val="black">
                      <a:lumMod val="50000"/>
                      <a:lumOff val="50000"/>
                    </a:prstClr>
                  </a:solidFill>
                  <a:latin typeface="+mn-lt"/>
                  <a:ea typeface="HGP創英角ｺﾞｼｯｸUB" panose="020B0900000000000000" pitchFamily="50" charset="-128"/>
                </a:rPr>
                <a:t>100 Ext TDM</a:t>
              </a:r>
              <a:endParaRPr lang="ja-JP" altLang="en-US" sz="1600" dirty="0">
                <a:solidFill>
                  <a:prstClr val="black">
                    <a:lumMod val="50000"/>
                    <a:lumOff val="50000"/>
                  </a:prstClr>
                </a:solidFill>
                <a:latin typeface="+mn-lt"/>
                <a:ea typeface="HGP創英角ｺﾞｼｯｸUB" panose="020B0900000000000000" pitchFamily="50" charset="-128"/>
              </a:endParaRPr>
            </a:p>
          </p:txBody>
        </p:sp>
        <p:sp>
          <p:nvSpPr>
            <p:cNvPr id="19" name="角丸四角形 18"/>
            <p:cNvSpPr/>
            <p:nvPr/>
          </p:nvSpPr>
          <p:spPr>
            <a:xfrm>
              <a:off x="5143174" y="1122482"/>
              <a:ext cx="3097684" cy="1466967"/>
            </a:xfrm>
            <a:prstGeom prst="roundRect">
              <a:avLst>
                <a:gd name="adj" fmla="val 9284"/>
              </a:avLst>
            </a:prstGeom>
            <a:solidFill>
              <a:srgbClr val="FF99CC">
                <a:alpha val="49804"/>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pic>
          <p:nvPicPr>
            <p:cNvPr id="20" name="Picture 32" descr="ANd9GcQhFGEMO0xsFIxCaDfkiOx84u7T66F96pN4rofqJuo3pgJGdqCz"/>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651250" y="2508496"/>
              <a:ext cx="422597" cy="4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p:cNvSpPr txBox="1"/>
            <p:nvPr/>
          </p:nvSpPr>
          <p:spPr>
            <a:xfrm>
              <a:off x="2994953" y="2643758"/>
              <a:ext cx="798225" cy="261610"/>
            </a:xfrm>
            <a:prstGeom prst="rect">
              <a:avLst/>
            </a:prstGeom>
            <a:noFill/>
          </p:spPr>
          <p:txBody>
            <a:bodyPr wrap="square" rtlCol="0">
              <a:spAutoFit/>
            </a:bodyPr>
            <a:lstStyle/>
            <a:p>
              <a:pPr fontAlgn="auto">
                <a:spcBef>
                  <a:spcPts val="0"/>
                </a:spcBef>
                <a:spcAft>
                  <a:spcPts val="0"/>
                </a:spcAft>
              </a:pPr>
              <a:r>
                <a:rPr lang="en-US" altLang="ja-JP" sz="1100" dirty="0" smtClean="0">
                  <a:solidFill>
                    <a:srgbClr val="008000"/>
                  </a:solidFill>
                  <a:latin typeface="+mn-lt"/>
                  <a:ea typeface="HGP創英角ｺﾞｼｯｸUB" panose="020B0900000000000000" pitchFamily="50" charset="-128"/>
                </a:rPr>
                <a:t>TDE200</a:t>
              </a:r>
              <a:endParaRPr lang="ja-JP" altLang="en-US" sz="1100" dirty="0">
                <a:solidFill>
                  <a:srgbClr val="008000"/>
                </a:solidFill>
                <a:latin typeface="+mn-lt"/>
                <a:ea typeface="HGP創英角ｺﾞｼｯｸUB" panose="020B0900000000000000" pitchFamily="50" charset="-128"/>
              </a:endParaRPr>
            </a:p>
          </p:txBody>
        </p:sp>
        <p:pic>
          <p:nvPicPr>
            <p:cNvPr id="22" name="Picture 29" descr="product_241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38281" y="3660435"/>
              <a:ext cx="449543" cy="35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p:cNvSpPr/>
            <p:nvPr/>
          </p:nvSpPr>
          <p:spPr>
            <a:xfrm rot="16200000">
              <a:off x="6281503" y="1179016"/>
              <a:ext cx="799979" cy="1129906"/>
            </a:xfrm>
            <a:prstGeom prst="rightArrow">
              <a:avLst>
                <a:gd name="adj1" fmla="val 40411"/>
                <a:gd name="adj2" fmla="val 34983"/>
              </a:avLst>
            </a:prstGeom>
            <a:noFill/>
            <a:ln w="635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pic>
          <p:nvPicPr>
            <p:cNvPr id="25" name="Picture 58" descr="NS1000-c"/>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116538" y="2143959"/>
              <a:ext cx="1115808" cy="24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テキスト ボックス 25"/>
            <p:cNvSpPr txBox="1"/>
            <p:nvPr/>
          </p:nvSpPr>
          <p:spPr>
            <a:xfrm>
              <a:off x="5400092" y="2211710"/>
              <a:ext cx="988497" cy="261610"/>
            </a:xfrm>
            <a:prstGeom prst="rect">
              <a:avLst/>
            </a:prstGeom>
            <a:noFill/>
          </p:spPr>
          <p:txBody>
            <a:bodyPr wrap="square" rtlCol="0">
              <a:spAutoFit/>
            </a:bodyPr>
            <a:lstStyle/>
            <a:p>
              <a:pPr fontAlgn="auto">
                <a:spcBef>
                  <a:spcPts val="0"/>
                </a:spcBef>
                <a:spcAft>
                  <a:spcPts val="0"/>
                </a:spcAft>
              </a:pPr>
              <a:r>
                <a:rPr lang="en-US" altLang="ja-JP" sz="1100" dirty="0" smtClean="0">
                  <a:solidFill>
                    <a:srgbClr val="0000FF"/>
                  </a:solidFill>
                  <a:latin typeface="+mn-lt"/>
                  <a:ea typeface="HGP創英角ｺﾞｼｯｸUB" panose="020B0900000000000000" pitchFamily="50" charset="-128"/>
                </a:rPr>
                <a:t>NS1000</a:t>
              </a:r>
              <a:endParaRPr lang="ja-JP" altLang="en-US" sz="1100" dirty="0">
                <a:solidFill>
                  <a:srgbClr val="0000FF"/>
                </a:solidFill>
                <a:latin typeface="+mn-lt"/>
                <a:ea typeface="HGP創英角ｺﾞｼｯｸUB" panose="020B0900000000000000" pitchFamily="50" charset="-128"/>
              </a:endParaRPr>
            </a:p>
          </p:txBody>
        </p:sp>
        <p:pic>
          <p:nvPicPr>
            <p:cNvPr id="27" name="図 26" descr="KX-NS500-F.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44334" y="3148818"/>
              <a:ext cx="1291971" cy="282628"/>
            </a:xfrm>
            <a:prstGeom prst="rect">
              <a:avLst/>
            </a:prstGeom>
          </p:spPr>
        </p:pic>
        <p:sp>
          <p:nvSpPr>
            <p:cNvPr id="28" name="テキスト ボックス 27"/>
            <p:cNvSpPr txBox="1"/>
            <p:nvPr/>
          </p:nvSpPr>
          <p:spPr>
            <a:xfrm>
              <a:off x="4436814" y="3409543"/>
              <a:ext cx="1467334" cy="276999"/>
            </a:xfrm>
            <a:prstGeom prst="rect">
              <a:avLst/>
            </a:prstGeom>
            <a:noFill/>
          </p:spPr>
          <p:txBody>
            <a:bodyPr wrap="square" rtlCol="0">
              <a:spAutoFit/>
            </a:bodyPr>
            <a:lstStyle/>
            <a:p>
              <a:pPr fontAlgn="auto">
                <a:spcBef>
                  <a:spcPts val="0"/>
                </a:spcBef>
                <a:spcAft>
                  <a:spcPts val="0"/>
                </a:spcAft>
              </a:pPr>
              <a:r>
                <a:rPr lang="en-US" altLang="ja-JP" sz="1200" b="1" dirty="0" smtClean="0">
                  <a:solidFill>
                    <a:prstClr val="black"/>
                  </a:solidFill>
                  <a:latin typeface="+mn-lt"/>
                  <a:ea typeface="HGP創英角ｺﾞｼｯｸUB" panose="020B0900000000000000" pitchFamily="50" charset="-128"/>
                </a:rPr>
                <a:t>NS300/500/700</a:t>
              </a:r>
              <a:endParaRPr lang="ja-JP" altLang="en-US" sz="1200" b="1" dirty="0">
                <a:solidFill>
                  <a:prstClr val="black"/>
                </a:solidFill>
                <a:latin typeface="+mn-lt"/>
                <a:ea typeface="HGP創英角ｺﾞｼｯｸUB" panose="020B0900000000000000" pitchFamily="50" charset="-128"/>
              </a:endParaRPr>
            </a:p>
          </p:txBody>
        </p:sp>
        <p:sp>
          <p:nvSpPr>
            <p:cNvPr id="29" name="テキスト ボックス 28"/>
            <p:cNvSpPr txBox="1"/>
            <p:nvPr/>
          </p:nvSpPr>
          <p:spPr>
            <a:xfrm>
              <a:off x="5231420" y="1523568"/>
              <a:ext cx="888752" cy="400110"/>
            </a:xfrm>
            <a:prstGeom prst="rect">
              <a:avLst/>
            </a:prstGeom>
            <a:noFill/>
          </p:spPr>
          <p:txBody>
            <a:bodyPr wrap="square" rtlCol="0">
              <a:spAutoFit/>
            </a:bodyPr>
            <a:lstStyle/>
            <a:p>
              <a:pPr fontAlgn="auto">
                <a:spcBef>
                  <a:spcPts val="0"/>
                </a:spcBef>
                <a:spcAft>
                  <a:spcPts val="0"/>
                </a:spcAft>
              </a:pPr>
              <a:r>
                <a:rPr lang="en-US" altLang="ja-JP" sz="2000" dirty="0" smtClean="0">
                  <a:solidFill>
                    <a:srgbClr val="FF0000"/>
                  </a:solidFill>
                  <a:latin typeface="+mn-lt"/>
                  <a:ea typeface="HGP創英角ｺﾞｼｯｸUB" panose="020B0900000000000000" pitchFamily="50" charset="-128"/>
                </a:rPr>
                <a:t>NSX</a:t>
              </a:r>
              <a:endParaRPr lang="ja-JP" altLang="en-US" sz="2000" dirty="0">
                <a:solidFill>
                  <a:srgbClr val="FF0000"/>
                </a:solidFill>
                <a:latin typeface="+mn-lt"/>
                <a:ea typeface="HGP創英角ｺﾞｼｯｸUB" panose="020B0900000000000000" pitchFamily="50" charset="-128"/>
              </a:endParaRPr>
            </a:p>
          </p:txBody>
        </p:sp>
        <p:sp>
          <p:nvSpPr>
            <p:cNvPr id="31" name="テキスト ボックス 30"/>
            <p:cNvSpPr txBox="1"/>
            <p:nvPr/>
          </p:nvSpPr>
          <p:spPr>
            <a:xfrm>
              <a:off x="6069764" y="1064315"/>
              <a:ext cx="1333712" cy="338554"/>
            </a:xfrm>
            <a:prstGeom prst="rect">
              <a:avLst/>
            </a:prstGeom>
            <a:noFill/>
          </p:spPr>
          <p:txBody>
            <a:bodyPr wrap="square" rtlCol="0">
              <a:spAutoFit/>
            </a:bodyPr>
            <a:lstStyle/>
            <a:p>
              <a:pPr fontAlgn="auto">
                <a:spcBef>
                  <a:spcPts val="0"/>
                </a:spcBef>
                <a:spcAft>
                  <a:spcPts val="0"/>
                </a:spcAft>
              </a:pPr>
              <a:r>
                <a:rPr lang="en-US" altLang="ja-JP" sz="1600" dirty="0" smtClean="0">
                  <a:solidFill>
                    <a:prstClr val="black">
                      <a:lumMod val="50000"/>
                      <a:lumOff val="50000"/>
                    </a:prstClr>
                  </a:solidFill>
                  <a:latin typeface="+mn-lt"/>
                  <a:ea typeface="HGP創英角ｺﾞｼｯｸUB" panose="020B0900000000000000" pitchFamily="50" charset="-128"/>
                </a:rPr>
                <a:t>&gt;100 Ext IP</a:t>
              </a:r>
              <a:endParaRPr lang="ja-JP" altLang="en-US" sz="1600" dirty="0">
                <a:solidFill>
                  <a:prstClr val="black">
                    <a:lumMod val="50000"/>
                    <a:lumOff val="50000"/>
                  </a:prstClr>
                </a:solidFill>
                <a:latin typeface="+mn-lt"/>
                <a:ea typeface="HGP創英角ｺﾞｼｯｸUB" panose="020B0900000000000000" pitchFamily="50" charset="-128"/>
              </a:endParaRPr>
            </a:p>
          </p:txBody>
        </p:sp>
        <p:sp>
          <p:nvSpPr>
            <p:cNvPr id="32" name="角丸四角形 200"/>
            <p:cNvSpPr>
              <a:spLocks noChangeArrowheads="1"/>
            </p:cNvSpPr>
            <p:nvPr/>
          </p:nvSpPr>
          <p:spPr bwMode="auto">
            <a:xfrm>
              <a:off x="5073304" y="3898667"/>
              <a:ext cx="3054080" cy="437799"/>
            </a:xfrm>
            <a:prstGeom prst="roundRect">
              <a:avLst>
                <a:gd name="adj" fmla="val 9366"/>
              </a:avLst>
            </a:prstGeom>
            <a:solidFill>
              <a:schemeClr val="accent3">
                <a:lumMod val="40000"/>
                <a:lumOff val="60000"/>
              </a:schemeClr>
            </a:solidFill>
            <a:ln w="19050">
              <a:solidFill>
                <a:srgbClr val="33CC33"/>
              </a:solidFill>
              <a:prstDash val="sysDash"/>
              <a:round/>
              <a:headEnd/>
              <a:tailEnd/>
            </a:ln>
            <a:extLst/>
          </p:spPr>
          <p:txBody>
            <a:bodyPr wrap="none" anchor="ctr"/>
            <a:lstStyle>
              <a:lvl1pPr defTabSz="1279525" eaLnBrk="0" hangingPunct="0">
                <a:spcBef>
                  <a:spcPct val="20000"/>
                </a:spcBef>
                <a:buChar char="•"/>
                <a:defRPr kumimoji="1" sz="3200">
                  <a:solidFill>
                    <a:schemeClr val="tx1"/>
                  </a:solidFill>
                  <a:latin typeface="Arial" charset="0"/>
                  <a:ea typeface="ＭＳ Ｐゴシック" charset="-128"/>
                </a:defRPr>
              </a:lvl1pPr>
              <a:lvl2pPr marL="742950" indent="-285750" defTabSz="1279525" eaLnBrk="0" hangingPunct="0">
                <a:spcBef>
                  <a:spcPct val="20000"/>
                </a:spcBef>
                <a:buChar char="–"/>
                <a:defRPr kumimoji="1" sz="2800">
                  <a:solidFill>
                    <a:schemeClr val="tx1"/>
                  </a:solidFill>
                  <a:latin typeface="Arial" charset="0"/>
                  <a:ea typeface="ＭＳ Ｐゴシック" charset="-128"/>
                </a:defRPr>
              </a:lvl2pPr>
              <a:lvl3pPr marL="1143000" indent="-228600" defTabSz="1279525" eaLnBrk="0" hangingPunct="0">
                <a:spcBef>
                  <a:spcPct val="20000"/>
                </a:spcBef>
                <a:buChar char="•"/>
                <a:defRPr kumimoji="1" sz="2400">
                  <a:solidFill>
                    <a:schemeClr val="tx1"/>
                  </a:solidFill>
                  <a:latin typeface="Arial" charset="0"/>
                  <a:ea typeface="ＭＳ Ｐゴシック" charset="-128"/>
                </a:defRPr>
              </a:lvl3pPr>
              <a:lvl4pPr marL="1600200" indent="-228600" defTabSz="1279525" eaLnBrk="0" hangingPunct="0">
                <a:spcBef>
                  <a:spcPct val="20000"/>
                </a:spcBef>
                <a:buChar char="–"/>
                <a:defRPr kumimoji="1" sz="2000">
                  <a:solidFill>
                    <a:schemeClr val="tx1"/>
                  </a:solidFill>
                  <a:latin typeface="Arial" charset="0"/>
                  <a:ea typeface="ＭＳ Ｐゴシック" charset="-128"/>
                </a:defRPr>
              </a:lvl4pPr>
              <a:lvl5pPr marL="2057400" indent="-228600" defTabSz="1279525" eaLnBrk="0" hangingPunct="0">
                <a:spcBef>
                  <a:spcPct val="20000"/>
                </a:spcBef>
                <a:buChar char="»"/>
                <a:defRPr kumimoji="1" sz="2000">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spcBef>
                  <a:spcPct val="0"/>
                </a:spcBef>
                <a:buFontTx/>
                <a:buNone/>
              </a:pPr>
              <a:endParaRPr lang="ja-JP" altLang="en-US" sz="1000">
                <a:solidFill>
                  <a:srgbClr val="000000"/>
                </a:solidFill>
                <a:latin typeface="+mn-lt"/>
              </a:endParaRPr>
            </a:p>
          </p:txBody>
        </p:sp>
        <p:sp>
          <p:nvSpPr>
            <p:cNvPr id="33" name="Text Box 54"/>
            <p:cNvSpPr>
              <a:spLocks noChangeArrowheads="1"/>
            </p:cNvSpPr>
            <p:nvPr/>
          </p:nvSpPr>
          <p:spPr bwMode="auto">
            <a:xfrm>
              <a:off x="7452320" y="3942532"/>
              <a:ext cx="782487" cy="357545"/>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lang="en-US" altLang="ja-JP" sz="1050" dirty="0" smtClean="0">
                  <a:solidFill>
                    <a:srgbClr val="4F81BD">
                      <a:lumMod val="50000"/>
                    </a:srgbClr>
                  </a:solidFill>
                  <a:latin typeface="+mn-lt"/>
                  <a:ea typeface="HGP創英角ｺﾞｼｯｸUB" pitchFamily="50" charset="-128"/>
                </a:rPr>
                <a:t>New SIP</a:t>
              </a:r>
            </a:p>
            <a:p>
              <a:pPr eaLnBrk="1" hangingPunct="1">
                <a:defRPr/>
              </a:pPr>
              <a:r>
                <a:rPr lang="en-US" altLang="ja-JP" sz="1050" dirty="0" smtClean="0">
                  <a:solidFill>
                    <a:srgbClr val="4F81BD">
                      <a:lumMod val="50000"/>
                    </a:srgbClr>
                  </a:solidFill>
                  <a:latin typeface="+mn-lt"/>
                  <a:ea typeface="HGP創英角ｺﾞｼｯｸUB" pitchFamily="50" charset="-128"/>
                </a:rPr>
                <a:t>Terminal</a:t>
              </a:r>
              <a:endParaRPr lang="ja-JP" altLang="en-US" sz="1050" dirty="0" smtClean="0">
                <a:solidFill>
                  <a:srgbClr val="4F81BD">
                    <a:lumMod val="50000"/>
                  </a:srgbClr>
                </a:solidFill>
                <a:latin typeface="+mn-lt"/>
                <a:ea typeface="HGP創英角ｺﾞｼｯｸUB" pitchFamily="50" charset="-128"/>
              </a:endParaRPr>
            </a:p>
          </p:txBody>
        </p:sp>
        <p:sp>
          <p:nvSpPr>
            <p:cNvPr id="34" name="Freeform 33"/>
            <p:cNvSpPr>
              <a:spLocks/>
            </p:cNvSpPr>
            <p:nvPr/>
          </p:nvSpPr>
          <p:spPr bwMode="auto">
            <a:xfrm>
              <a:off x="5473066" y="3872619"/>
              <a:ext cx="1117717" cy="338618"/>
            </a:xfrm>
            <a:custGeom>
              <a:avLst/>
              <a:gdLst>
                <a:gd name="T0" fmla="*/ 2147483647 w 1488"/>
                <a:gd name="T1" fmla="*/ 2147483647 h 532"/>
                <a:gd name="T2" fmla="*/ 2147483647 w 1488"/>
                <a:gd name="T3" fmla="*/ 2147483647 h 532"/>
                <a:gd name="T4" fmla="*/ 2147483647 w 1488"/>
                <a:gd name="T5" fmla="*/ 2147483647 h 532"/>
                <a:gd name="T6" fmla="*/ 2147483647 w 1488"/>
                <a:gd name="T7" fmla="*/ 2147483647 h 532"/>
                <a:gd name="T8" fmla="*/ 2147483647 w 1488"/>
                <a:gd name="T9" fmla="*/ 2147483647 h 532"/>
                <a:gd name="T10" fmla="*/ 2147483647 w 1488"/>
                <a:gd name="T11" fmla="*/ 2147483647 h 532"/>
                <a:gd name="T12" fmla="*/ 2147483647 w 1488"/>
                <a:gd name="T13" fmla="*/ 2147483647 h 532"/>
                <a:gd name="T14" fmla="*/ 2147483647 w 1488"/>
                <a:gd name="T15" fmla="*/ 2147483647 h 532"/>
                <a:gd name="T16" fmla="*/ 2147483647 w 1488"/>
                <a:gd name="T17" fmla="*/ 2147483647 h 532"/>
                <a:gd name="T18" fmla="*/ 2147483647 w 1488"/>
                <a:gd name="T19" fmla="*/ 2147483647 h 532"/>
                <a:gd name="T20" fmla="*/ 2147483647 w 1488"/>
                <a:gd name="T21" fmla="*/ 2147483647 h 532"/>
                <a:gd name="T22" fmla="*/ 2147483647 w 1488"/>
                <a:gd name="T23" fmla="*/ 2147483647 h 532"/>
                <a:gd name="T24" fmla="*/ 2147483647 w 1488"/>
                <a:gd name="T25" fmla="*/ 2147483647 h 532"/>
                <a:gd name="T26" fmla="*/ 2147483647 w 1488"/>
                <a:gd name="T27" fmla="*/ 2147483647 h 532"/>
                <a:gd name="T28" fmla="*/ 2147483647 w 1488"/>
                <a:gd name="T29" fmla="*/ 2147483647 h 532"/>
                <a:gd name="T30" fmla="*/ 2147483647 w 1488"/>
                <a:gd name="T31" fmla="*/ 2147483647 h 532"/>
                <a:gd name="T32" fmla="*/ 2147483647 w 1488"/>
                <a:gd name="T33" fmla="*/ 2147483647 h 532"/>
                <a:gd name="T34" fmla="*/ 2147483647 w 1488"/>
                <a:gd name="T35" fmla="*/ 2147483647 h 532"/>
                <a:gd name="T36" fmla="*/ 2147483647 w 1488"/>
                <a:gd name="T37" fmla="*/ 2147483647 h 532"/>
                <a:gd name="T38" fmla="*/ 2147483647 w 1488"/>
                <a:gd name="T39" fmla="*/ 2147483647 h 532"/>
                <a:gd name="T40" fmla="*/ 2147483647 w 1488"/>
                <a:gd name="T41" fmla="*/ 2147483647 h 532"/>
                <a:gd name="T42" fmla="*/ 2147483647 w 1488"/>
                <a:gd name="T43" fmla="*/ 2147483647 h 532"/>
                <a:gd name="T44" fmla="*/ 2147483647 w 1488"/>
                <a:gd name="T45" fmla="*/ 2147483647 h 532"/>
                <a:gd name="T46" fmla="*/ 2147483647 w 1488"/>
                <a:gd name="T47" fmla="*/ 2147483647 h 532"/>
                <a:gd name="T48" fmla="*/ 2147483647 w 1488"/>
                <a:gd name="T49" fmla="*/ 2147483647 h 532"/>
                <a:gd name="T50" fmla="*/ 2147483647 w 1488"/>
                <a:gd name="T51" fmla="*/ 2147483647 h 532"/>
                <a:gd name="T52" fmla="*/ 2147483647 w 1488"/>
                <a:gd name="T53" fmla="*/ 2147483647 h 532"/>
                <a:gd name="T54" fmla="*/ 2147483647 w 1488"/>
                <a:gd name="T55" fmla="*/ 2147483647 h 532"/>
                <a:gd name="T56" fmla="*/ 2147483647 w 1488"/>
                <a:gd name="T57" fmla="*/ 2147483647 h 532"/>
                <a:gd name="T58" fmla="*/ 2147483647 w 1488"/>
                <a:gd name="T59" fmla="*/ 0 h 532"/>
                <a:gd name="T60" fmla="*/ 2147483647 w 1488"/>
                <a:gd name="T61" fmla="*/ 2147483647 h 532"/>
                <a:gd name="T62" fmla="*/ 2147483647 w 1488"/>
                <a:gd name="T63" fmla="*/ 2147483647 h 532"/>
                <a:gd name="T64" fmla="*/ 2147483647 w 1488"/>
                <a:gd name="T65" fmla="*/ 2147483647 h 532"/>
                <a:gd name="T66" fmla="*/ 2147483647 w 1488"/>
                <a:gd name="T67" fmla="*/ 2147483647 h 532"/>
                <a:gd name="T68" fmla="*/ 2147483647 w 1488"/>
                <a:gd name="T69" fmla="*/ 2147483647 h 532"/>
                <a:gd name="T70" fmla="*/ 2147483647 w 1488"/>
                <a:gd name="T71" fmla="*/ 2147483647 h 532"/>
                <a:gd name="T72" fmla="*/ 2147483647 w 1488"/>
                <a:gd name="T73" fmla="*/ 2147483647 h 532"/>
                <a:gd name="T74" fmla="*/ 2147483647 w 1488"/>
                <a:gd name="T75" fmla="*/ 2147483647 h 532"/>
                <a:gd name="T76" fmla="*/ 2147483647 w 1488"/>
                <a:gd name="T77" fmla="*/ 2147483647 h 532"/>
                <a:gd name="T78" fmla="*/ 2147483647 w 1488"/>
                <a:gd name="T79" fmla="*/ 2147483647 h 532"/>
                <a:gd name="T80" fmla="*/ 2147483647 w 1488"/>
                <a:gd name="T81" fmla="*/ 2147483647 h 532"/>
                <a:gd name="T82" fmla="*/ 2147483647 w 1488"/>
                <a:gd name="T83" fmla="*/ 2147483647 h 532"/>
                <a:gd name="T84" fmla="*/ 2147483647 w 1488"/>
                <a:gd name="T85" fmla="*/ 2147483647 h 532"/>
                <a:gd name="T86" fmla="*/ 2147483647 w 1488"/>
                <a:gd name="T87" fmla="*/ 2147483647 h 532"/>
                <a:gd name="T88" fmla="*/ 2147483647 w 1488"/>
                <a:gd name="T89" fmla="*/ 2147483647 h 532"/>
                <a:gd name="T90" fmla="*/ 2147483647 w 1488"/>
                <a:gd name="T91" fmla="*/ 2147483647 h 532"/>
                <a:gd name="T92" fmla="*/ 2147483647 w 1488"/>
                <a:gd name="T93" fmla="*/ 2147483647 h 532"/>
                <a:gd name="T94" fmla="*/ 0 w 1488"/>
                <a:gd name="T95" fmla="*/ 2147483647 h 532"/>
                <a:gd name="T96" fmla="*/ 2147483647 w 1488"/>
                <a:gd name="T97" fmla="*/ 2147483647 h 532"/>
                <a:gd name="T98" fmla="*/ 2147483647 w 1488"/>
                <a:gd name="T99" fmla="*/ 2147483647 h 532"/>
                <a:gd name="T100" fmla="*/ 2147483647 w 1488"/>
                <a:gd name="T101" fmla="*/ 2147483647 h 532"/>
                <a:gd name="T102" fmla="*/ 2147483647 w 1488"/>
                <a:gd name="T103" fmla="*/ 2147483647 h 532"/>
                <a:gd name="T104" fmla="*/ 2147483647 w 1488"/>
                <a:gd name="T105" fmla="*/ 2147483647 h 532"/>
                <a:gd name="T106" fmla="*/ 2147483647 w 1488"/>
                <a:gd name="T107" fmla="*/ 2147483647 h 532"/>
                <a:gd name="T108" fmla="*/ 2147483647 w 1488"/>
                <a:gd name="T109" fmla="*/ 2147483647 h 532"/>
                <a:gd name="T110" fmla="*/ 2147483647 w 1488"/>
                <a:gd name="T111" fmla="*/ 2147483647 h 532"/>
                <a:gd name="T112" fmla="*/ 2147483647 w 1488"/>
                <a:gd name="T113" fmla="*/ 2147483647 h 532"/>
                <a:gd name="T114" fmla="*/ 2147483647 w 1488"/>
                <a:gd name="T115" fmla="*/ 2147483647 h 532"/>
                <a:gd name="T116" fmla="*/ 2147483647 w 1488"/>
                <a:gd name="T117" fmla="*/ 2147483647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88" h="532">
                  <a:moveTo>
                    <a:pt x="405" y="481"/>
                  </a:moveTo>
                  <a:lnTo>
                    <a:pt x="405" y="483"/>
                  </a:lnTo>
                  <a:lnTo>
                    <a:pt x="410" y="486"/>
                  </a:lnTo>
                  <a:lnTo>
                    <a:pt x="415" y="487"/>
                  </a:lnTo>
                  <a:lnTo>
                    <a:pt x="419" y="488"/>
                  </a:lnTo>
                  <a:lnTo>
                    <a:pt x="421" y="490"/>
                  </a:lnTo>
                  <a:lnTo>
                    <a:pt x="426" y="492"/>
                  </a:lnTo>
                  <a:lnTo>
                    <a:pt x="431" y="494"/>
                  </a:lnTo>
                  <a:lnTo>
                    <a:pt x="434" y="495"/>
                  </a:lnTo>
                  <a:lnTo>
                    <a:pt x="441" y="495"/>
                  </a:lnTo>
                  <a:lnTo>
                    <a:pt x="443" y="497"/>
                  </a:lnTo>
                  <a:lnTo>
                    <a:pt x="448" y="498"/>
                  </a:lnTo>
                  <a:lnTo>
                    <a:pt x="452" y="498"/>
                  </a:lnTo>
                  <a:lnTo>
                    <a:pt x="457" y="500"/>
                  </a:lnTo>
                  <a:lnTo>
                    <a:pt x="460" y="502"/>
                  </a:lnTo>
                  <a:lnTo>
                    <a:pt x="465" y="503"/>
                  </a:lnTo>
                  <a:lnTo>
                    <a:pt x="469" y="503"/>
                  </a:lnTo>
                  <a:lnTo>
                    <a:pt x="474" y="505"/>
                  </a:lnTo>
                  <a:lnTo>
                    <a:pt x="479" y="507"/>
                  </a:lnTo>
                  <a:lnTo>
                    <a:pt x="483" y="507"/>
                  </a:lnTo>
                  <a:lnTo>
                    <a:pt x="488" y="508"/>
                  </a:lnTo>
                  <a:lnTo>
                    <a:pt x="493" y="510"/>
                  </a:lnTo>
                  <a:lnTo>
                    <a:pt x="498" y="510"/>
                  </a:lnTo>
                  <a:lnTo>
                    <a:pt x="503" y="512"/>
                  </a:lnTo>
                  <a:lnTo>
                    <a:pt x="512" y="512"/>
                  </a:lnTo>
                  <a:lnTo>
                    <a:pt x="517" y="512"/>
                  </a:lnTo>
                  <a:lnTo>
                    <a:pt x="522" y="512"/>
                  </a:lnTo>
                  <a:lnTo>
                    <a:pt x="527" y="515"/>
                  </a:lnTo>
                  <a:lnTo>
                    <a:pt x="543" y="515"/>
                  </a:lnTo>
                  <a:lnTo>
                    <a:pt x="545" y="517"/>
                  </a:lnTo>
                  <a:lnTo>
                    <a:pt x="596" y="517"/>
                  </a:lnTo>
                  <a:lnTo>
                    <a:pt x="600" y="515"/>
                  </a:lnTo>
                  <a:lnTo>
                    <a:pt x="617" y="515"/>
                  </a:lnTo>
                  <a:lnTo>
                    <a:pt x="622" y="512"/>
                  </a:lnTo>
                  <a:lnTo>
                    <a:pt x="629" y="512"/>
                  </a:lnTo>
                  <a:lnTo>
                    <a:pt x="636" y="512"/>
                  </a:lnTo>
                  <a:lnTo>
                    <a:pt x="641" y="512"/>
                  </a:lnTo>
                  <a:lnTo>
                    <a:pt x="646" y="510"/>
                  </a:lnTo>
                  <a:lnTo>
                    <a:pt x="648" y="510"/>
                  </a:lnTo>
                  <a:lnTo>
                    <a:pt x="655" y="508"/>
                  </a:lnTo>
                  <a:lnTo>
                    <a:pt x="660" y="508"/>
                  </a:lnTo>
                  <a:lnTo>
                    <a:pt x="664" y="507"/>
                  </a:lnTo>
                  <a:lnTo>
                    <a:pt x="667" y="507"/>
                  </a:lnTo>
                  <a:lnTo>
                    <a:pt x="672" y="505"/>
                  </a:lnTo>
                  <a:lnTo>
                    <a:pt x="677" y="503"/>
                  </a:lnTo>
                  <a:lnTo>
                    <a:pt x="682" y="503"/>
                  </a:lnTo>
                  <a:lnTo>
                    <a:pt x="686" y="502"/>
                  </a:lnTo>
                  <a:lnTo>
                    <a:pt x="691" y="500"/>
                  </a:lnTo>
                  <a:lnTo>
                    <a:pt x="695" y="498"/>
                  </a:lnTo>
                  <a:lnTo>
                    <a:pt x="700" y="497"/>
                  </a:lnTo>
                  <a:lnTo>
                    <a:pt x="705" y="497"/>
                  </a:lnTo>
                  <a:lnTo>
                    <a:pt x="708" y="495"/>
                  </a:lnTo>
                  <a:lnTo>
                    <a:pt x="713" y="495"/>
                  </a:lnTo>
                  <a:lnTo>
                    <a:pt x="717" y="494"/>
                  </a:lnTo>
                  <a:lnTo>
                    <a:pt x="720" y="492"/>
                  </a:lnTo>
                  <a:lnTo>
                    <a:pt x="726" y="490"/>
                  </a:lnTo>
                  <a:lnTo>
                    <a:pt x="729" y="488"/>
                  </a:lnTo>
                  <a:lnTo>
                    <a:pt x="734" y="487"/>
                  </a:lnTo>
                  <a:lnTo>
                    <a:pt x="739" y="486"/>
                  </a:lnTo>
                  <a:lnTo>
                    <a:pt x="741" y="483"/>
                  </a:lnTo>
                  <a:lnTo>
                    <a:pt x="746" y="481"/>
                  </a:lnTo>
                  <a:lnTo>
                    <a:pt x="748" y="479"/>
                  </a:lnTo>
                  <a:lnTo>
                    <a:pt x="753" y="477"/>
                  </a:lnTo>
                  <a:lnTo>
                    <a:pt x="755" y="476"/>
                  </a:lnTo>
                  <a:lnTo>
                    <a:pt x="760" y="474"/>
                  </a:lnTo>
                  <a:lnTo>
                    <a:pt x="765" y="471"/>
                  </a:lnTo>
                  <a:lnTo>
                    <a:pt x="767" y="471"/>
                  </a:lnTo>
                  <a:lnTo>
                    <a:pt x="772" y="471"/>
                  </a:lnTo>
                  <a:lnTo>
                    <a:pt x="772" y="472"/>
                  </a:lnTo>
                  <a:lnTo>
                    <a:pt x="775" y="474"/>
                  </a:lnTo>
                  <a:lnTo>
                    <a:pt x="784" y="481"/>
                  </a:lnTo>
                  <a:lnTo>
                    <a:pt x="788" y="483"/>
                  </a:lnTo>
                  <a:lnTo>
                    <a:pt x="788" y="487"/>
                  </a:lnTo>
                  <a:lnTo>
                    <a:pt x="793" y="488"/>
                  </a:lnTo>
                  <a:lnTo>
                    <a:pt x="796" y="492"/>
                  </a:lnTo>
                  <a:lnTo>
                    <a:pt x="801" y="494"/>
                  </a:lnTo>
                  <a:lnTo>
                    <a:pt x="803" y="495"/>
                  </a:lnTo>
                  <a:lnTo>
                    <a:pt x="806" y="495"/>
                  </a:lnTo>
                  <a:lnTo>
                    <a:pt x="808" y="497"/>
                  </a:lnTo>
                  <a:lnTo>
                    <a:pt x="810" y="498"/>
                  </a:lnTo>
                  <a:lnTo>
                    <a:pt x="815" y="500"/>
                  </a:lnTo>
                  <a:lnTo>
                    <a:pt x="817" y="502"/>
                  </a:lnTo>
                  <a:lnTo>
                    <a:pt x="819" y="503"/>
                  </a:lnTo>
                  <a:lnTo>
                    <a:pt x="822" y="503"/>
                  </a:lnTo>
                  <a:lnTo>
                    <a:pt x="824" y="505"/>
                  </a:lnTo>
                  <a:lnTo>
                    <a:pt x="829" y="507"/>
                  </a:lnTo>
                  <a:lnTo>
                    <a:pt x="832" y="508"/>
                  </a:lnTo>
                  <a:lnTo>
                    <a:pt x="832" y="510"/>
                  </a:lnTo>
                  <a:lnTo>
                    <a:pt x="837" y="510"/>
                  </a:lnTo>
                  <a:lnTo>
                    <a:pt x="839" y="512"/>
                  </a:lnTo>
                  <a:lnTo>
                    <a:pt x="843" y="512"/>
                  </a:lnTo>
                  <a:lnTo>
                    <a:pt x="848" y="515"/>
                  </a:lnTo>
                  <a:lnTo>
                    <a:pt x="850" y="517"/>
                  </a:lnTo>
                  <a:lnTo>
                    <a:pt x="855" y="517"/>
                  </a:lnTo>
                  <a:lnTo>
                    <a:pt x="858" y="519"/>
                  </a:lnTo>
                  <a:lnTo>
                    <a:pt x="863" y="519"/>
                  </a:lnTo>
                  <a:lnTo>
                    <a:pt x="865" y="519"/>
                  </a:lnTo>
                  <a:lnTo>
                    <a:pt x="870" y="521"/>
                  </a:lnTo>
                  <a:lnTo>
                    <a:pt x="872" y="521"/>
                  </a:lnTo>
                  <a:lnTo>
                    <a:pt x="872" y="524"/>
                  </a:lnTo>
                  <a:lnTo>
                    <a:pt x="877" y="524"/>
                  </a:lnTo>
                  <a:lnTo>
                    <a:pt x="879" y="525"/>
                  </a:lnTo>
                  <a:lnTo>
                    <a:pt x="889" y="525"/>
                  </a:lnTo>
                  <a:lnTo>
                    <a:pt x="894" y="526"/>
                  </a:lnTo>
                  <a:lnTo>
                    <a:pt x="901" y="526"/>
                  </a:lnTo>
                  <a:lnTo>
                    <a:pt x="903" y="528"/>
                  </a:lnTo>
                  <a:lnTo>
                    <a:pt x="910" y="528"/>
                  </a:lnTo>
                  <a:lnTo>
                    <a:pt x="912" y="529"/>
                  </a:lnTo>
                  <a:lnTo>
                    <a:pt x="927" y="529"/>
                  </a:lnTo>
                  <a:lnTo>
                    <a:pt x="930" y="531"/>
                  </a:lnTo>
                  <a:lnTo>
                    <a:pt x="974" y="531"/>
                  </a:lnTo>
                  <a:lnTo>
                    <a:pt x="977" y="529"/>
                  </a:lnTo>
                  <a:lnTo>
                    <a:pt x="992" y="529"/>
                  </a:lnTo>
                  <a:lnTo>
                    <a:pt x="996" y="528"/>
                  </a:lnTo>
                  <a:lnTo>
                    <a:pt x="1003" y="528"/>
                  </a:lnTo>
                  <a:lnTo>
                    <a:pt x="1005" y="526"/>
                  </a:lnTo>
                  <a:lnTo>
                    <a:pt x="1013" y="526"/>
                  </a:lnTo>
                  <a:lnTo>
                    <a:pt x="1018" y="525"/>
                  </a:lnTo>
                  <a:lnTo>
                    <a:pt x="1020" y="525"/>
                  </a:lnTo>
                  <a:lnTo>
                    <a:pt x="1025" y="524"/>
                  </a:lnTo>
                  <a:lnTo>
                    <a:pt x="1027" y="524"/>
                  </a:lnTo>
                  <a:lnTo>
                    <a:pt x="1031" y="521"/>
                  </a:lnTo>
                  <a:lnTo>
                    <a:pt x="1034" y="521"/>
                  </a:lnTo>
                  <a:lnTo>
                    <a:pt x="1036" y="519"/>
                  </a:lnTo>
                  <a:lnTo>
                    <a:pt x="1041" y="519"/>
                  </a:lnTo>
                  <a:lnTo>
                    <a:pt x="1044" y="519"/>
                  </a:lnTo>
                  <a:lnTo>
                    <a:pt x="1046" y="519"/>
                  </a:lnTo>
                  <a:lnTo>
                    <a:pt x="1049" y="517"/>
                  </a:lnTo>
                  <a:lnTo>
                    <a:pt x="1054" y="517"/>
                  </a:lnTo>
                  <a:lnTo>
                    <a:pt x="1056" y="515"/>
                  </a:lnTo>
                  <a:lnTo>
                    <a:pt x="1060" y="512"/>
                  </a:lnTo>
                  <a:lnTo>
                    <a:pt x="1062" y="512"/>
                  </a:lnTo>
                  <a:lnTo>
                    <a:pt x="1067" y="512"/>
                  </a:lnTo>
                  <a:lnTo>
                    <a:pt x="1067" y="510"/>
                  </a:lnTo>
                  <a:lnTo>
                    <a:pt x="1072" y="508"/>
                  </a:lnTo>
                  <a:lnTo>
                    <a:pt x="1075" y="508"/>
                  </a:lnTo>
                  <a:lnTo>
                    <a:pt x="1077" y="507"/>
                  </a:lnTo>
                  <a:lnTo>
                    <a:pt x="1080" y="505"/>
                  </a:lnTo>
                  <a:lnTo>
                    <a:pt x="1082" y="503"/>
                  </a:lnTo>
                  <a:lnTo>
                    <a:pt x="1087" y="502"/>
                  </a:lnTo>
                  <a:lnTo>
                    <a:pt x="1089" y="502"/>
                  </a:lnTo>
                  <a:lnTo>
                    <a:pt x="1091" y="500"/>
                  </a:lnTo>
                  <a:lnTo>
                    <a:pt x="1093" y="498"/>
                  </a:lnTo>
                  <a:lnTo>
                    <a:pt x="1096" y="497"/>
                  </a:lnTo>
                  <a:lnTo>
                    <a:pt x="1098" y="495"/>
                  </a:lnTo>
                  <a:lnTo>
                    <a:pt x="1103" y="495"/>
                  </a:lnTo>
                  <a:lnTo>
                    <a:pt x="1103" y="494"/>
                  </a:lnTo>
                  <a:lnTo>
                    <a:pt x="1108" y="492"/>
                  </a:lnTo>
                  <a:lnTo>
                    <a:pt x="1111" y="490"/>
                  </a:lnTo>
                  <a:lnTo>
                    <a:pt x="1113" y="488"/>
                  </a:lnTo>
                  <a:lnTo>
                    <a:pt x="1118" y="486"/>
                  </a:lnTo>
                  <a:lnTo>
                    <a:pt x="1118" y="483"/>
                  </a:lnTo>
                  <a:lnTo>
                    <a:pt x="1124" y="477"/>
                  </a:lnTo>
                  <a:lnTo>
                    <a:pt x="1129" y="476"/>
                  </a:lnTo>
                  <a:lnTo>
                    <a:pt x="1132" y="474"/>
                  </a:lnTo>
                  <a:lnTo>
                    <a:pt x="1132" y="471"/>
                  </a:lnTo>
                  <a:lnTo>
                    <a:pt x="1142" y="462"/>
                  </a:lnTo>
                  <a:lnTo>
                    <a:pt x="1142" y="461"/>
                  </a:lnTo>
                  <a:lnTo>
                    <a:pt x="1151" y="461"/>
                  </a:lnTo>
                  <a:lnTo>
                    <a:pt x="1158" y="462"/>
                  </a:lnTo>
                  <a:lnTo>
                    <a:pt x="1208" y="462"/>
                  </a:lnTo>
                  <a:lnTo>
                    <a:pt x="1215" y="461"/>
                  </a:lnTo>
                  <a:lnTo>
                    <a:pt x="1232" y="461"/>
                  </a:lnTo>
                  <a:lnTo>
                    <a:pt x="1237" y="459"/>
                  </a:lnTo>
                  <a:lnTo>
                    <a:pt x="1241" y="459"/>
                  </a:lnTo>
                  <a:lnTo>
                    <a:pt x="1246" y="457"/>
                  </a:lnTo>
                  <a:lnTo>
                    <a:pt x="1256" y="457"/>
                  </a:lnTo>
                  <a:lnTo>
                    <a:pt x="1263" y="457"/>
                  </a:lnTo>
                  <a:lnTo>
                    <a:pt x="1268" y="456"/>
                  </a:lnTo>
                  <a:lnTo>
                    <a:pt x="1272" y="456"/>
                  </a:lnTo>
                  <a:lnTo>
                    <a:pt x="1277" y="454"/>
                  </a:lnTo>
                  <a:lnTo>
                    <a:pt x="1282" y="454"/>
                  </a:lnTo>
                  <a:lnTo>
                    <a:pt x="1287" y="452"/>
                  </a:lnTo>
                  <a:lnTo>
                    <a:pt x="1292" y="450"/>
                  </a:lnTo>
                  <a:lnTo>
                    <a:pt x="1297" y="449"/>
                  </a:lnTo>
                  <a:lnTo>
                    <a:pt x="1301" y="449"/>
                  </a:lnTo>
                  <a:lnTo>
                    <a:pt x="1306" y="448"/>
                  </a:lnTo>
                  <a:lnTo>
                    <a:pt x="1313" y="446"/>
                  </a:lnTo>
                  <a:lnTo>
                    <a:pt x="1318" y="444"/>
                  </a:lnTo>
                  <a:lnTo>
                    <a:pt x="1320" y="443"/>
                  </a:lnTo>
                  <a:lnTo>
                    <a:pt x="1325" y="441"/>
                  </a:lnTo>
                  <a:lnTo>
                    <a:pt x="1330" y="440"/>
                  </a:lnTo>
                  <a:lnTo>
                    <a:pt x="1334" y="438"/>
                  </a:lnTo>
                  <a:lnTo>
                    <a:pt x="1339" y="436"/>
                  </a:lnTo>
                  <a:lnTo>
                    <a:pt x="1344" y="435"/>
                  </a:lnTo>
                  <a:lnTo>
                    <a:pt x="1346" y="433"/>
                  </a:lnTo>
                  <a:lnTo>
                    <a:pt x="1354" y="431"/>
                  </a:lnTo>
                  <a:lnTo>
                    <a:pt x="1359" y="430"/>
                  </a:lnTo>
                  <a:lnTo>
                    <a:pt x="1361" y="428"/>
                  </a:lnTo>
                  <a:lnTo>
                    <a:pt x="1365" y="424"/>
                  </a:lnTo>
                  <a:lnTo>
                    <a:pt x="1368" y="423"/>
                  </a:lnTo>
                  <a:lnTo>
                    <a:pt x="1372" y="421"/>
                  </a:lnTo>
                  <a:lnTo>
                    <a:pt x="1377" y="421"/>
                  </a:lnTo>
                  <a:lnTo>
                    <a:pt x="1382" y="418"/>
                  </a:lnTo>
                  <a:lnTo>
                    <a:pt x="1385" y="417"/>
                  </a:lnTo>
                  <a:lnTo>
                    <a:pt x="1390" y="414"/>
                  </a:lnTo>
                  <a:lnTo>
                    <a:pt x="1394" y="411"/>
                  </a:lnTo>
                  <a:lnTo>
                    <a:pt x="1396" y="410"/>
                  </a:lnTo>
                  <a:lnTo>
                    <a:pt x="1401" y="407"/>
                  </a:lnTo>
                  <a:lnTo>
                    <a:pt x="1403" y="405"/>
                  </a:lnTo>
                  <a:lnTo>
                    <a:pt x="1408" y="402"/>
                  </a:lnTo>
                  <a:lnTo>
                    <a:pt x="1411" y="400"/>
                  </a:lnTo>
                  <a:lnTo>
                    <a:pt x="1416" y="397"/>
                  </a:lnTo>
                  <a:lnTo>
                    <a:pt x="1418" y="395"/>
                  </a:lnTo>
                  <a:lnTo>
                    <a:pt x="1421" y="392"/>
                  </a:lnTo>
                  <a:lnTo>
                    <a:pt x="1425" y="388"/>
                  </a:lnTo>
                  <a:lnTo>
                    <a:pt x="1427" y="387"/>
                  </a:lnTo>
                  <a:lnTo>
                    <a:pt x="1444" y="373"/>
                  </a:lnTo>
                  <a:lnTo>
                    <a:pt x="1444" y="371"/>
                  </a:lnTo>
                  <a:lnTo>
                    <a:pt x="1447" y="369"/>
                  </a:lnTo>
                  <a:lnTo>
                    <a:pt x="1449" y="366"/>
                  </a:lnTo>
                  <a:lnTo>
                    <a:pt x="1452" y="362"/>
                  </a:lnTo>
                  <a:lnTo>
                    <a:pt x="1454" y="359"/>
                  </a:lnTo>
                  <a:lnTo>
                    <a:pt x="1456" y="356"/>
                  </a:lnTo>
                  <a:lnTo>
                    <a:pt x="1458" y="354"/>
                  </a:lnTo>
                  <a:lnTo>
                    <a:pt x="1460" y="351"/>
                  </a:lnTo>
                  <a:lnTo>
                    <a:pt x="1463" y="347"/>
                  </a:lnTo>
                  <a:lnTo>
                    <a:pt x="1465" y="346"/>
                  </a:lnTo>
                  <a:lnTo>
                    <a:pt x="1465" y="342"/>
                  </a:lnTo>
                  <a:lnTo>
                    <a:pt x="1468" y="340"/>
                  </a:lnTo>
                  <a:lnTo>
                    <a:pt x="1470" y="335"/>
                  </a:lnTo>
                  <a:lnTo>
                    <a:pt x="1473" y="333"/>
                  </a:lnTo>
                  <a:lnTo>
                    <a:pt x="1473" y="330"/>
                  </a:lnTo>
                  <a:lnTo>
                    <a:pt x="1475" y="326"/>
                  </a:lnTo>
                  <a:lnTo>
                    <a:pt x="1478" y="323"/>
                  </a:lnTo>
                  <a:lnTo>
                    <a:pt x="1478" y="320"/>
                  </a:lnTo>
                  <a:lnTo>
                    <a:pt x="1480" y="316"/>
                  </a:lnTo>
                  <a:lnTo>
                    <a:pt x="1480" y="313"/>
                  </a:lnTo>
                  <a:lnTo>
                    <a:pt x="1480" y="311"/>
                  </a:lnTo>
                  <a:lnTo>
                    <a:pt x="1482" y="308"/>
                  </a:lnTo>
                  <a:lnTo>
                    <a:pt x="1482" y="304"/>
                  </a:lnTo>
                  <a:lnTo>
                    <a:pt x="1485" y="302"/>
                  </a:lnTo>
                  <a:lnTo>
                    <a:pt x="1485" y="295"/>
                  </a:lnTo>
                  <a:lnTo>
                    <a:pt x="1487" y="292"/>
                  </a:lnTo>
                  <a:lnTo>
                    <a:pt x="1487" y="267"/>
                  </a:lnTo>
                  <a:lnTo>
                    <a:pt x="1485" y="264"/>
                  </a:lnTo>
                  <a:lnTo>
                    <a:pt x="1485" y="258"/>
                  </a:lnTo>
                  <a:lnTo>
                    <a:pt x="1482" y="254"/>
                  </a:lnTo>
                  <a:lnTo>
                    <a:pt x="1482" y="251"/>
                  </a:lnTo>
                  <a:lnTo>
                    <a:pt x="1480" y="247"/>
                  </a:lnTo>
                  <a:lnTo>
                    <a:pt x="1480" y="244"/>
                  </a:lnTo>
                  <a:lnTo>
                    <a:pt x="1480" y="241"/>
                  </a:lnTo>
                  <a:lnTo>
                    <a:pt x="1478" y="237"/>
                  </a:lnTo>
                  <a:lnTo>
                    <a:pt x="1478" y="236"/>
                  </a:lnTo>
                  <a:lnTo>
                    <a:pt x="1475" y="233"/>
                  </a:lnTo>
                  <a:lnTo>
                    <a:pt x="1473" y="229"/>
                  </a:lnTo>
                  <a:lnTo>
                    <a:pt x="1473" y="227"/>
                  </a:lnTo>
                  <a:lnTo>
                    <a:pt x="1470" y="223"/>
                  </a:lnTo>
                  <a:lnTo>
                    <a:pt x="1468" y="220"/>
                  </a:lnTo>
                  <a:lnTo>
                    <a:pt x="1465" y="216"/>
                  </a:lnTo>
                  <a:lnTo>
                    <a:pt x="1465" y="213"/>
                  </a:lnTo>
                  <a:lnTo>
                    <a:pt x="1463" y="210"/>
                  </a:lnTo>
                  <a:lnTo>
                    <a:pt x="1460" y="206"/>
                  </a:lnTo>
                  <a:lnTo>
                    <a:pt x="1458" y="203"/>
                  </a:lnTo>
                  <a:lnTo>
                    <a:pt x="1456" y="201"/>
                  </a:lnTo>
                  <a:lnTo>
                    <a:pt x="1454" y="200"/>
                  </a:lnTo>
                  <a:lnTo>
                    <a:pt x="1452" y="196"/>
                  </a:lnTo>
                  <a:lnTo>
                    <a:pt x="1449" y="194"/>
                  </a:lnTo>
                  <a:lnTo>
                    <a:pt x="1447" y="190"/>
                  </a:lnTo>
                  <a:lnTo>
                    <a:pt x="1427" y="170"/>
                  </a:lnTo>
                  <a:lnTo>
                    <a:pt x="1425" y="169"/>
                  </a:lnTo>
                  <a:lnTo>
                    <a:pt x="1421" y="165"/>
                  </a:lnTo>
                  <a:lnTo>
                    <a:pt x="1418" y="165"/>
                  </a:lnTo>
                  <a:lnTo>
                    <a:pt x="1416" y="162"/>
                  </a:lnTo>
                  <a:lnTo>
                    <a:pt x="1411" y="158"/>
                  </a:lnTo>
                  <a:lnTo>
                    <a:pt x="1408" y="158"/>
                  </a:lnTo>
                  <a:lnTo>
                    <a:pt x="1403" y="153"/>
                  </a:lnTo>
                  <a:lnTo>
                    <a:pt x="1401" y="152"/>
                  </a:lnTo>
                  <a:lnTo>
                    <a:pt x="1396" y="149"/>
                  </a:lnTo>
                  <a:lnTo>
                    <a:pt x="1394" y="148"/>
                  </a:lnTo>
                  <a:lnTo>
                    <a:pt x="1390" y="144"/>
                  </a:lnTo>
                  <a:lnTo>
                    <a:pt x="1385" y="143"/>
                  </a:lnTo>
                  <a:lnTo>
                    <a:pt x="1382" y="141"/>
                  </a:lnTo>
                  <a:lnTo>
                    <a:pt x="1377" y="138"/>
                  </a:lnTo>
                  <a:lnTo>
                    <a:pt x="1372" y="136"/>
                  </a:lnTo>
                  <a:lnTo>
                    <a:pt x="1368" y="134"/>
                  </a:lnTo>
                  <a:lnTo>
                    <a:pt x="1365" y="133"/>
                  </a:lnTo>
                  <a:lnTo>
                    <a:pt x="1361" y="129"/>
                  </a:lnTo>
                  <a:lnTo>
                    <a:pt x="1359" y="127"/>
                  </a:lnTo>
                  <a:lnTo>
                    <a:pt x="1354" y="127"/>
                  </a:lnTo>
                  <a:lnTo>
                    <a:pt x="1346" y="127"/>
                  </a:lnTo>
                  <a:lnTo>
                    <a:pt x="1344" y="124"/>
                  </a:lnTo>
                  <a:lnTo>
                    <a:pt x="1339" y="122"/>
                  </a:lnTo>
                  <a:lnTo>
                    <a:pt x="1334" y="121"/>
                  </a:lnTo>
                  <a:lnTo>
                    <a:pt x="1330" y="120"/>
                  </a:lnTo>
                  <a:lnTo>
                    <a:pt x="1325" y="118"/>
                  </a:lnTo>
                  <a:lnTo>
                    <a:pt x="1320" y="117"/>
                  </a:lnTo>
                  <a:lnTo>
                    <a:pt x="1318" y="114"/>
                  </a:lnTo>
                  <a:lnTo>
                    <a:pt x="1313" y="113"/>
                  </a:lnTo>
                  <a:lnTo>
                    <a:pt x="1306" y="112"/>
                  </a:lnTo>
                  <a:lnTo>
                    <a:pt x="1301" y="110"/>
                  </a:lnTo>
                  <a:lnTo>
                    <a:pt x="1297" y="110"/>
                  </a:lnTo>
                  <a:lnTo>
                    <a:pt x="1292" y="108"/>
                  </a:lnTo>
                  <a:lnTo>
                    <a:pt x="1287" y="107"/>
                  </a:lnTo>
                  <a:lnTo>
                    <a:pt x="1282" y="105"/>
                  </a:lnTo>
                  <a:lnTo>
                    <a:pt x="1277" y="105"/>
                  </a:lnTo>
                  <a:lnTo>
                    <a:pt x="1272" y="103"/>
                  </a:lnTo>
                  <a:lnTo>
                    <a:pt x="1268" y="103"/>
                  </a:lnTo>
                  <a:lnTo>
                    <a:pt x="1263" y="101"/>
                  </a:lnTo>
                  <a:lnTo>
                    <a:pt x="1256" y="100"/>
                  </a:lnTo>
                  <a:lnTo>
                    <a:pt x="1246" y="100"/>
                  </a:lnTo>
                  <a:lnTo>
                    <a:pt x="1241" y="98"/>
                  </a:lnTo>
                  <a:lnTo>
                    <a:pt x="1237" y="98"/>
                  </a:lnTo>
                  <a:lnTo>
                    <a:pt x="1232" y="96"/>
                  </a:lnTo>
                  <a:lnTo>
                    <a:pt x="1215" y="96"/>
                  </a:lnTo>
                  <a:lnTo>
                    <a:pt x="1208" y="95"/>
                  </a:lnTo>
                  <a:lnTo>
                    <a:pt x="1158" y="95"/>
                  </a:lnTo>
                  <a:lnTo>
                    <a:pt x="1151" y="96"/>
                  </a:lnTo>
                  <a:lnTo>
                    <a:pt x="1149" y="98"/>
                  </a:lnTo>
                  <a:lnTo>
                    <a:pt x="1149" y="96"/>
                  </a:lnTo>
                  <a:lnTo>
                    <a:pt x="1144" y="91"/>
                  </a:lnTo>
                  <a:lnTo>
                    <a:pt x="1142" y="90"/>
                  </a:lnTo>
                  <a:lnTo>
                    <a:pt x="1139" y="89"/>
                  </a:lnTo>
                  <a:lnTo>
                    <a:pt x="1139" y="85"/>
                  </a:lnTo>
                  <a:lnTo>
                    <a:pt x="1118" y="67"/>
                  </a:lnTo>
                  <a:lnTo>
                    <a:pt x="1118" y="65"/>
                  </a:lnTo>
                  <a:lnTo>
                    <a:pt x="1115" y="62"/>
                  </a:lnTo>
                  <a:lnTo>
                    <a:pt x="1111" y="60"/>
                  </a:lnTo>
                  <a:lnTo>
                    <a:pt x="1108" y="57"/>
                  </a:lnTo>
                  <a:lnTo>
                    <a:pt x="1103" y="55"/>
                  </a:lnTo>
                  <a:lnTo>
                    <a:pt x="1101" y="54"/>
                  </a:lnTo>
                  <a:lnTo>
                    <a:pt x="1098" y="52"/>
                  </a:lnTo>
                  <a:lnTo>
                    <a:pt x="1096" y="51"/>
                  </a:lnTo>
                  <a:lnTo>
                    <a:pt x="1091" y="50"/>
                  </a:lnTo>
                  <a:lnTo>
                    <a:pt x="1089" y="45"/>
                  </a:lnTo>
                  <a:lnTo>
                    <a:pt x="1084" y="44"/>
                  </a:lnTo>
                  <a:lnTo>
                    <a:pt x="1082" y="43"/>
                  </a:lnTo>
                  <a:lnTo>
                    <a:pt x="1075" y="41"/>
                  </a:lnTo>
                  <a:lnTo>
                    <a:pt x="1075" y="38"/>
                  </a:lnTo>
                  <a:lnTo>
                    <a:pt x="1070" y="36"/>
                  </a:lnTo>
                  <a:lnTo>
                    <a:pt x="1067" y="34"/>
                  </a:lnTo>
                  <a:lnTo>
                    <a:pt x="1062" y="33"/>
                  </a:lnTo>
                  <a:lnTo>
                    <a:pt x="1060" y="31"/>
                  </a:lnTo>
                  <a:lnTo>
                    <a:pt x="1054" y="29"/>
                  </a:lnTo>
                  <a:lnTo>
                    <a:pt x="1051" y="28"/>
                  </a:lnTo>
                  <a:lnTo>
                    <a:pt x="1046" y="26"/>
                  </a:lnTo>
                  <a:lnTo>
                    <a:pt x="1041" y="24"/>
                  </a:lnTo>
                  <a:lnTo>
                    <a:pt x="1039" y="23"/>
                  </a:lnTo>
                  <a:lnTo>
                    <a:pt x="1034" y="21"/>
                  </a:lnTo>
                  <a:lnTo>
                    <a:pt x="1031" y="19"/>
                  </a:lnTo>
                  <a:lnTo>
                    <a:pt x="1027" y="18"/>
                  </a:lnTo>
                  <a:lnTo>
                    <a:pt x="1023" y="16"/>
                  </a:lnTo>
                  <a:lnTo>
                    <a:pt x="1020" y="16"/>
                  </a:lnTo>
                  <a:lnTo>
                    <a:pt x="1013" y="16"/>
                  </a:lnTo>
                  <a:lnTo>
                    <a:pt x="1010" y="14"/>
                  </a:lnTo>
                  <a:lnTo>
                    <a:pt x="1005" y="13"/>
                  </a:lnTo>
                  <a:lnTo>
                    <a:pt x="1000" y="12"/>
                  </a:lnTo>
                  <a:lnTo>
                    <a:pt x="996" y="12"/>
                  </a:lnTo>
                  <a:lnTo>
                    <a:pt x="992" y="9"/>
                  </a:lnTo>
                  <a:lnTo>
                    <a:pt x="989" y="9"/>
                  </a:lnTo>
                  <a:lnTo>
                    <a:pt x="984" y="7"/>
                  </a:lnTo>
                  <a:lnTo>
                    <a:pt x="977" y="6"/>
                  </a:lnTo>
                  <a:lnTo>
                    <a:pt x="974" y="6"/>
                  </a:lnTo>
                  <a:lnTo>
                    <a:pt x="970" y="5"/>
                  </a:lnTo>
                  <a:lnTo>
                    <a:pt x="961" y="5"/>
                  </a:lnTo>
                  <a:lnTo>
                    <a:pt x="956" y="3"/>
                  </a:lnTo>
                  <a:lnTo>
                    <a:pt x="951" y="3"/>
                  </a:lnTo>
                  <a:lnTo>
                    <a:pt x="948" y="2"/>
                  </a:lnTo>
                  <a:lnTo>
                    <a:pt x="930" y="2"/>
                  </a:lnTo>
                  <a:lnTo>
                    <a:pt x="922" y="0"/>
                  </a:lnTo>
                  <a:lnTo>
                    <a:pt x="872" y="0"/>
                  </a:lnTo>
                  <a:lnTo>
                    <a:pt x="870" y="2"/>
                  </a:lnTo>
                  <a:lnTo>
                    <a:pt x="855" y="2"/>
                  </a:lnTo>
                  <a:lnTo>
                    <a:pt x="850" y="3"/>
                  </a:lnTo>
                  <a:lnTo>
                    <a:pt x="841" y="3"/>
                  </a:lnTo>
                  <a:lnTo>
                    <a:pt x="837" y="5"/>
                  </a:lnTo>
                  <a:lnTo>
                    <a:pt x="832" y="5"/>
                  </a:lnTo>
                  <a:lnTo>
                    <a:pt x="829" y="6"/>
                  </a:lnTo>
                  <a:lnTo>
                    <a:pt x="824" y="6"/>
                  </a:lnTo>
                  <a:lnTo>
                    <a:pt x="817" y="7"/>
                  </a:lnTo>
                  <a:lnTo>
                    <a:pt x="815" y="7"/>
                  </a:lnTo>
                  <a:lnTo>
                    <a:pt x="810" y="9"/>
                  </a:lnTo>
                  <a:lnTo>
                    <a:pt x="806" y="12"/>
                  </a:lnTo>
                  <a:lnTo>
                    <a:pt x="801" y="12"/>
                  </a:lnTo>
                  <a:lnTo>
                    <a:pt x="796" y="13"/>
                  </a:lnTo>
                  <a:lnTo>
                    <a:pt x="791" y="14"/>
                  </a:lnTo>
                  <a:lnTo>
                    <a:pt x="788" y="14"/>
                  </a:lnTo>
                  <a:lnTo>
                    <a:pt x="784" y="16"/>
                  </a:lnTo>
                  <a:lnTo>
                    <a:pt x="779" y="16"/>
                  </a:lnTo>
                  <a:lnTo>
                    <a:pt x="775" y="18"/>
                  </a:lnTo>
                  <a:lnTo>
                    <a:pt x="770" y="19"/>
                  </a:lnTo>
                  <a:lnTo>
                    <a:pt x="767" y="21"/>
                  </a:lnTo>
                  <a:lnTo>
                    <a:pt x="762" y="23"/>
                  </a:lnTo>
                  <a:lnTo>
                    <a:pt x="757" y="24"/>
                  </a:lnTo>
                  <a:lnTo>
                    <a:pt x="753" y="26"/>
                  </a:lnTo>
                  <a:lnTo>
                    <a:pt x="748" y="28"/>
                  </a:lnTo>
                  <a:lnTo>
                    <a:pt x="746" y="29"/>
                  </a:lnTo>
                  <a:lnTo>
                    <a:pt x="744" y="31"/>
                  </a:lnTo>
                  <a:lnTo>
                    <a:pt x="741" y="33"/>
                  </a:lnTo>
                  <a:lnTo>
                    <a:pt x="734" y="34"/>
                  </a:lnTo>
                  <a:lnTo>
                    <a:pt x="731" y="36"/>
                  </a:lnTo>
                  <a:lnTo>
                    <a:pt x="726" y="38"/>
                  </a:lnTo>
                  <a:lnTo>
                    <a:pt x="724" y="38"/>
                  </a:lnTo>
                  <a:lnTo>
                    <a:pt x="720" y="41"/>
                  </a:lnTo>
                  <a:lnTo>
                    <a:pt x="717" y="44"/>
                  </a:lnTo>
                  <a:lnTo>
                    <a:pt x="713" y="45"/>
                  </a:lnTo>
                  <a:lnTo>
                    <a:pt x="710" y="47"/>
                  </a:lnTo>
                  <a:lnTo>
                    <a:pt x="708" y="51"/>
                  </a:lnTo>
                  <a:lnTo>
                    <a:pt x="705" y="52"/>
                  </a:lnTo>
                  <a:lnTo>
                    <a:pt x="700" y="52"/>
                  </a:lnTo>
                  <a:lnTo>
                    <a:pt x="698" y="55"/>
                  </a:lnTo>
                  <a:lnTo>
                    <a:pt x="693" y="57"/>
                  </a:lnTo>
                  <a:lnTo>
                    <a:pt x="691" y="59"/>
                  </a:lnTo>
                  <a:lnTo>
                    <a:pt x="689" y="62"/>
                  </a:lnTo>
                  <a:lnTo>
                    <a:pt x="684" y="64"/>
                  </a:lnTo>
                  <a:lnTo>
                    <a:pt x="677" y="72"/>
                  </a:lnTo>
                  <a:lnTo>
                    <a:pt x="669" y="72"/>
                  </a:lnTo>
                  <a:lnTo>
                    <a:pt x="667" y="70"/>
                  </a:lnTo>
                  <a:lnTo>
                    <a:pt x="667" y="69"/>
                  </a:lnTo>
                  <a:lnTo>
                    <a:pt x="662" y="69"/>
                  </a:lnTo>
                  <a:lnTo>
                    <a:pt x="660" y="67"/>
                  </a:lnTo>
                  <a:lnTo>
                    <a:pt x="658" y="65"/>
                  </a:lnTo>
                  <a:lnTo>
                    <a:pt x="655" y="64"/>
                  </a:lnTo>
                  <a:lnTo>
                    <a:pt x="653" y="64"/>
                  </a:lnTo>
                  <a:lnTo>
                    <a:pt x="648" y="62"/>
                  </a:lnTo>
                  <a:lnTo>
                    <a:pt x="646" y="60"/>
                  </a:lnTo>
                  <a:lnTo>
                    <a:pt x="643" y="60"/>
                  </a:lnTo>
                  <a:lnTo>
                    <a:pt x="641" y="59"/>
                  </a:lnTo>
                  <a:lnTo>
                    <a:pt x="636" y="57"/>
                  </a:lnTo>
                  <a:lnTo>
                    <a:pt x="633" y="57"/>
                  </a:lnTo>
                  <a:lnTo>
                    <a:pt x="629" y="55"/>
                  </a:lnTo>
                  <a:lnTo>
                    <a:pt x="627" y="54"/>
                  </a:lnTo>
                  <a:lnTo>
                    <a:pt x="622" y="54"/>
                  </a:lnTo>
                  <a:lnTo>
                    <a:pt x="620" y="52"/>
                  </a:lnTo>
                  <a:lnTo>
                    <a:pt x="615" y="52"/>
                  </a:lnTo>
                  <a:lnTo>
                    <a:pt x="610" y="52"/>
                  </a:lnTo>
                  <a:lnTo>
                    <a:pt x="607" y="51"/>
                  </a:lnTo>
                  <a:lnTo>
                    <a:pt x="600" y="51"/>
                  </a:lnTo>
                  <a:lnTo>
                    <a:pt x="596" y="50"/>
                  </a:lnTo>
                  <a:lnTo>
                    <a:pt x="589" y="50"/>
                  </a:lnTo>
                  <a:lnTo>
                    <a:pt x="586" y="47"/>
                  </a:lnTo>
                  <a:lnTo>
                    <a:pt x="574" y="47"/>
                  </a:lnTo>
                  <a:lnTo>
                    <a:pt x="572" y="45"/>
                  </a:lnTo>
                  <a:lnTo>
                    <a:pt x="524" y="45"/>
                  </a:lnTo>
                  <a:lnTo>
                    <a:pt x="522" y="47"/>
                  </a:lnTo>
                  <a:lnTo>
                    <a:pt x="510" y="47"/>
                  </a:lnTo>
                  <a:lnTo>
                    <a:pt x="507" y="50"/>
                  </a:lnTo>
                  <a:lnTo>
                    <a:pt x="500" y="50"/>
                  </a:lnTo>
                  <a:lnTo>
                    <a:pt x="496" y="51"/>
                  </a:lnTo>
                  <a:lnTo>
                    <a:pt x="493" y="51"/>
                  </a:lnTo>
                  <a:lnTo>
                    <a:pt x="488" y="52"/>
                  </a:lnTo>
                  <a:lnTo>
                    <a:pt x="481" y="52"/>
                  </a:lnTo>
                  <a:lnTo>
                    <a:pt x="479" y="52"/>
                  </a:lnTo>
                  <a:lnTo>
                    <a:pt x="474" y="52"/>
                  </a:lnTo>
                  <a:lnTo>
                    <a:pt x="474" y="54"/>
                  </a:lnTo>
                  <a:lnTo>
                    <a:pt x="469" y="54"/>
                  </a:lnTo>
                  <a:lnTo>
                    <a:pt x="467" y="55"/>
                  </a:lnTo>
                  <a:lnTo>
                    <a:pt x="462" y="55"/>
                  </a:lnTo>
                  <a:lnTo>
                    <a:pt x="460" y="57"/>
                  </a:lnTo>
                  <a:lnTo>
                    <a:pt x="460" y="59"/>
                  </a:lnTo>
                  <a:lnTo>
                    <a:pt x="455" y="59"/>
                  </a:lnTo>
                  <a:lnTo>
                    <a:pt x="452" y="60"/>
                  </a:lnTo>
                  <a:lnTo>
                    <a:pt x="448" y="60"/>
                  </a:lnTo>
                  <a:lnTo>
                    <a:pt x="446" y="62"/>
                  </a:lnTo>
                  <a:lnTo>
                    <a:pt x="443" y="64"/>
                  </a:lnTo>
                  <a:lnTo>
                    <a:pt x="441" y="65"/>
                  </a:lnTo>
                  <a:lnTo>
                    <a:pt x="438" y="65"/>
                  </a:lnTo>
                  <a:lnTo>
                    <a:pt x="434" y="67"/>
                  </a:lnTo>
                  <a:lnTo>
                    <a:pt x="434" y="69"/>
                  </a:lnTo>
                  <a:lnTo>
                    <a:pt x="429" y="70"/>
                  </a:lnTo>
                  <a:lnTo>
                    <a:pt x="426" y="70"/>
                  </a:lnTo>
                  <a:lnTo>
                    <a:pt x="424" y="72"/>
                  </a:lnTo>
                  <a:lnTo>
                    <a:pt x="421" y="74"/>
                  </a:lnTo>
                  <a:lnTo>
                    <a:pt x="419" y="76"/>
                  </a:lnTo>
                  <a:lnTo>
                    <a:pt x="415" y="79"/>
                  </a:lnTo>
                  <a:lnTo>
                    <a:pt x="412" y="81"/>
                  </a:lnTo>
                  <a:lnTo>
                    <a:pt x="410" y="82"/>
                  </a:lnTo>
                  <a:lnTo>
                    <a:pt x="407" y="82"/>
                  </a:lnTo>
                  <a:lnTo>
                    <a:pt x="405" y="83"/>
                  </a:lnTo>
                  <a:lnTo>
                    <a:pt x="403" y="85"/>
                  </a:lnTo>
                  <a:lnTo>
                    <a:pt x="398" y="89"/>
                  </a:lnTo>
                  <a:lnTo>
                    <a:pt x="395" y="90"/>
                  </a:lnTo>
                  <a:lnTo>
                    <a:pt x="390" y="91"/>
                  </a:lnTo>
                  <a:lnTo>
                    <a:pt x="390" y="95"/>
                  </a:lnTo>
                  <a:lnTo>
                    <a:pt x="376" y="108"/>
                  </a:lnTo>
                  <a:lnTo>
                    <a:pt x="376" y="112"/>
                  </a:lnTo>
                  <a:lnTo>
                    <a:pt x="369" y="117"/>
                  </a:lnTo>
                  <a:lnTo>
                    <a:pt x="369" y="118"/>
                  </a:lnTo>
                  <a:lnTo>
                    <a:pt x="369" y="121"/>
                  </a:lnTo>
                  <a:lnTo>
                    <a:pt x="364" y="124"/>
                  </a:lnTo>
                  <a:lnTo>
                    <a:pt x="364" y="127"/>
                  </a:lnTo>
                  <a:lnTo>
                    <a:pt x="362" y="127"/>
                  </a:lnTo>
                  <a:lnTo>
                    <a:pt x="357" y="127"/>
                  </a:lnTo>
                  <a:lnTo>
                    <a:pt x="355" y="127"/>
                  </a:lnTo>
                  <a:lnTo>
                    <a:pt x="350" y="124"/>
                  </a:lnTo>
                  <a:lnTo>
                    <a:pt x="348" y="124"/>
                  </a:lnTo>
                  <a:lnTo>
                    <a:pt x="343" y="122"/>
                  </a:lnTo>
                  <a:lnTo>
                    <a:pt x="341" y="121"/>
                  </a:lnTo>
                  <a:lnTo>
                    <a:pt x="336" y="121"/>
                  </a:lnTo>
                  <a:lnTo>
                    <a:pt x="333" y="120"/>
                  </a:lnTo>
                  <a:lnTo>
                    <a:pt x="328" y="118"/>
                  </a:lnTo>
                  <a:lnTo>
                    <a:pt x="324" y="118"/>
                  </a:lnTo>
                  <a:lnTo>
                    <a:pt x="322" y="117"/>
                  </a:lnTo>
                  <a:lnTo>
                    <a:pt x="317" y="117"/>
                  </a:lnTo>
                  <a:lnTo>
                    <a:pt x="312" y="114"/>
                  </a:lnTo>
                  <a:lnTo>
                    <a:pt x="307" y="114"/>
                  </a:lnTo>
                  <a:lnTo>
                    <a:pt x="302" y="113"/>
                  </a:lnTo>
                  <a:lnTo>
                    <a:pt x="297" y="113"/>
                  </a:lnTo>
                  <a:lnTo>
                    <a:pt x="293" y="112"/>
                  </a:lnTo>
                  <a:lnTo>
                    <a:pt x="283" y="112"/>
                  </a:lnTo>
                  <a:lnTo>
                    <a:pt x="279" y="110"/>
                  </a:lnTo>
                  <a:lnTo>
                    <a:pt x="266" y="110"/>
                  </a:lnTo>
                  <a:lnTo>
                    <a:pt x="262" y="108"/>
                  </a:lnTo>
                  <a:lnTo>
                    <a:pt x="217" y="108"/>
                  </a:lnTo>
                  <a:lnTo>
                    <a:pt x="212" y="110"/>
                  </a:lnTo>
                  <a:lnTo>
                    <a:pt x="198" y="110"/>
                  </a:lnTo>
                  <a:lnTo>
                    <a:pt x="195" y="112"/>
                  </a:lnTo>
                  <a:lnTo>
                    <a:pt x="186" y="112"/>
                  </a:lnTo>
                  <a:lnTo>
                    <a:pt x="181" y="113"/>
                  </a:lnTo>
                  <a:lnTo>
                    <a:pt x="174" y="113"/>
                  </a:lnTo>
                  <a:lnTo>
                    <a:pt x="171" y="114"/>
                  </a:lnTo>
                  <a:lnTo>
                    <a:pt x="167" y="114"/>
                  </a:lnTo>
                  <a:lnTo>
                    <a:pt x="162" y="117"/>
                  </a:lnTo>
                  <a:lnTo>
                    <a:pt x="159" y="117"/>
                  </a:lnTo>
                  <a:lnTo>
                    <a:pt x="152" y="118"/>
                  </a:lnTo>
                  <a:lnTo>
                    <a:pt x="150" y="120"/>
                  </a:lnTo>
                  <a:lnTo>
                    <a:pt x="147" y="120"/>
                  </a:lnTo>
                  <a:lnTo>
                    <a:pt x="143" y="121"/>
                  </a:lnTo>
                  <a:lnTo>
                    <a:pt x="138" y="121"/>
                  </a:lnTo>
                  <a:lnTo>
                    <a:pt x="136" y="122"/>
                  </a:lnTo>
                  <a:lnTo>
                    <a:pt x="133" y="124"/>
                  </a:lnTo>
                  <a:lnTo>
                    <a:pt x="128" y="127"/>
                  </a:lnTo>
                  <a:lnTo>
                    <a:pt x="126" y="127"/>
                  </a:lnTo>
                  <a:lnTo>
                    <a:pt x="119" y="127"/>
                  </a:lnTo>
                  <a:lnTo>
                    <a:pt x="116" y="127"/>
                  </a:lnTo>
                  <a:lnTo>
                    <a:pt x="112" y="129"/>
                  </a:lnTo>
                  <a:lnTo>
                    <a:pt x="109" y="131"/>
                  </a:lnTo>
                  <a:lnTo>
                    <a:pt x="105" y="133"/>
                  </a:lnTo>
                  <a:lnTo>
                    <a:pt x="102" y="133"/>
                  </a:lnTo>
                  <a:lnTo>
                    <a:pt x="97" y="134"/>
                  </a:lnTo>
                  <a:lnTo>
                    <a:pt x="95" y="136"/>
                  </a:lnTo>
                  <a:lnTo>
                    <a:pt x="93" y="138"/>
                  </a:lnTo>
                  <a:lnTo>
                    <a:pt x="90" y="139"/>
                  </a:lnTo>
                  <a:lnTo>
                    <a:pt x="85" y="141"/>
                  </a:lnTo>
                  <a:lnTo>
                    <a:pt x="83" y="143"/>
                  </a:lnTo>
                  <a:lnTo>
                    <a:pt x="78" y="144"/>
                  </a:lnTo>
                  <a:lnTo>
                    <a:pt x="76" y="148"/>
                  </a:lnTo>
                  <a:lnTo>
                    <a:pt x="74" y="149"/>
                  </a:lnTo>
                  <a:lnTo>
                    <a:pt x="69" y="151"/>
                  </a:lnTo>
                  <a:lnTo>
                    <a:pt x="66" y="152"/>
                  </a:lnTo>
                  <a:lnTo>
                    <a:pt x="64" y="153"/>
                  </a:lnTo>
                  <a:lnTo>
                    <a:pt x="62" y="156"/>
                  </a:lnTo>
                  <a:lnTo>
                    <a:pt x="57" y="158"/>
                  </a:lnTo>
                  <a:lnTo>
                    <a:pt x="54" y="160"/>
                  </a:lnTo>
                  <a:lnTo>
                    <a:pt x="54" y="162"/>
                  </a:lnTo>
                  <a:lnTo>
                    <a:pt x="50" y="165"/>
                  </a:lnTo>
                  <a:lnTo>
                    <a:pt x="48" y="167"/>
                  </a:lnTo>
                  <a:lnTo>
                    <a:pt x="43" y="169"/>
                  </a:lnTo>
                  <a:lnTo>
                    <a:pt x="35" y="175"/>
                  </a:lnTo>
                  <a:lnTo>
                    <a:pt x="35" y="179"/>
                  </a:lnTo>
                  <a:lnTo>
                    <a:pt x="31" y="180"/>
                  </a:lnTo>
                  <a:lnTo>
                    <a:pt x="28" y="182"/>
                  </a:lnTo>
                  <a:lnTo>
                    <a:pt x="28" y="185"/>
                  </a:lnTo>
                  <a:lnTo>
                    <a:pt x="26" y="187"/>
                  </a:lnTo>
                  <a:lnTo>
                    <a:pt x="23" y="190"/>
                  </a:lnTo>
                  <a:lnTo>
                    <a:pt x="21" y="191"/>
                  </a:lnTo>
                  <a:lnTo>
                    <a:pt x="21" y="196"/>
                  </a:lnTo>
                  <a:lnTo>
                    <a:pt x="19" y="196"/>
                  </a:lnTo>
                  <a:lnTo>
                    <a:pt x="17" y="200"/>
                  </a:lnTo>
                  <a:lnTo>
                    <a:pt x="14" y="200"/>
                  </a:lnTo>
                  <a:lnTo>
                    <a:pt x="14" y="203"/>
                  </a:lnTo>
                  <a:lnTo>
                    <a:pt x="14" y="205"/>
                  </a:lnTo>
                  <a:lnTo>
                    <a:pt x="12" y="208"/>
                  </a:lnTo>
                  <a:lnTo>
                    <a:pt x="9" y="210"/>
                  </a:lnTo>
                  <a:lnTo>
                    <a:pt x="9" y="213"/>
                  </a:lnTo>
                  <a:lnTo>
                    <a:pt x="7" y="215"/>
                  </a:lnTo>
                  <a:lnTo>
                    <a:pt x="7" y="218"/>
                  </a:lnTo>
                  <a:lnTo>
                    <a:pt x="7" y="220"/>
                  </a:lnTo>
                  <a:lnTo>
                    <a:pt x="4" y="223"/>
                  </a:lnTo>
                  <a:lnTo>
                    <a:pt x="4" y="227"/>
                  </a:lnTo>
                  <a:lnTo>
                    <a:pt x="2" y="228"/>
                  </a:lnTo>
                  <a:lnTo>
                    <a:pt x="2" y="233"/>
                  </a:lnTo>
                  <a:lnTo>
                    <a:pt x="0" y="236"/>
                  </a:lnTo>
                  <a:lnTo>
                    <a:pt x="0" y="239"/>
                  </a:lnTo>
                  <a:lnTo>
                    <a:pt x="0" y="242"/>
                  </a:lnTo>
                  <a:lnTo>
                    <a:pt x="0" y="267"/>
                  </a:lnTo>
                  <a:lnTo>
                    <a:pt x="0" y="270"/>
                  </a:lnTo>
                  <a:lnTo>
                    <a:pt x="0" y="273"/>
                  </a:lnTo>
                  <a:lnTo>
                    <a:pt x="2" y="277"/>
                  </a:lnTo>
                  <a:lnTo>
                    <a:pt x="2" y="282"/>
                  </a:lnTo>
                  <a:lnTo>
                    <a:pt x="4" y="285"/>
                  </a:lnTo>
                  <a:lnTo>
                    <a:pt x="4" y="287"/>
                  </a:lnTo>
                  <a:lnTo>
                    <a:pt x="7" y="290"/>
                  </a:lnTo>
                  <a:lnTo>
                    <a:pt x="7" y="292"/>
                  </a:lnTo>
                  <a:lnTo>
                    <a:pt x="7" y="295"/>
                  </a:lnTo>
                  <a:lnTo>
                    <a:pt x="9" y="298"/>
                  </a:lnTo>
                  <a:lnTo>
                    <a:pt x="12" y="299"/>
                  </a:lnTo>
                  <a:lnTo>
                    <a:pt x="12" y="304"/>
                  </a:lnTo>
                  <a:lnTo>
                    <a:pt x="14" y="304"/>
                  </a:lnTo>
                  <a:lnTo>
                    <a:pt x="14" y="308"/>
                  </a:lnTo>
                  <a:lnTo>
                    <a:pt x="14" y="310"/>
                  </a:lnTo>
                  <a:lnTo>
                    <a:pt x="17" y="311"/>
                  </a:lnTo>
                  <a:lnTo>
                    <a:pt x="19" y="313"/>
                  </a:lnTo>
                  <a:lnTo>
                    <a:pt x="21" y="316"/>
                  </a:lnTo>
                  <a:lnTo>
                    <a:pt x="21" y="318"/>
                  </a:lnTo>
                  <a:lnTo>
                    <a:pt x="23" y="321"/>
                  </a:lnTo>
                  <a:lnTo>
                    <a:pt x="26" y="323"/>
                  </a:lnTo>
                  <a:lnTo>
                    <a:pt x="28" y="326"/>
                  </a:lnTo>
                  <a:lnTo>
                    <a:pt x="28" y="328"/>
                  </a:lnTo>
                  <a:lnTo>
                    <a:pt x="33" y="330"/>
                  </a:lnTo>
                  <a:lnTo>
                    <a:pt x="35" y="333"/>
                  </a:lnTo>
                  <a:lnTo>
                    <a:pt x="35" y="335"/>
                  </a:lnTo>
                  <a:lnTo>
                    <a:pt x="40" y="335"/>
                  </a:lnTo>
                  <a:lnTo>
                    <a:pt x="43" y="340"/>
                  </a:lnTo>
                  <a:lnTo>
                    <a:pt x="43" y="342"/>
                  </a:lnTo>
                  <a:lnTo>
                    <a:pt x="48" y="342"/>
                  </a:lnTo>
                  <a:lnTo>
                    <a:pt x="50" y="346"/>
                  </a:lnTo>
                  <a:lnTo>
                    <a:pt x="52" y="347"/>
                  </a:lnTo>
                  <a:lnTo>
                    <a:pt x="54" y="351"/>
                  </a:lnTo>
                  <a:lnTo>
                    <a:pt x="59" y="352"/>
                  </a:lnTo>
                  <a:lnTo>
                    <a:pt x="62" y="354"/>
                  </a:lnTo>
                  <a:lnTo>
                    <a:pt x="64" y="356"/>
                  </a:lnTo>
                  <a:lnTo>
                    <a:pt x="69" y="357"/>
                  </a:lnTo>
                  <a:lnTo>
                    <a:pt x="74" y="362"/>
                  </a:lnTo>
                  <a:lnTo>
                    <a:pt x="76" y="364"/>
                  </a:lnTo>
                  <a:lnTo>
                    <a:pt x="81" y="366"/>
                  </a:lnTo>
                  <a:lnTo>
                    <a:pt x="83" y="367"/>
                  </a:lnTo>
                  <a:lnTo>
                    <a:pt x="88" y="369"/>
                  </a:lnTo>
                  <a:lnTo>
                    <a:pt x="90" y="371"/>
                  </a:lnTo>
                  <a:lnTo>
                    <a:pt x="93" y="373"/>
                  </a:lnTo>
                  <a:lnTo>
                    <a:pt x="95" y="373"/>
                  </a:lnTo>
                  <a:lnTo>
                    <a:pt x="97" y="375"/>
                  </a:lnTo>
                  <a:lnTo>
                    <a:pt x="102" y="378"/>
                  </a:lnTo>
                  <a:lnTo>
                    <a:pt x="105" y="379"/>
                  </a:lnTo>
                  <a:lnTo>
                    <a:pt x="109" y="380"/>
                  </a:lnTo>
                  <a:lnTo>
                    <a:pt x="114" y="380"/>
                  </a:lnTo>
                  <a:lnTo>
                    <a:pt x="119" y="382"/>
                  </a:lnTo>
                  <a:lnTo>
                    <a:pt x="121" y="383"/>
                  </a:lnTo>
                  <a:lnTo>
                    <a:pt x="126" y="385"/>
                  </a:lnTo>
                  <a:lnTo>
                    <a:pt x="128" y="385"/>
                  </a:lnTo>
                  <a:lnTo>
                    <a:pt x="133" y="385"/>
                  </a:lnTo>
                  <a:lnTo>
                    <a:pt x="136" y="387"/>
                  </a:lnTo>
                  <a:lnTo>
                    <a:pt x="140" y="388"/>
                  </a:lnTo>
                  <a:lnTo>
                    <a:pt x="143" y="388"/>
                  </a:lnTo>
                  <a:lnTo>
                    <a:pt x="147" y="390"/>
                  </a:lnTo>
                  <a:lnTo>
                    <a:pt x="152" y="392"/>
                  </a:lnTo>
                  <a:lnTo>
                    <a:pt x="152" y="388"/>
                  </a:lnTo>
                  <a:lnTo>
                    <a:pt x="152" y="393"/>
                  </a:lnTo>
                  <a:lnTo>
                    <a:pt x="152" y="395"/>
                  </a:lnTo>
                  <a:lnTo>
                    <a:pt x="152" y="414"/>
                  </a:lnTo>
                  <a:lnTo>
                    <a:pt x="152" y="417"/>
                  </a:lnTo>
                  <a:lnTo>
                    <a:pt x="152" y="421"/>
                  </a:lnTo>
                  <a:lnTo>
                    <a:pt x="155" y="423"/>
                  </a:lnTo>
                  <a:lnTo>
                    <a:pt x="155" y="426"/>
                  </a:lnTo>
                  <a:lnTo>
                    <a:pt x="157" y="428"/>
                  </a:lnTo>
                  <a:lnTo>
                    <a:pt x="157" y="430"/>
                  </a:lnTo>
                  <a:lnTo>
                    <a:pt x="159" y="431"/>
                  </a:lnTo>
                  <a:lnTo>
                    <a:pt x="159" y="435"/>
                  </a:lnTo>
                  <a:lnTo>
                    <a:pt x="159" y="436"/>
                  </a:lnTo>
                  <a:lnTo>
                    <a:pt x="159" y="438"/>
                  </a:lnTo>
                  <a:lnTo>
                    <a:pt x="164" y="441"/>
                  </a:lnTo>
                  <a:lnTo>
                    <a:pt x="164" y="443"/>
                  </a:lnTo>
                  <a:lnTo>
                    <a:pt x="167" y="444"/>
                  </a:lnTo>
                  <a:lnTo>
                    <a:pt x="167" y="446"/>
                  </a:lnTo>
                  <a:lnTo>
                    <a:pt x="169" y="449"/>
                  </a:lnTo>
                  <a:lnTo>
                    <a:pt x="171" y="449"/>
                  </a:lnTo>
                  <a:lnTo>
                    <a:pt x="171" y="450"/>
                  </a:lnTo>
                  <a:lnTo>
                    <a:pt x="176" y="457"/>
                  </a:lnTo>
                  <a:lnTo>
                    <a:pt x="178" y="457"/>
                  </a:lnTo>
                  <a:lnTo>
                    <a:pt x="186" y="464"/>
                  </a:lnTo>
                  <a:lnTo>
                    <a:pt x="188" y="464"/>
                  </a:lnTo>
                  <a:lnTo>
                    <a:pt x="193" y="469"/>
                  </a:lnTo>
                  <a:lnTo>
                    <a:pt x="195" y="469"/>
                  </a:lnTo>
                  <a:lnTo>
                    <a:pt x="198" y="472"/>
                  </a:lnTo>
                  <a:lnTo>
                    <a:pt x="202" y="474"/>
                  </a:lnTo>
                  <a:lnTo>
                    <a:pt x="207" y="477"/>
                  </a:lnTo>
                  <a:lnTo>
                    <a:pt x="209" y="477"/>
                  </a:lnTo>
                  <a:lnTo>
                    <a:pt x="209" y="479"/>
                  </a:lnTo>
                  <a:lnTo>
                    <a:pt x="214" y="479"/>
                  </a:lnTo>
                  <a:lnTo>
                    <a:pt x="217" y="481"/>
                  </a:lnTo>
                  <a:lnTo>
                    <a:pt x="221" y="483"/>
                  </a:lnTo>
                  <a:lnTo>
                    <a:pt x="224" y="483"/>
                  </a:lnTo>
                  <a:lnTo>
                    <a:pt x="224" y="486"/>
                  </a:lnTo>
                  <a:lnTo>
                    <a:pt x="229" y="486"/>
                  </a:lnTo>
                  <a:lnTo>
                    <a:pt x="231" y="487"/>
                  </a:lnTo>
                  <a:lnTo>
                    <a:pt x="235" y="488"/>
                  </a:lnTo>
                  <a:lnTo>
                    <a:pt x="238" y="488"/>
                  </a:lnTo>
                  <a:lnTo>
                    <a:pt x="240" y="490"/>
                  </a:lnTo>
                  <a:lnTo>
                    <a:pt x="245" y="490"/>
                  </a:lnTo>
                  <a:lnTo>
                    <a:pt x="248" y="492"/>
                  </a:lnTo>
                  <a:lnTo>
                    <a:pt x="250" y="492"/>
                  </a:lnTo>
                  <a:lnTo>
                    <a:pt x="252" y="494"/>
                  </a:lnTo>
                  <a:lnTo>
                    <a:pt x="257" y="494"/>
                  </a:lnTo>
                  <a:lnTo>
                    <a:pt x="257" y="495"/>
                  </a:lnTo>
                  <a:lnTo>
                    <a:pt x="266" y="495"/>
                  </a:lnTo>
                  <a:lnTo>
                    <a:pt x="269" y="495"/>
                  </a:lnTo>
                  <a:lnTo>
                    <a:pt x="283" y="495"/>
                  </a:lnTo>
                  <a:lnTo>
                    <a:pt x="286" y="497"/>
                  </a:lnTo>
                  <a:lnTo>
                    <a:pt x="324" y="497"/>
                  </a:lnTo>
                  <a:lnTo>
                    <a:pt x="328" y="495"/>
                  </a:lnTo>
                  <a:lnTo>
                    <a:pt x="338" y="495"/>
                  </a:lnTo>
                  <a:lnTo>
                    <a:pt x="341" y="495"/>
                  </a:lnTo>
                  <a:lnTo>
                    <a:pt x="348" y="495"/>
                  </a:lnTo>
                  <a:lnTo>
                    <a:pt x="348" y="494"/>
                  </a:lnTo>
                  <a:lnTo>
                    <a:pt x="355" y="494"/>
                  </a:lnTo>
                  <a:lnTo>
                    <a:pt x="357" y="492"/>
                  </a:lnTo>
                  <a:lnTo>
                    <a:pt x="362" y="492"/>
                  </a:lnTo>
                  <a:lnTo>
                    <a:pt x="364" y="490"/>
                  </a:lnTo>
                  <a:lnTo>
                    <a:pt x="367" y="490"/>
                  </a:lnTo>
                  <a:lnTo>
                    <a:pt x="369" y="488"/>
                  </a:lnTo>
                  <a:lnTo>
                    <a:pt x="376" y="488"/>
                  </a:lnTo>
                  <a:lnTo>
                    <a:pt x="376" y="487"/>
                  </a:lnTo>
                  <a:lnTo>
                    <a:pt x="379" y="487"/>
                  </a:lnTo>
                  <a:lnTo>
                    <a:pt x="381" y="486"/>
                  </a:lnTo>
                  <a:lnTo>
                    <a:pt x="384" y="486"/>
                  </a:lnTo>
                  <a:lnTo>
                    <a:pt x="384" y="483"/>
                  </a:lnTo>
                  <a:lnTo>
                    <a:pt x="388" y="483"/>
                  </a:lnTo>
                  <a:lnTo>
                    <a:pt x="390" y="481"/>
                  </a:lnTo>
                  <a:lnTo>
                    <a:pt x="395" y="481"/>
                  </a:lnTo>
                  <a:lnTo>
                    <a:pt x="398" y="479"/>
                  </a:lnTo>
                  <a:lnTo>
                    <a:pt x="400" y="477"/>
                  </a:lnTo>
                  <a:lnTo>
                    <a:pt x="405" y="481"/>
                  </a:lnTo>
                </a:path>
              </a:pathLst>
            </a:custGeom>
            <a:gradFill rotWithShape="1">
              <a:gsLst>
                <a:gs pos="0">
                  <a:srgbClr val="CCCCFF"/>
                </a:gs>
                <a:gs pos="100000">
                  <a:srgbClr val="FFFFFF"/>
                </a:gs>
              </a:gsLst>
              <a:lin ang="16200000" scaled="1"/>
            </a:gradFill>
            <a:ln w="25400" cap="flat" cmpd="sng">
              <a:solidFill>
                <a:srgbClr val="C0C0C0"/>
              </a:solidFill>
              <a:prstDash val="solid"/>
              <a:round/>
              <a:headEnd type="none" w="sm" len="sm"/>
              <a:tailEnd type="none" w="sm" len="sm"/>
            </a:ln>
            <a:effectLst>
              <a:outerShdw dist="35921" dir="2700000" algn="ctr" rotWithShape="0">
                <a:schemeClr val="bg2">
                  <a:alpha val="50000"/>
                </a:schemeClr>
              </a:outerShdw>
            </a:effectLst>
          </p:spPr>
          <p:txBody>
            <a:bodyPr/>
            <a:lstStyle/>
            <a:p>
              <a:pPr algn="l"/>
              <a:endParaRPr lang="ja-JP" altLang="en-US">
                <a:solidFill>
                  <a:prstClr val="black"/>
                </a:solidFill>
                <a:latin typeface="+mn-lt"/>
                <a:ea typeface="ＭＳ Ｐゴシック" charset="-128"/>
              </a:endParaRPr>
            </a:p>
          </p:txBody>
        </p:sp>
        <p:sp>
          <p:nvSpPr>
            <p:cNvPr id="35" name="Text Box 54"/>
            <p:cNvSpPr>
              <a:spLocks noChangeArrowheads="1"/>
            </p:cNvSpPr>
            <p:nvPr/>
          </p:nvSpPr>
          <p:spPr bwMode="auto">
            <a:xfrm>
              <a:off x="5707056" y="3942776"/>
              <a:ext cx="1615281" cy="20431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0" tIns="0" rIns="0" bIns="0"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lang="en-US" altLang="ja-JP" sz="1200" dirty="0" smtClean="0">
                  <a:solidFill>
                    <a:srgbClr val="4F81BD">
                      <a:lumMod val="50000"/>
                    </a:srgbClr>
                  </a:solidFill>
                  <a:latin typeface="+mn-lt"/>
                  <a:ea typeface="HGP創英角ｺﾞｼｯｸUB" pitchFamily="50" charset="-128"/>
                </a:rPr>
                <a:t>For Cloud</a:t>
              </a:r>
              <a:endParaRPr lang="ja-JP" altLang="en-US" sz="1200" dirty="0" smtClean="0">
                <a:solidFill>
                  <a:srgbClr val="4F81BD">
                    <a:lumMod val="50000"/>
                  </a:srgbClr>
                </a:solidFill>
                <a:latin typeface="+mn-lt"/>
                <a:ea typeface="HGP創英角ｺﾞｼｯｸUB" pitchFamily="50" charset="-128"/>
              </a:endParaRPr>
            </a:p>
          </p:txBody>
        </p:sp>
        <p:pic>
          <p:nvPicPr>
            <p:cNvPr id="46" name="Picture 3"/>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r="-14"/>
            <a:stretch>
              <a:fillRect/>
            </a:stretch>
          </p:blipFill>
          <p:spPr bwMode="auto">
            <a:xfrm>
              <a:off x="6457406" y="4094016"/>
              <a:ext cx="462465" cy="24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0"/>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940150" y="4121305"/>
              <a:ext cx="485302" cy="25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8" name="グループ化 3"/>
            <p:cNvGrpSpPr>
              <a:grpSpLocks/>
            </p:cNvGrpSpPr>
            <p:nvPr/>
          </p:nvGrpSpPr>
          <p:grpSpPr bwMode="auto">
            <a:xfrm>
              <a:off x="6930654" y="4021672"/>
              <a:ext cx="463892" cy="255923"/>
              <a:chOff x="6913159" y="5924375"/>
              <a:chExt cx="284490" cy="405536"/>
            </a:xfrm>
          </p:grpSpPr>
          <p:sp>
            <p:nvSpPr>
              <p:cNvPr id="50" name="直方体 49"/>
              <p:cNvSpPr/>
              <p:nvPr/>
            </p:nvSpPr>
            <p:spPr bwMode="auto">
              <a:xfrm rot="279609">
                <a:off x="7100761" y="5924375"/>
                <a:ext cx="66233" cy="171137"/>
              </a:xfrm>
              <a:prstGeom prst="cube">
                <a:avLst/>
              </a:prstGeom>
              <a:solidFill>
                <a:schemeClr val="tx1">
                  <a:lumMod val="75000"/>
                  <a:lumOff val="25000"/>
                </a:schemeClr>
              </a:solidFill>
              <a:ln>
                <a:noFill/>
              </a:ln>
              <a:effectLst/>
              <a:scene3d>
                <a:camera prst="orthographicFront">
                  <a:rot lat="0" lon="462805" rev="21594000"/>
                </a:camera>
                <a:lightRig rig="threePt" dir="t"/>
              </a:scene3d>
              <a:extLst/>
            </p:spPr>
            <p:txBody>
              <a:bodyPr>
                <a:spAutoFit/>
              </a:bodyPr>
              <a:lstStyle/>
              <a:p>
                <a:pPr algn="l" fontAlgn="auto">
                  <a:spcBef>
                    <a:spcPct val="50000"/>
                  </a:spcBef>
                  <a:spcAft>
                    <a:spcPts val="0"/>
                  </a:spcAft>
                  <a:buFont typeface="Arial" charset="0"/>
                  <a:buNone/>
                  <a:defRPr/>
                </a:pPr>
                <a:endParaRPr lang="ja-JP" altLang="en-US">
                  <a:solidFill>
                    <a:srgbClr val="000000"/>
                  </a:solidFill>
                  <a:latin typeface="+mn-lt"/>
                  <a:ea typeface="ＭＳ Ｐゴシック" charset="0"/>
                </a:endParaRPr>
              </a:p>
            </p:txBody>
          </p:sp>
          <p:pic>
            <p:nvPicPr>
              <p:cNvPr id="49" name="Picture 3"/>
              <p:cNvPicPr>
                <a:picLocks noChangeAspect="1" noChangeArrowheads="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r="-14"/>
              <a:stretch>
                <a:fillRect/>
              </a:stretch>
            </p:blipFill>
            <p:spPr bwMode="auto">
              <a:xfrm>
                <a:off x="6913159" y="5940972"/>
                <a:ext cx="284490" cy="38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角丸四角形 50"/>
            <p:cNvSpPr/>
            <p:nvPr/>
          </p:nvSpPr>
          <p:spPr>
            <a:xfrm>
              <a:off x="3415475" y="3716980"/>
              <a:ext cx="2086840" cy="617609"/>
            </a:xfrm>
            <a:prstGeom prst="roundRect">
              <a:avLst>
                <a:gd name="adj" fmla="val 9284"/>
              </a:avLst>
            </a:prstGeom>
            <a:solidFill>
              <a:srgbClr val="FF99CC">
                <a:alpha val="49804"/>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pic>
          <p:nvPicPr>
            <p:cNvPr id="5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41273" y="3893176"/>
              <a:ext cx="335121" cy="3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テキスト ボックス 52"/>
            <p:cNvSpPr txBox="1"/>
            <p:nvPr/>
          </p:nvSpPr>
          <p:spPr>
            <a:xfrm>
              <a:off x="3422728" y="4139746"/>
              <a:ext cx="2225828" cy="261610"/>
            </a:xfrm>
            <a:prstGeom prst="rect">
              <a:avLst/>
            </a:prstGeom>
            <a:noFill/>
          </p:spPr>
          <p:txBody>
            <a:bodyPr wrap="square" rtlCol="0">
              <a:spAutoFit/>
            </a:bodyPr>
            <a:lstStyle/>
            <a:p>
              <a:pPr fontAlgn="auto">
                <a:spcBef>
                  <a:spcPts val="0"/>
                </a:spcBef>
                <a:spcAft>
                  <a:spcPts val="0"/>
                </a:spcAft>
              </a:pPr>
              <a:r>
                <a:rPr lang="en-US" altLang="ja-JP" sz="1100" dirty="0" smtClean="0">
                  <a:solidFill>
                    <a:srgbClr val="002060"/>
                  </a:solidFill>
                  <a:latin typeface="+mn-lt"/>
                  <a:ea typeface="HGP創英角ｺﾞｼｯｸUB" panose="020B0900000000000000" pitchFamily="50" charset="-128"/>
                </a:rPr>
                <a:t>HTS824</a:t>
              </a:r>
              <a:endParaRPr lang="ja-JP" altLang="en-US" sz="1100" dirty="0">
                <a:solidFill>
                  <a:srgbClr val="002060"/>
                </a:solidFill>
                <a:latin typeface="+mn-lt"/>
                <a:ea typeface="HGP創英角ｺﾞｼｯｸUB" panose="020B0900000000000000" pitchFamily="50" charset="-128"/>
              </a:endParaRPr>
            </a:p>
          </p:txBody>
        </p:sp>
      </p:grpSp>
      <p:pic>
        <p:nvPicPr>
          <p:cNvPr id="56" name="Picture 2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40152" y="1584256"/>
            <a:ext cx="1506124" cy="32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777343" y="757032"/>
            <a:ext cx="1994457" cy="2031325"/>
          </a:xfrm>
          <a:prstGeom prst="rect">
            <a:avLst/>
          </a:prstGeom>
          <a:solidFill>
            <a:schemeClr val="bg1"/>
          </a:solidFill>
          <a:ln w="28575">
            <a:solidFill>
              <a:srgbClr val="0070C0"/>
            </a:solidFill>
          </a:ln>
        </p:spPr>
        <p:txBody>
          <a:bodyPr wrap="none">
            <a:spAutoFit/>
          </a:bodyPr>
          <a:lstStyle/>
          <a:p>
            <a:r>
              <a:rPr lang="en-US" altLang="ja-JP" dirty="0" smtClean="0">
                <a:solidFill>
                  <a:srgbClr val="0070C0"/>
                </a:solidFill>
                <a:ea typeface="HGP創英角ｺﾞｼｯｸUB" panose="020B0900000000000000" pitchFamily="50" charset="-128"/>
                <a:cs typeface="Arial" panose="020B0604020202020204" pitchFamily="34" charset="0"/>
              </a:rPr>
              <a:t>NSX prepare for</a:t>
            </a:r>
          </a:p>
          <a:p>
            <a:r>
              <a:rPr lang="en-US" altLang="ja-JP" dirty="0" smtClean="0">
                <a:solidFill>
                  <a:srgbClr val="0070C0"/>
                </a:solidFill>
                <a:ea typeface="HGP創英角ｺﾞｼｯｸUB" panose="020B0900000000000000" pitchFamily="50" charset="-128"/>
                <a:cs typeface="Arial" panose="020B0604020202020204" pitchFamily="34" charset="0"/>
              </a:rPr>
              <a:t>Customer who needs</a:t>
            </a:r>
          </a:p>
          <a:p>
            <a:r>
              <a:rPr lang="en-US" altLang="ja-JP" dirty="0" smtClean="0">
                <a:solidFill>
                  <a:srgbClr val="0070C0"/>
                </a:solidFill>
                <a:latin typeface="Arial"/>
                <a:ea typeface="HGP創英角ｺﾞｼｯｸUB" panose="020B0900000000000000" pitchFamily="50" charset="-128"/>
                <a:cs typeface="Arial" panose="020B0604020202020204" pitchFamily="34" charset="0"/>
              </a:rPr>
              <a:t>-More capacity</a:t>
            </a:r>
          </a:p>
          <a:p>
            <a:r>
              <a:rPr lang="en-US" altLang="ja-JP" dirty="0" smtClean="0">
                <a:solidFill>
                  <a:srgbClr val="0070C0"/>
                </a:solidFill>
                <a:latin typeface="Arial"/>
                <a:ea typeface="HGP創英角ｺﾞｼｯｸUB" panose="020B0900000000000000" pitchFamily="50" charset="-128"/>
                <a:cs typeface="Arial" panose="020B0604020202020204" pitchFamily="34" charset="0"/>
              </a:rPr>
              <a:t>-Redundancy</a:t>
            </a:r>
          </a:p>
          <a:p>
            <a:r>
              <a:rPr lang="en-US" altLang="ja-JP" dirty="0" smtClean="0">
                <a:solidFill>
                  <a:srgbClr val="0070C0"/>
                </a:solidFill>
                <a:latin typeface="Arial"/>
                <a:ea typeface="HGP創英角ｺﾞｼｯｸUB" panose="020B0900000000000000" pitchFamily="50" charset="-128"/>
                <a:cs typeface="Arial" panose="020B0604020202020204" pitchFamily="34" charset="0"/>
              </a:rPr>
              <a:t>-User </a:t>
            </a:r>
            <a:r>
              <a:rPr lang="en-US" altLang="ja-JP" dirty="0">
                <a:solidFill>
                  <a:srgbClr val="0070C0"/>
                </a:solidFill>
                <a:latin typeface="Arial"/>
                <a:ea typeface="HGP創英角ｺﾞｼｯｸUB" panose="020B0900000000000000" pitchFamily="50" charset="-128"/>
                <a:cs typeface="Arial" panose="020B0604020202020204" pitchFamily="34" charset="0"/>
              </a:rPr>
              <a:t>concept</a:t>
            </a:r>
            <a:endParaRPr lang="en-US" altLang="ja-JP" dirty="0" smtClean="0">
              <a:solidFill>
                <a:srgbClr val="0070C0"/>
              </a:solidFill>
              <a:ea typeface="HGP創英角ｺﾞｼｯｸUB" panose="020B0900000000000000" pitchFamily="50" charset="-128"/>
              <a:cs typeface="Arial" panose="020B0604020202020204" pitchFamily="34" charset="0"/>
            </a:endParaRPr>
          </a:p>
          <a:p>
            <a:endParaRPr lang="en-US" altLang="ja-JP" dirty="0" smtClean="0">
              <a:solidFill>
                <a:srgbClr val="0070C0"/>
              </a:solidFill>
              <a:ea typeface="HGP創英角ｺﾞｼｯｸUB" panose="020B0900000000000000" pitchFamily="50" charset="-128"/>
              <a:cs typeface="Arial" panose="020B0604020202020204" pitchFamily="34" charset="0"/>
            </a:endParaRPr>
          </a:p>
          <a:p>
            <a:r>
              <a:rPr lang="en-US" altLang="ja-JP" dirty="0" smtClean="0">
                <a:solidFill>
                  <a:srgbClr val="0070C0"/>
                </a:solidFill>
                <a:ea typeface="HGP創英角ｺﾞｼｯｸUB" panose="020B0900000000000000" pitchFamily="50" charset="-128"/>
                <a:cs typeface="Arial" panose="020B0604020202020204" pitchFamily="34" charset="0"/>
              </a:rPr>
              <a:t>And aim to increase </a:t>
            </a:r>
          </a:p>
          <a:p>
            <a:r>
              <a:rPr lang="en-US" altLang="ja-JP" dirty="0" smtClean="0">
                <a:solidFill>
                  <a:srgbClr val="0070C0"/>
                </a:solidFill>
                <a:ea typeface="HGP創英角ｺﾞｼｯｸUB" panose="020B0900000000000000" pitchFamily="50" charset="-128"/>
                <a:cs typeface="Arial" panose="020B0604020202020204" pitchFamily="34" charset="0"/>
              </a:rPr>
              <a:t>share at </a:t>
            </a:r>
          </a:p>
          <a:p>
            <a:r>
              <a:rPr lang="en-US" altLang="ja-JP" dirty="0" smtClean="0">
                <a:solidFill>
                  <a:srgbClr val="0070C0"/>
                </a:solidFill>
                <a:ea typeface="HGP創英角ｺﾞｼｯｸUB" panose="020B0900000000000000" pitchFamily="50" charset="-128"/>
                <a:cs typeface="Arial" panose="020B0604020202020204" pitchFamily="34" charset="0"/>
              </a:rPr>
              <a:t>large </a:t>
            </a:r>
            <a:r>
              <a:rPr lang="en-US" altLang="ja-JP" dirty="0">
                <a:solidFill>
                  <a:srgbClr val="0070C0"/>
                </a:solidFill>
                <a:ea typeface="HGP創英角ｺﾞｼｯｸUB" panose="020B0900000000000000" pitchFamily="50" charset="-128"/>
                <a:cs typeface="Arial" panose="020B0604020202020204" pitchFamily="34" charset="0"/>
              </a:rPr>
              <a:t>IP PBX market</a:t>
            </a:r>
            <a:endParaRPr lang="ja-JP" altLang="en-US" dirty="0">
              <a:solidFill>
                <a:srgbClr val="0070C0"/>
              </a:solidFill>
            </a:endParaRPr>
          </a:p>
        </p:txBody>
      </p:sp>
    </p:spTree>
    <p:extLst>
      <p:ext uri="{BB962C8B-B14F-4D97-AF65-F5344CB8AC3E}">
        <p14:creationId xmlns:p14="http://schemas.microsoft.com/office/powerpoint/2010/main" val="609344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pic>
        <p:nvPicPr>
          <p:cNvPr id="6" name="Picture 2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415889"/>
            <a:ext cx="1770089" cy="38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6377" y="1419622"/>
            <a:ext cx="1770089" cy="38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グループ化 7"/>
          <p:cNvGrpSpPr/>
          <p:nvPr/>
        </p:nvGrpSpPr>
        <p:grpSpPr>
          <a:xfrm>
            <a:off x="1187624" y="1167594"/>
            <a:ext cx="4752528" cy="2170786"/>
            <a:chOff x="1187624" y="1167594"/>
            <a:chExt cx="4752528" cy="2170786"/>
          </a:xfrm>
        </p:grpSpPr>
        <p:pic>
          <p:nvPicPr>
            <p:cNvPr id="1945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167594"/>
              <a:ext cx="4752528" cy="217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bwMode="auto">
            <a:xfrm>
              <a:off x="3563888" y="3111810"/>
              <a:ext cx="2304256" cy="172469"/>
            </a:xfrm>
            <a:prstGeom prst="rect">
              <a:avLst/>
            </a:prstGeom>
            <a:solidFill>
              <a:schemeClr val="bg1"/>
            </a:solidFill>
            <a:ln w="571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1" lang="ja-JP" altLang="en-US" sz="2400" b="0" i="1" u="none" strike="noStrike" cap="none" normalizeH="0" baseline="0" smtClean="0">
                <a:ln>
                  <a:noFill/>
                </a:ln>
                <a:solidFill>
                  <a:schemeClr val="tx1"/>
                </a:solidFill>
                <a:effectLst/>
                <a:latin typeface="Times New Roman" pitchFamily="18" charset="0"/>
                <a:ea typeface="ＭＳ Ｐゴシック" pitchFamily="50" charset="-128"/>
              </a:endParaRPr>
            </a:p>
          </p:txBody>
        </p:sp>
      </p:grpSp>
      <p:sp>
        <p:nvSpPr>
          <p:cNvPr id="10" name="正方形/長方形 9"/>
          <p:cNvSpPr/>
          <p:nvPr/>
        </p:nvSpPr>
        <p:spPr bwMode="auto">
          <a:xfrm>
            <a:off x="3344630" y="2226226"/>
            <a:ext cx="516488" cy="215444"/>
          </a:xfrm>
          <a:prstGeom prst="rect">
            <a:avLst/>
          </a:prstGeom>
          <a:solidFill>
            <a:schemeClr val="bg1"/>
          </a:solidFill>
          <a:ln w="571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1" lang="en-US" altLang="ja-JP" sz="800" u="none" strike="noStrike" cap="none" normalizeH="0" baseline="0" dirty="0" smtClean="0">
                <a:ln>
                  <a:noFill/>
                </a:ln>
                <a:solidFill>
                  <a:schemeClr val="tx1"/>
                </a:solidFill>
                <a:effectLst/>
                <a:latin typeface="+mn-lt"/>
                <a:ea typeface="ＭＳ Ｐゴシック" pitchFamily="50" charset="-128"/>
              </a:rPr>
              <a:t>Switch</a:t>
            </a:r>
            <a:endParaRPr kumimoji="1" lang="ja-JP" altLang="en-US" sz="800" u="none" strike="noStrike" cap="none" normalizeH="0" baseline="0" dirty="0" smtClean="0">
              <a:ln>
                <a:noFill/>
              </a:ln>
              <a:solidFill>
                <a:schemeClr val="tx1"/>
              </a:solidFill>
              <a:effectLst/>
              <a:latin typeface="+mn-lt"/>
              <a:ea typeface="ＭＳ Ｐゴシック" pitchFamily="50" charset="-128"/>
            </a:endParaRPr>
          </a:p>
        </p:txBody>
      </p:sp>
      <p:pic>
        <p:nvPicPr>
          <p:cNvPr id="12" name="Picture 2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5404" y="1421758"/>
            <a:ext cx="1770089" cy="38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419622"/>
            <a:ext cx="1770089" cy="38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943236" y="2956796"/>
            <a:ext cx="7805228" cy="646331"/>
          </a:xfrm>
          <a:prstGeom prst="rect">
            <a:avLst/>
          </a:prstGeom>
        </p:spPr>
        <p:txBody>
          <a:bodyPr wrap="square">
            <a:spAutoFit/>
          </a:bodyPr>
          <a:lstStyle/>
          <a:p>
            <a:r>
              <a:rPr lang="ja-JP" altLang="ja-JP" sz="1200" dirty="0" smtClean="0">
                <a:latin typeface="+mn-lt"/>
              </a:rPr>
              <a:t>Automatic</a:t>
            </a:r>
            <a:r>
              <a:rPr lang="en-US" altLang="ja-JP" sz="1200" dirty="0" smtClean="0">
                <a:latin typeface="+mn-lt"/>
              </a:rPr>
              <a:t>ally </a:t>
            </a:r>
            <a:r>
              <a:rPr lang="ja-JP" altLang="ja-JP" sz="1200" dirty="0" smtClean="0">
                <a:latin typeface="+mn-lt"/>
              </a:rPr>
              <a:t>switch</a:t>
            </a:r>
            <a:r>
              <a:rPr lang="en-US" altLang="ja-JP" sz="1200" dirty="0" smtClean="0">
                <a:latin typeface="+mn-lt"/>
              </a:rPr>
              <a:t> to Secondary while</a:t>
            </a:r>
            <a:r>
              <a:rPr lang="ja-JP" altLang="ja-JP" sz="1200" dirty="0" smtClean="0">
                <a:latin typeface="+mn-lt"/>
              </a:rPr>
              <a:t> detect</a:t>
            </a:r>
            <a:r>
              <a:rPr lang="en-US" altLang="ja-JP" sz="1200" dirty="0" err="1" smtClean="0">
                <a:latin typeface="+mn-lt"/>
              </a:rPr>
              <a:t>ing</a:t>
            </a:r>
            <a:r>
              <a:rPr lang="ja-JP" altLang="ja-JP" sz="1200" dirty="0" smtClean="0">
                <a:latin typeface="+mn-lt"/>
              </a:rPr>
              <a:t> </a:t>
            </a:r>
            <a:r>
              <a:rPr lang="ja-JP" altLang="ja-JP" sz="1200" dirty="0">
                <a:latin typeface="+mn-lt"/>
              </a:rPr>
              <a:t>primary </a:t>
            </a:r>
            <a:r>
              <a:rPr lang="ja-JP" altLang="ja-JP" sz="1200" dirty="0" smtClean="0">
                <a:latin typeface="+mn-lt"/>
              </a:rPr>
              <a:t>failure</a:t>
            </a:r>
            <a:r>
              <a:rPr lang="en-US" altLang="ja-JP" sz="1200" dirty="0" smtClean="0">
                <a:latin typeface="+mn-lt"/>
              </a:rPr>
              <a:t>. This can be deployed by additional</a:t>
            </a:r>
          </a:p>
          <a:p>
            <a:r>
              <a:rPr lang="en-US" altLang="ja-JP" sz="1200" dirty="0" smtClean="0">
                <a:latin typeface="+mn-lt"/>
              </a:rPr>
              <a:t>LAN connection through “LAN3”</a:t>
            </a:r>
            <a:r>
              <a:rPr lang="en-US" altLang="ja-JP" sz="1200" dirty="0" smtClean="0"/>
              <a:t>.</a:t>
            </a:r>
            <a:endParaRPr lang="ja-JP" altLang="ja-JP" sz="1200" dirty="0">
              <a:latin typeface="+mn-lt"/>
            </a:endParaRPr>
          </a:p>
          <a:p>
            <a:r>
              <a:rPr lang="en-US" altLang="ja-JP" sz="1200" dirty="0" smtClean="0">
                <a:latin typeface="+mn-lt"/>
              </a:rPr>
              <a:t>System data is transferred periodically and while data has changed from Primary to Secondary. </a:t>
            </a:r>
            <a:endParaRPr lang="ja-JP" altLang="ja-JP" sz="1200" dirty="0">
              <a:latin typeface="+mn-lt"/>
            </a:endParaRPr>
          </a:p>
        </p:txBody>
      </p:sp>
      <p:sp>
        <p:nvSpPr>
          <p:cNvPr id="16" name="正方形/長方形 15"/>
          <p:cNvSpPr/>
          <p:nvPr/>
        </p:nvSpPr>
        <p:spPr>
          <a:xfrm>
            <a:off x="899592" y="699542"/>
            <a:ext cx="1750800" cy="338554"/>
          </a:xfrm>
          <a:prstGeom prst="rect">
            <a:avLst/>
          </a:prstGeom>
        </p:spPr>
        <p:txBody>
          <a:bodyPr wrap="none">
            <a:spAutoFit/>
          </a:bodyPr>
          <a:lstStyle/>
          <a:p>
            <a:r>
              <a:rPr lang="en-US" altLang="ja-JP" sz="1600" dirty="0"/>
              <a:t>1+1 </a:t>
            </a:r>
            <a:r>
              <a:rPr lang="en-US" altLang="ja-JP" sz="1600" dirty="0" smtClean="0"/>
              <a:t>redundancy</a:t>
            </a:r>
            <a:endParaRPr lang="ja-JP" altLang="en-US" sz="1600" dirty="0">
              <a:solidFill>
                <a:srgbClr val="FF0000"/>
              </a:solidFill>
            </a:endParaRPr>
          </a:p>
        </p:txBody>
      </p:sp>
      <p:sp>
        <p:nvSpPr>
          <p:cNvPr id="2" name="正方形/長方形 1"/>
          <p:cNvSpPr/>
          <p:nvPr/>
        </p:nvSpPr>
        <p:spPr>
          <a:xfrm>
            <a:off x="952706" y="3827915"/>
            <a:ext cx="3965381" cy="307777"/>
          </a:xfrm>
          <a:prstGeom prst="rect">
            <a:avLst/>
          </a:prstGeom>
        </p:spPr>
        <p:txBody>
          <a:bodyPr wrap="none">
            <a:spAutoFit/>
          </a:bodyPr>
          <a:lstStyle/>
          <a:p>
            <a:r>
              <a:rPr lang="en-US" altLang="ja-JP" dirty="0" smtClean="0">
                <a:solidFill>
                  <a:srgbClr val="FF0000"/>
                </a:solidFill>
              </a:rPr>
              <a:t>Redundancy AK </a:t>
            </a:r>
            <a:r>
              <a:rPr lang="en-US" altLang="ja-JP" dirty="0">
                <a:solidFill>
                  <a:srgbClr val="FF0000"/>
                </a:solidFill>
              </a:rPr>
              <a:t>is </a:t>
            </a:r>
            <a:r>
              <a:rPr lang="en-US" altLang="ja-JP" dirty="0" smtClean="0">
                <a:solidFill>
                  <a:srgbClr val="FF0000"/>
                </a:solidFill>
              </a:rPr>
              <a:t>required on Primary only.</a:t>
            </a:r>
            <a:endParaRPr lang="ja-JP" altLang="en-US" dirty="0"/>
          </a:p>
        </p:txBody>
      </p:sp>
      <p:sp>
        <p:nvSpPr>
          <p:cNvPr id="18" name="テキスト ボックス 17"/>
          <p:cNvSpPr txBox="1"/>
          <p:nvPr/>
        </p:nvSpPr>
        <p:spPr>
          <a:xfrm>
            <a:off x="1314889" y="2009455"/>
            <a:ext cx="582211" cy="230832"/>
          </a:xfrm>
          <a:prstGeom prst="rect">
            <a:avLst/>
          </a:prstGeom>
          <a:solidFill>
            <a:schemeClr val="bg1"/>
          </a:solidFill>
          <a:ln>
            <a:solidFill>
              <a:schemeClr val="tx1"/>
            </a:solidFill>
          </a:ln>
        </p:spPr>
        <p:txBody>
          <a:bodyPr wrap="none" rtlCol="0">
            <a:spAutoFit/>
          </a:bodyPr>
          <a:lstStyle/>
          <a:p>
            <a:r>
              <a:rPr kumimoji="1" lang="en-US" altLang="ja-JP" sz="900" dirty="0" smtClean="0"/>
              <a:t>LAN1/2</a:t>
            </a:r>
            <a:endParaRPr kumimoji="1" lang="ja-JP" altLang="en-US" sz="900" dirty="0"/>
          </a:p>
        </p:txBody>
      </p:sp>
      <p:sp>
        <p:nvSpPr>
          <p:cNvPr id="19" name="テキスト ボックス 18"/>
          <p:cNvSpPr txBox="1"/>
          <p:nvPr/>
        </p:nvSpPr>
        <p:spPr>
          <a:xfrm>
            <a:off x="4601857" y="2006290"/>
            <a:ext cx="582211" cy="230832"/>
          </a:xfrm>
          <a:prstGeom prst="rect">
            <a:avLst/>
          </a:prstGeom>
          <a:solidFill>
            <a:schemeClr val="bg1"/>
          </a:solidFill>
          <a:ln>
            <a:solidFill>
              <a:schemeClr val="tx1"/>
            </a:solidFill>
          </a:ln>
        </p:spPr>
        <p:txBody>
          <a:bodyPr wrap="none" rtlCol="0">
            <a:spAutoFit/>
          </a:bodyPr>
          <a:lstStyle/>
          <a:p>
            <a:r>
              <a:rPr kumimoji="1" lang="en-US" altLang="ja-JP" sz="900" dirty="0" smtClean="0"/>
              <a:t>LAN1/2</a:t>
            </a:r>
            <a:endParaRPr kumimoji="1" lang="ja-JP" altLang="en-US" sz="900" dirty="0"/>
          </a:p>
        </p:txBody>
      </p:sp>
      <p:sp>
        <p:nvSpPr>
          <p:cNvPr id="20" name="テキスト ボックス 19"/>
          <p:cNvSpPr txBox="1"/>
          <p:nvPr/>
        </p:nvSpPr>
        <p:spPr>
          <a:xfrm>
            <a:off x="3399298" y="1036147"/>
            <a:ext cx="486030" cy="230832"/>
          </a:xfrm>
          <a:prstGeom prst="rect">
            <a:avLst/>
          </a:prstGeom>
          <a:solidFill>
            <a:schemeClr val="bg1"/>
          </a:solidFill>
          <a:ln>
            <a:solidFill>
              <a:schemeClr val="tx1"/>
            </a:solidFill>
          </a:ln>
        </p:spPr>
        <p:txBody>
          <a:bodyPr wrap="none" rtlCol="0">
            <a:spAutoFit/>
          </a:bodyPr>
          <a:lstStyle/>
          <a:p>
            <a:r>
              <a:rPr kumimoji="1" lang="en-US" altLang="ja-JP" sz="900" dirty="0" smtClean="0"/>
              <a:t>LAN3</a:t>
            </a:r>
            <a:endParaRPr kumimoji="1" lang="ja-JP" altLang="en-US" sz="900" dirty="0"/>
          </a:p>
        </p:txBody>
      </p:sp>
      <p:cxnSp>
        <p:nvCxnSpPr>
          <p:cNvPr id="9" name="直線矢印コネクタ 8"/>
          <p:cNvCxnSpPr/>
          <p:nvPr/>
        </p:nvCxnSpPr>
        <p:spPr bwMode="auto">
          <a:xfrm flipH="1">
            <a:off x="3399298" y="1260629"/>
            <a:ext cx="197414" cy="689260"/>
          </a:xfrm>
          <a:prstGeom prst="straightConnector1">
            <a:avLst/>
          </a:prstGeom>
          <a:noFill/>
          <a:ln w="15875" cap="flat" cmpd="sng" algn="ctr">
            <a:solidFill>
              <a:schemeClr val="tx1"/>
            </a:solidFill>
            <a:prstDash val="solid"/>
            <a:round/>
            <a:headEnd type="none" w="med" len="med"/>
            <a:tailEnd type="arrow"/>
          </a:ln>
          <a:effectLst/>
        </p:spPr>
      </p:cxnSp>
      <p:sp>
        <p:nvSpPr>
          <p:cNvPr id="21" name="正方形/長方形 20"/>
          <p:cNvSpPr/>
          <p:nvPr/>
        </p:nvSpPr>
        <p:spPr>
          <a:xfrm>
            <a:off x="952706" y="3613089"/>
            <a:ext cx="4346062" cy="246221"/>
          </a:xfrm>
          <a:prstGeom prst="rect">
            <a:avLst/>
          </a:prstGeom>
        </p:spPr>
        <p:txBody>
          <a:bodyPr wrap="none">
            <a:spAutoFit/>
          </a:bodyPr>
          <a:lstStyle/>
          <a:p>
            <a:r>
              <a:rPr lang="en-US" altLang="ja-JP" sz="1000" dirty="0"/>
              <a:t>The maximum length for a cable </a:t>
            </a:r>
            <a:r>
              <a:rPr lang="en-US" altLang="ja-JP" sz="1000" dirty="0" smtClean="0"/>
              <a:t>for LAN3 is </a:t>
            </a:r>
            <a:r>
              <a:rPr lang="en-US" altLang="ja-JP" sz="1000" dirty="0"/>
              <a:t>100 </a:t>
            </a:r>
            <a:r>
              <a:rPr lang="en-US" altLang="ja-JP" sz="1000" dirty="0" smtClean="0"/>
              <a:t>m ( Cat5e or higher )</a:t>
            </a:r>
            <a:endParaRPr lang="ja-JP" altLang="en-US" sz="1000" dirty="0"/>
          </a:p>
        </p:txBody>
      </p:sp>
      <p:sp>
        <p:nvSpPr>
          <p:cNvPr id="4" name="正方形/長方形 3"/>
          <p:cNvSpPr/>
          <p:nvPr/>
        </p:nvSpPr>
        <p:spPr>
          <a:xfrm>
            <a:off x="5400092" y="1149670"/>
            <a:ext cx="3168352" cy="1754326"/>
          </a:xfrm>
          <a:prstGeom prst="rect">
            <a:avLst/>
          </a:prstGeom>
        </p:spPr>
        <p:txBody>
          <a:bodyPr wrap="square">
            <a:spAutoFit/>
          </a:bodyPr>
          <a:lstStyle/>
          <a:p>
            <a:r>
              <a:rPr lang="en-US" altLang="ja-JP" sz="1200" dirty="0"/>
              <a:t>Following activation keys are required for </a:t>
            </a:r>
            <a:r>
              <a:rPr lang="en-US" altLang="ja-JP" sz="1200" dirty="0" smtClean="0"/>
              <a:t>the </a:t>
            </a:r>
            <a:r>
              <a:rPr lang="en-US" altLang="ja-JP" sz="1200" dirty="0"/>
              <a:t>secondary unit apart from </a:t>
            </a:r>
            <a:endParaRPr lang="en-US" altLang="ja-JP" sz="1200" dirty="0" smtClean="0"/>
          </a:p>
          <a:p>
            <a:r>
              <a:rPr lang="en-US" altLang="ja-JP" sz="1200" dirty="0" smtClean="0"/>
              <a:t>the </a:t>
            </a:r>
            <a:r>
              <a:rPr lang="en-US" altLang="ja-JP" sz="1200" dirty="0"/>
              <a:t>primary’s ones.</a:t>
            </a:r>
            <a:endParaRPr lang="ja-JP" altLang="ja-JP" sz="1200" dirty="0"/>
          </a:p>
          <a:p>
            <a:pPr lvl="0"/>
            <a:r>
              <a:rPr lang="en-US" altLang="ja-JP" sz="1200" dirty="0" smtClean="0"/>
              <a:t>1)System </a:t>
            </a:r>
            <a:r>
              <a:rPr lang="en-US" altLang="ja-JP" sz="1200" dirty="0"/>
              <a:t>Activation Key </a:t>
            </a:r>
            <a:endParaRPr lang="en-US" altLang="ja-JP" sz="1200" dirty="0" smtClean="0"/>
          </a:p>
          <a:p>
            <a:pPr lvl="0"/>
            <a:r>
              <a:rPr lang="en-US" altLang="ja-JP" sz="1200" dirty="0"/>
              <a:t> </a:t>
            </a:r>
            <a:r>
              <a:rPr lang="en-US" altLang="ja-JP" sz="1200" dirty="0" smtClean="0"/>
              <a:t>  (</a:t>
            </a:r>
            <a:r>
              <a:rPr lang="en-US" altLang="ja-JP" sz="1200" dirty="0"/>
              <a:t>KX-NSX101</a:t>
            </a:r>
            <a:r>
              <a:rPr lang="en-US" altLang="ja-JP" sz="1200" dirty="0" smtClean="0"/>
              <a:t>/ KX-NSX201)[</a:t>
            </a:r>
            <a:r>
              <a:rPr lang="en-US" altLang="ja-JP" sz="1200" dirty="0"/>
              <a:t>Mandatory]</a:t>
            </a:r>
            <a:endParaRPr lang="ja-JP" altLang="ja-JP" sz="1200" dirty="0"/>
          </a:p>
          <a:p>
            <a:pPr lvl="0"/>
            <a:r>
              <a:rPr lang="en-US" altLang="ja-JP" sz="1200" dirty="0" smtClean="0"/>
              <a:t>2)Maintenance </a:t>
            </a:r>
            <a:r>
              <a:rPr lang="en-US" altLang="ja-JP" sz="1200" dirty="0"/>
              <a:t>annual </a:t>
            </a:r>
            <a:r>
              <a:rPr lang="en-US" altLang="ja-JP" sz="1200" dirty="0" smtClean="0"/>
              <a:t>Key</a:t>
            </a:r>
          </a:p>
          <a:p>
            <a:pPr lvl="0"/>
            <a:r>
              <a:rPr lang="en-US" altLang="ja-JP" sz="1200" dirty="0"/>
              <a:t> </a:t>
            </a:r>
            <a:r>
              <a:rPr lang="en-US" altLang="ja-JP" sz="1200" dirty="0" smtClean="0"/>
              <a:t>  (KX-NSX2201</a:t>
            </a:r>
            <a:r>
              <a:rPr lang="en-US" altLang="ja-JP" sz="1200" dirty="0"/>
              <a:t>) [Mandatory]</a:t>
            </a:r>
            <a:endParaRPr lang="ja-JP" altLang="ja-JP" sz="1200" dirty="0"/>
          </a:p>
          <a:p>
            <a:pPr lvl="0"/>
            <a:r>
              <a:rPr lang="en-US" altLang="ja-JP" sz="1200" dirty="0" smtClean="0"/>
              <a:t>3)Remote </a:t>
            </a:r>
            <a:r>
              <a:rPr lang="en-US" altLang="ja-JP" sz="1200" dirty="0"/>
              <a:t>Maintenance</a:t>
            </a:r>
            <a:r>
              <a:rPr lang="ja-JP" altLang="ja-JP" sz="1200" dirty="0"/>
              <a:t>　</a:t>
            </a:r>
            <a:r>
              <a:rPr lang="en-US" altLang="ja-JP" sz="1200" dirty="0"/>
              <a:t>annual </a:t>
            </a:r>
            <a:endParaRPr lang="en-US" altLang="ja-JP" sz="1200" dirty="0" smtClean="0"/>
          </a:p>
          <a:p>
            <a:pPr lvl="0"/>
            <a:r>
              <a:rPr lang="en-US" altLang="ja-JP" sz="1200" dirty="0"/>
              <a:t> </a:t>
            </a:r>
            <a:r>
              <a:rPr lang="en-US" altLang="ja-JP" sz="1200" dirty="0" smtClean="0"/>
              <a:t>  Key(KX-NSX6211</a:t>
            </a:r>
            <a:r>
              <a:rPr lang="en-US" altLang="ja-JP" sz="1200" dirty="0"/>
              <a:t>) [Option]</a:t>
            </a:r>
            <a:endParaRPr lang="ja-JP" altLang="ja-JP" sz="1200" dirty="0"/>
          </a:p>
        </p:txBody>
      </p:sp>
      <p:grpSp>
        <p:nvGrpSpPr>
          <p:cNvPr id="14" name="グループ化 13"/>
          <p:cNvGrpSpPr/>
          <p:nvPr/>
        </p:nvGrpSpPr>
        <p:grpSpPr>
          <a:xfrm>
            <a:off x="1017200" y="4102271"/>
            <a:ext cx="5159023" cy="304109"/>
            <a:chOff x="795338" y="2300331"/>
            <a:chExt cx="7553325" cy="404769"/>
          </a:xfrm>
        </p:grpSpPr>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38" y="2438400"/>
              <a:ext cx="75533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863" y="2300331"/>
              <a:ext cx="75342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 name="正方形/長方形 22"/>
          <p:cNvSpPr/>
          <p:nvPr/>
        </p:nvSpPr>
        <p:spPr bwMode="auto">
          <a:xfrm>
            <a:off x="3174215" y="1958278"/>
            <a:ext cx="90164" cy="76944"/>
          </a:xfrm>
          <a:prstGeom prst="rect">
            <a:avLst/>
          </a:prstGeom>
          <a:solidFill>
            <a:schemeClr val="bg1"/>
          </a:solidFill>
          <a:ln w="38100" cap="flat" cmpd="sng" algn="ctr">
            <a:solidFill>
              <a:schemeClr val="bg1"/>
            </a:solidFill>
            <a:prstDash val="sysDot"/>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1" i="0" u="sng" strike="noStrike" cap="none" normalizeH="0" baseline="0" smtClean="0">
              <a:ln>
                <a:noFill/>
              </a:ln>
              <a:solidFill>
                <a:schemeClr val="tx1"/>
              </a:solidFill>
              <a:effectLst/>
              <a:latin typeface="ＭＳ Ｐゴシック" pitchFamily="50" charset="-128"/>
              <a:ea typeface="ＭＳ Ｐゴシック" pitchFamily="50" charset="-128"/>
            </a:endParaRPr>
          </a:p>
        </p:txBody>
      </p:sp>
      <p:sp>
        <p:nvSpPr>
          <p:cNvPr id="25" name="テキスト ボックス 24"/>
          <p:cNvSpPr txBox="1"/>
          <p:nvPr/>
        </p:nvSpPr>
        <p:spPr>
          <a:xfrm>
            <a:off x="8505449" y="122137"/>
            <a:ext cx="325730" cy="230832"/>
          </a:xfrm>
          <a:prstGeom prst="rect">
            <a:avLst/>
          </a:prstGeom>
          <a:solidFill>
            <a:srgbClr val="FFFF00"/>
          </a:solidFill>
          <a:ln>
            <a:noFill/>
          </a:ln>
        </p:spPr>
        <p:txBody>
          <a:bodyPr wrap="none" rtlCol="0">
            <a:spAutoFit/>
          </a:bodyPr>
          <a:lstStyle/>
          <a:p>
            <a:r>
              <a:rPr lang="en-US" altLang="ja-JP" sz="900" dirty="0" smtClean="0">
                <a:solidFill>
                  <a:srgbClr val="FF0000"/>
                </a:solidFill>
              </a:rPr>
              <a:t>V2</a:t>
            </a:r>
            <a:endParaRPr kumimoji="1" lang="ja-JP" altLang="en-US" sz="900" dirty="0">
              <a:solidFill>
                <a:srgbClr val="FF0000"/>
              </a:solidFill>
            </a:endParaRPr>
          </a:p>
        </p:txBody>
      </p:sp>
    </p:spTree>
    <p:extLst>
      <p:ext uri="{BB962C8B-B14F-4D97-AF65-F5344CB8AC3E}">
        <p14:creationId xmlns:p14="http://schemas.microsoft.com/office/powerpoint/2010/main" val="14974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560786462"/>
              </p:ext>
            </p:extLst>
          </p:nvPr>
        </p:nvGraphicFramePr>
        <p:xfrm>
          <a:off x="935596" y="1023578"/>
          <a:ext cx="7416378" cy="2244639"/>
        </p:xfrm>
        <a:graphic>
          <a:graphicData uri="http://schemas.openxmlformats.org/drawingml/2006/table">
            <a:tbl>
              <a:tblPr firstRow="1" bandRow="1">
                <a:tableStyleId>{21E4AEA4-8DFA-4A89-87EB-49C32662AFE0}</a:tableStyleId>
              </a:tblPr>
              <a:tblGrid>
                <a:gridCol w="2512279"/>
                <a:gridCol w="4904099"/>
              </a:tblGrid>
              <a:tr h="234303">
                <a:tc>
                  <a:txBody>
                    <a:bodyPr/>
                    <a:lstStyle/>
                    <a:p>
                      <a:pPr algn="ctr"/>
                      <a:r>
                        <a:rPr kumimoji="1" lang="en-US" altLang="ja-JP" sz="1000" b="1" dirty="0" smtClean="0">
                          <a:solidFill>
                            <a:schemeClr val="bg1"/>
                          </a:solidFill>
                          <a:latin typeface="Arial" panose="020B0604020202020204" pitchFamily="34" charset="0"/>
                          <a:ea typeface="Arial Unicode MS" panose="020B0604020202020204" pitchFamily="50" charset="-128"/>
                          <a:cs typeface="Arial" panose="020B0604020202020204" pitchFamily="34" charset="0"/>
                        </a:rPr>
                        <a:t>Item</a:t>
                      </a:r>
                      <a:endParaRPr kumimoji="1" lang="ja-JP" altLang="en-US" sz="1000" b="1" dirty="0">
                        <a:solidFill>
                          <a:schemeClr val="bg1"/>
                        </a:solidFill>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c>
                  <a:txBody>
                    <a:bodyPr/>
                    <a:lstStyle/>
                    <a:p>
                      <a:pPr algn="ctr"/>
                      <a:r>
                        <a:rPr kumimoji="1" lang="en-US" altLang="ja-JP" sz="1000" b="1" dirty="0" smtClean="0">
                          <a:solidFill>
                            <a:schemeClr val="bg1"/>
                          </a:solidFill>
                          <a:latin typeface="Arial" panose="020B0604020202020204" pitchFamily="34" charset="0"/>
                          <a:ea typeface="Arial Unicode MS" panose="020B0604020202020204" pitchFamily="50" charset="-128"/>
                          <a:cs typeface="Arial" panose="020B0604020202020204" pitchFamily="34" charset="0"/>
                        </a:rPr>
                        <a:t>Basic</a:t>
                      </a:r>
                      <a:r>
                        <a:rPr kumimoji="1" lang="en-US" altLang="ja-JP" sz="1000" b="1" baseline="0" dirty="0" smtClean="0">
                          <a:solidFill>
                            <a:schemeClr val="bg1"/>
                          </a:solidFill>
                          <a:latin typeface="Arial" panose="020B0604020202020204" pitchFamily="34" charset="0"/>
                          <a:ea typeface="Arial Unicode MS" panose="020B0604020202020204" pitchFamily="50" charset="-128"/>
                          <a:cs typeface="Arial" panose="020B0604020202020204" pitchFamily="34" charset="0"/>
                        </a:rPr>
                        <a:t> feature support</a:t>
                      </a:r>
                      <a:endParaRPr kumimoji="1" lang="en-US" altLang="ja-JP" sz="1000" b="1" dirty="0" smtClean="0">
                        <a:solidFill>
                          <a:schemeClr val="bg1"/>
                        </a:solidFill>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r>
              <a:tr h="234303">
                <a:tc>
                  <a:txBody>
                    <a:bodyPr/>
                    <a:lstStyle/>
                    <a:p>
                      <a:r>
                        <a:rPr kumimoji="1" lang="en-US" altLang="ja-JP" sz="1000" b="1" dirty="0" smtClean="0">
                          <a:latin typeface="Arial" panose="020B0604020202020204" pitchFamily="34" charset="0"/>
                          <a:ea typeface="Arial Unicode MS" panose="020B0604020202020204" pitchFamily="50" charset="-128"/>
                          <a:cs typeface="Arial" panose="020B0604020202020204" pitchFamily="34" charset="0"/>
                        </a:rPr>
                        <a:t>Switching</a:t>
                      </a:r>
                      <a:r>
                        <a:rPr kumimoji="1" lang="en-US" altLang="ja-JP" sz="1000" b="1" baseline="0" dirty="0" smtClean="0">
                          <a:latin typeface="Arial" panose="020B0604020202020204" pitchFamily="34" charset="0"/>
                          <a:ea typeface="Arial Unicode MS" panose="020B0604020202020204" pitchFamily="50" charset="-128"/>
                          <a:cs typeface="Arial" panose="020B0604020202020204" pitchFamily="34" charset="0"/>
                        </a:rPr>
                        <a:t> Condition</a:t>
                      </a:r>
                      <a:endParaRPr kumimoji="1" lang="ja-JP" altLang="en-US" sz="1000" b="1" dirty="0">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c>
                  <a:txBody>
                    <a:bodyPr/>
                    <a:lstStyle/>
                    <a:p>
                      <a:r>
                        <a:rPr kumimoji="1" lang="en-US" altLang="ja-JP" sz="1000" b="1" dirty="0" smtClean="0">
                          <a:latin typeface="Arial" panose="020B0604020202020204" pitchFamily="34" charset="0"/>
                          <a:ea typeface="Arial Unicode MS" panose="020B0604020202020204" pitchFamily="50" charset="-128"/>
                          <a:cs typeface="Arial" panose="020B0604020202020204" pitchFamily="34" charset="0"/>
                        </a:rPr>
                        <a:t>Auto + Manual</a:t>
                      </a:r>
                      <a:endParaRPr kumimoji="1" lang="ja-JP" altLang="en-US" sz="1000" b="1" dirty="0">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r>
              <a:tr h="234303">
                <a:tc>
                  <a:txBody>
                    <a:bodyPr/>
                    <a:lstStyle/>
                    <a:p>
                      <a:r>
                        <a:rPr kumimoji="1" lang="en-US" altLang="ja-JP" sz="1000" b="1" dirty="0" smtClean="0">
                          <a:latin typeface="Arial" panose="020B0604020202020204" pitchFamily="34" charset="0"/>
                          <a:ea typeface="Arial Unicode MS" panose="020B0604020202020204" pitchFamily="50" charset="-128"/>
                          <a:cs typeface="Arial" panose="020B0604020202020204" pitchFamily="34" charset="0"/>
                        </a:rPr>
                        <a:t>Switch</a:t>
                      </a:r>
                      <a:r>
                        <a:rPr kumimoji="1" lang="en-US" altLang="ja-JP" sz="1000" b="1" baseline="0" dirty="0" smtClean="0">
                          <a:latin typeface="Arial" panose="020B0604020202020204" pitchFamily="34" charset="0"/>
                          <a:ea typeface="Arial Unicode MS" panose="020B0604020202020204" pitchFamily="50" charset="-128"/>
                          <a:cs typeface="Arial" panose="020B0604020202020204" pitchFamily="34" charset="0"/>
                        </a:rPr>
                        <a:t> back Condition</a:t>
                      </a:r>
                      <a:endParaRPr kumimoji="1" lang="ja-JP" altLang="en-US" sz="1000" b="1" dirty="0">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c>
                  <a:txBody>
                    <a:bodyPr/>
                    <a:lstStyle/>
                    <a:p>
                      <a:r>
                        <a:rPr kumimoji="1" lang="en-US" altLang="ja-JP" sz="1000" b="1" dirty="0" smtClean="0">
                          <a:latin typeface="Arial" panose="020B0604020202020204" pitchFamily="34" charset="0"/>
                          <a:ea typeface="Arial Unicode MS" panose="020B0604020202020204" pitchFamily="50" charset="-128"/>
                          <a:cs typeface="Arial" panose="020B0604020202020204" pitchFamily="34" charset="0"/>
                        </a:rPr>
                        <a:t>Manual</a:t>
                      </a:r>
                      <a:endParaRPr kumimoji="1" lang="ja-JP" altLang="en-US" sz="1000" b="1" dirty="0">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r>
              <a:tr h="281928">
                <a:tc>
                  <a:txBody>
                    <a:bodyPr/>
                    <a:lstStyle/>
                    <a:p>
                      <a:r>
                        <a:rPr kumimoji="1" lang="en-US" altLang="ja-JP" sz="1000" b="1" dirty="0" smtClean="0">
                          <a:latin typeface="Arial" panose="020B0604020202020204" pitchFamily="34" charset="0"/>
                          <a:ea typeface="Arial Unicode MS" panose="020B0604020202020204" pitchFamily="50" charset="-128"/>
                          <a:cs typeface="Arial" panose="020B0604020202020204" pitchFamily="34" charset="0"/>
                        </a:rPr>
                        <a:t>Data Transfer</a:t>
                      </a:r>
                      <a:endParaRPr kumimoji="1" lang="ja-JP" altLang="en-US" sz="1000" b="1" dirty="0">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c>
                  <a:txBody>
                    <a:bodyPr/>
                    <a:lstStyle/>
                    <a:p>
                      <a:r>
                        <a:rPr kumimoji="1" lang="en-US" altLang="ja-JP" sz="1000" b="1" dirty="0" smtClean="0">
                          <a:latin typeface="Arial" panose="020B0604020202020204" pitchFamily="34" charset="0"/>
                          <a:ea typeface="Arial Unicode MS" panose="020B0604020202020204" pitchFamily="50" charset="-128"/>
                          <a:cs typeface="Arial" panose="020B0604020202020204" pitchFamily="34" charset="0"/>
                        </a:rPr>
                        <a:t>Refer</a:t>
                      </a:r>
                      <a:r>
                        <a:rPr kumimoji="1" lang="en-US" altLang="ja-JP" sz="1000" b="1" baseline="0" dirty="0" smtClean="0">
                          <a:latin typeface="Arial" panose="020B0604020202020204" pitchFamily="34" charset="0"/>
                          <a:ea typeface="Arial Unicode MS" panose="020B0604020202020204" pitchFamily="50" charset="-128"/>
                          <a:cs typeface="Arial" panose="020B0604020202020204" pitchFamily="34" charset="0"/>
                        </a:rPr>
                        <a:t> following Slide about detail</a:t>
                      </a:r>
                      <a:endParaRPr kumimoji="1" lang="ja-JP" altLang="en-US" sz="1000" b="1" dirty="0">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r>
              <a:tr h="234303">
                <a:tc>
                  <a:txBody>
                    <a:bodyPr/>
                    <a:lstStyle/>
                    <a:p>
                      <a:r>
                        <a:rPr kumimoji="1" lang="en-US" altLang="ja-JP" sz="1000" b="1" dirty="0" smtClean="0">
                          <a:latin typeface="Arial" panose="020B0604020202020204" pitchFamily="34" charset="0"/>
                          <a:ea typeface="Arial Unicode MS" panose="020B0604020202020204" pitchFamily="50" charset="-128"/>
                          <a:cs typeface="Arial" panose="020B0604020202020204" pitchFamily="34" charset="0"/>
                        </a:rPr>
                        <a:t>Target data to transfer </a:t>
                      </a:r>
                      <a:endParaRPr kumimoji="1" lang="ja-JP" altLang="en-US" sz="1000" b="1" dirty="0">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c>
                  <a:txBody>
                    <a:bodyPr/>
                    <a:lstStyle/>
                    <a:p>
                      <a:r>
                        <a:rPr kumimoji="1" lang="en-US" altLang="ja-JP" sz="1000" b="1" baseline="0" dirty="0" smtClean="0">
                          <a:latin typeface="Arial" panose="020B0604020202020204" pitchFamily="34" charset="0"/>
                          <a:ea typeface="Arial Unicode MS" panose="020B0604020202020204" pitchFamily="50" charset="-128"/>
                          <a:cs typeface="Arial" panose="020B0604020202020204" pitchFamily="34" charset="0"/>
                        </a:rPr>
                        <a:t>Most of system data except data stick with unit(</a:t>
                      </a:r>
                      <a:r>
                        <a:rPr kumimoji="1" lang="en-US" altLang="ja-JP" sz="1000" b="1" baseline="0" dirty="0" err="1" smtClean="0">
                          <a:latin typeface="Arial" panose="020B0604020202020204" pitchFamily="34" charset="0"/>
                          <a:ea typeface="Arial Unicode MS" panose="020B0604020202020204" pitchFamily="50" charset="-128"/>
                          <a:cs typeface="Arial" panose="020B0604020202020204" pitchFamily="34" charset="0"/>
                        </a:rPr>
                        <a:t>ie</a:t>
                      </a:r>
                      <a:r>
                        <a:rPr kumimoji="1" lang="en-US" altLang="ja-JP" sz="1000" b="1" baseline="0" dirty="0" smtClean="0">
                          <a:latin typeface="Arial" panose="020B0604020202020204" pitchFamily="34" charset="0"/>
                          <a:ea typeface="Arial Unicode MS" panose="020B0604020202020204" pitchFamily="50" charset="-128"/>
                          <a:cs typeface="Arial" panose="020B0604020202020204" pitchFamily="34" charset="0"/>
                        </a:rPr>
                        <a:t> IP address </a:t>
                      </a:r>
                      <a:r>
                        <a:rPr kumimoji="1" lang="en-US" altLang="ja-JP" sz="1000" b="1" baseline="0" dirty="0" err="1" smtClean="0">
                          <a:latin typeface="Arial" panose="020B0604020202020204" pitchFamily="34" charset="0"/>
                          <a:ea typeface="Arial Unicode MS" panose="020B0604020202020204" pitchFamily="50" charset="-128"/>
                          <a:cs typeface="Arial" panose="020B0604020202020204" pitchFamily="34" charset="0"/>
                        </a:rPr>
                        <a:t>etc</a:t>
                      </a:r>
                      <a:r>
                        <a:rPr kumimoji="1" lang="en-US" altLang="ja-JP" sz="1000" b="1" baseline="0" dirty="0" smtClean="0">
                          <a:latin typeface="Arial" panose="020B0604020202020204" pitchFamily="34" charset="0"/>
                          <a:ea typeface="Arial Unicode MS" panose="020B0604020202020204" pitchFamily="50" charset="-128"/>
                          <a:cs typeface="Arial" panose="020B0604020202020204" pitchFamily="34" charset="0"/>
                        </a:rPr>
                        <a:t>)  </a:t>
                      </a:r>
                      <a:endParaRPr kumimoji="1" lang="ja-JP" altLang="en-US" sz="1000" b="1" dirty="0">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r>
              <a:tr h="255915">
                <a:tc>
                  <a:txBody>
                    <a:bodyPr/>
                    <a:lstStyle/>
                    <a:p>
                      <a:r>
                        <a:rPr kumimoji="1" lang="en-US" altLang="ja-JP" sz="1000" b="1" dirty="0" smtClean="0">
                          <a:latin typeface="Arial" panose="020B0604020202020204" pitchFamily="34" charset="0"/>
                          <a:ea typeface="Arial Unicode MS" panose="020B0604020202020204" pitchFamily="50" charset="-128"/>
                          <a:cs typeface="Arial" panose="020B0604020202020204" pitchFamily="34" charset="0"/>
                        </a:rPr>
                        <a:t>P2P</a:t>
                      </a:r>
                      <a:r>
                        <a:rPr kumimoji="1" lang="en-US" altLang="ja-JP" sz="1000" b="1" baseline="0" dirty="0" smtClean="0">
                          <a:latin typeface="Arial" panose="020B0604020202020204" pitchFamily="34" charset="0"/>
                          <a:ea typeface="Arial Unicode MS" panose="020B0604020202020204" pitchFamily="50" charset="-128"/>
                          <a:cs typeface="Arial" panose="020B0604020202020204" pitchFamily="34" charset="0"/>
                        </a:rPr>
                        <a:t> call kept</a:t>
                      </a:r>
                      <a:endParaRPr kumimoji="1" lang="ja-JP" altLang="en-US" sz="1000" b="1" dirty="0">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c>
                  <a:txBody>
                    <a:bodyPr/>
                    <a:lstStyle/>
                    <a:p>
                      <a:r>
                        <a:rPr kumimoji="1" lang="en-US" altLang="ja-JP" sz="1000" b="1" dirty="0" smtClean="0">
                          <a:latin typeface="Arial" panose="020B0604020202020204" pitchFamily="34" charset="0"/>
                          <a:ea typeface="Arial Unicode MS" panose="020B0604020202020204" pitchFamily="50" charset="-128"/>
                          <a:cs typeface="Arial" panose="020B0604020202020204" pitchFamily="34" charset="0"/>
                        </a:rPr>
                        <a:t>NT5-NT5</a:t>
                      </a:r>
                      <a:endParaRPr kumimoji="1" lang="ja-JP" altLang="en-US" sz="1000" b="1" dirty="0" smtClean="0">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r>
              <a:tr h="234303">
                <a:tc>
                  <a:txBody>
                    <a:bodyPr/>
                    <a:lstStyle/>
                    <a:p>
                      <a:r>
                        <a:rPr kumimoji="1" lang="en-US" altLang="ja-JP" sz="1000" b="1" dirty="0" smtClean="0">
                          <a:latin typeface="Arial" panose="020B0604020202020204" pitchFamily="34" charset="0"/>
                          <a:ea typeface="Arial Unicode MS" panose="020B0604020202020204" pitchFamily="50" charset="-128"/>
                          <a:cs typeface="Arial" panose="020B0604020202020204" pitchFamily="34" charset="0"/>
                        </a:rPr>
                        <a:t>Call via DSP kept </a:t>
                      </a:r>
                      <a:endParaRPr kumimoji="1" lang="ja-JP" altLang="en-US" sz="1000" b="1" dirty="0">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smtClean="0">
                          <a:latin typeface="Arial" panose="020B0604020202020204" pitchFamily="34" charset="0"/>
                          <a:ea typeface="Arial Unicode MS" panose="020B0604020202020204" pitchFamily="50" charset="-128"/>
                          <a:cs typeface="Arial" panose="020B0604020202020204" pitchFamily="34" charset="0"/>
                        </a:rPr>
                        <a:t>-</a:t>
                      </a:r>
                      <a:endParaRPr kumimoji="1" lang="ja-JP" altLang="en-US" sz="1000" b="1" dirty="0" smtClean="0">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r>
              <a:tr h="234303">
                <a:tc>
                  <a:txBody>
                    <a:bodyPr/>
                    <a:lstStyle/>
                    <a:p>
                      <a:r>
                        <a:rPr kumimoji="1" lang="en-US" altLang="ja-JP" sz="1000" b="1" dirty="0" smtClean="0">
                          <a:latin typeface="Arial" panose="020B0604020202020204" pitchFamily="34" charset="0"/>
                          <a:ea typeface="Arial Unicode MS" panose="020B0604020202020204" pitchFamily="50" charset="-128"/>
                          <a:cs typeface="Arial" panose="020B0604020202020204" pitchFamily="34" charset="0"/>
                        </a:rPr>
                        <a:t>Secondary server AK</a:t>
                      </a:r>
                      <a:endParaRPr kumimoji="1" lang="ja-JP" altLang="en-US" sz="1000" b="1" dirty="0">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c>
                  <a:txBody>
                    <a:bodyPr/>
                    <a:lstStyle/>
                    <a:p>
                      <a:pPr lvl="0"/>
                      <a:r>
                        <a:rPr lang="en-US" altLang="ja-JP" sz="1000" b="1" dirty="0" smtClean="0"/>
                        <a:t>1)System AK, 2)Maintenance</a:t>
                      </a:r>
                      <a:r>
                        <a:rPr lang="en-US" altLang="ja-JP" sz="1000" b="1" baseline="0" dirty="0" smtClean="0"/>
                        <a:t> AK/</a:t>
                      </a:r>
                      <a:r>
                        <a:rPr lang="en-US" altLang="ja-JP" sz="1000" b="1" dirty="0" smtClean="0"/>
                        <a:t>[Mandatory] 3)Remote Maintenance AK [Op]</a:t>
                      </a:r>
                      <a:endParaRPr kumimoji="1" lang="ja-JP" altLang="en-US" sz="1000" b="1" dirty="0">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r>
              <a:tr h="234303">
                <a:tc>
                  <a:txBody>
                    <a:bodyPr/>
                    <a:lstStyle/>
                    <a:p>
                      <a:r>
                        <a:rPr kumimoji="1" lang="en-US" altLang="ja-JP" sz="1000" b="1" dirty="0" smtClean="0">
                          <a:latin typeface="Arial" panose="020B0604020202020204" pitchFamily="34" charset="0"/>
                          <a:ea typeface="Arial Unicode MS" panose="020B0604020202020204" pitchFamily="50" charset="-128"/>
                          <a:cs typeface="Arial" panose="020B0604020202020204" pitchFamily="34" charset="0"/>
                        </a:rPr>
                        <a:t>APL server</a:t>
                      </a:r>
                      <a:endParaRPr kumimoji="1" lang="ja-JP" altLang="en-US" sz="1000" b="1" dirty="0">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c>
                  <a:txBody>
                    <a:bodyPr/>
                    <a:lstStyle/>
                    <a:p>
                      <a:r>
                        <a:rPr kumimoji="1" lang="en-US" altLang="ja-JP" sz="1000" b="1" dirty="0" smtClean="0">
                          <a:latin typeface="Arial" panose="020B0604020202020204" pitchFamily="34" charset="0"/>
                          <a:ea typeface="Arial Unicode MS" panose="020B0604020202020204" pitchFamily="50" charset="-128"/>
                          <a:cs typeface="Arial" panose="020B0604020202020204" pitchFamily="34" charset="0"/>
                        </a:rPr>
                        <a:t>Automatic switch (Status</a:t>
                      </a:r>
                      <a:r>
                        <a:rPr kumimoji="1" lang="en-US" altLang="ja-JP" sz="1000" b="1" baseline="0" dirty="0" smtClean="0">
                          <a:latin typeface="Arial" panose="020B0604020202020204" pitchFamily="34" charset="0"/>
                          <a:ea typeface="Arial Unicode MS" panose="020B0604020202020204" pitchFamily="50" charset="-128"/>
                          <a:cs typeface="Arial" panose="020B0604020202020204" pitchFamily="34" charset="0"/>
                        </a:rPr>
                        <a:t> initialize)</a:t>
                      </a:r>
                      <a:endParaRPr kumimoji="1" lang="ja-JP" altLang="en-US" sz="1000" b="1" dirty="0">
                        <a:latin typeface="Arial" panose="020B0604020202020204" pitchFamily="34" charset="0"/>
                        <a:ea typeface="Arial Unicode MS" panose="020B0604020202020204" pitchFamily="50" charset="-128"/>
                        <a:cs typeface="Arial" panose="020B0604020202020204" pitchFamily="34" charset="0"/>
                      </a:endParaRPr>
                    </a:p>
                  </a:txBody>
                  <a:tcPr marL="91437" marR="91437" marT="45714" marB="45714"/>
                </a:tc>
              </a:tr>
            </a:tbl>
          </a:graphicData>
        </a:graphic>
      </p:graphicFrame>
      <p:sp>
        <p:nvSpPr>
          <p:cNvPr id="4" name="正方形/長方形 3"/>
          <p:cNvSpPr/>
          <p:nvPr/>
        </p:nvSpPr>
        <p:spPr>
          <a:xfrm>
            <a:off x="899592" y="663538"/>
            <a:ext cx="1750800" cy="338554"/>
          </a:xfrm>
          <a:prstGeom prst="rect">
            <a:avLst/>
          </a:prstGeom>
        </p:spPr>
        <p:txBody>
          <a:bodyPr wrap="none">
            <a:spAutoFit/>
          </a:bodyPr>
          <a:lstStyle/>
          <a:p>
            <a:r>
              <a:rPr lang="en-US" altLang="ja-JP" sz="1600" dirty="0"/>
              <a:t>1+1 </a:t>
            </a:r>
            <a:r>
              <a:rPr lang="en-US" altLang="ja-JP" sz="1600" dirty="0" smtClean="0"/>
              <a:t>redundancy</a:t>
            </a:r>
            <a:endParaRPr lang="ja-JP" altLang="en-US" sz="1600" dirty="0">
              <a:solidFill>
                <a:srgbClr val="FF0000"/>
              </a:solidFill>
            </a:endParaRPr>
          </a:p>
        </p:txBody>
      </p:sp>
      <p:sp>
        <p:nvSpPr>
          <p:cNvPr id="9"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8" name="テキスト ボックス 7"/>
          <p:cNvSpPr txBox="1"/>
          <p:nvPr/>
        </p:nvSpPr>
        <p:spPr>
          <a:xfrm>
            <a:off x="8505449" y="122137"/>
            <a:ext cx="325730" cy="230832"/>
          </a:xfrm>
          <a:prstGeom prst="rect">
            <a:avLst/>
          </a:prstGeom>
          <a:solidFill>
            <a:srgbClr val="FFFF00"/>
          </a:solidFill>
          <a:ln>
            <a:noFill/>
          </a:ln>
        </p:spPr>
        <p:txBody>
          <a:bodyPr wrap="none" rtlCol="0">
            <a:spAutoFit/>
          </a:bodyPr>
          <a:lstStyle/>
          <a:p>
            <a:r>
              <a:rPr lang="en-US" altLang="ja-JP" sz="900" dirty="0" smtClean="0">
                <a:solidFill>
                  <a:srgbClr val="FF0000"/>
                </a:solidFill>
              </a:rPr>
              <a:t>V2</a:t>
            </a:r>
            <a:endParaRPr kumimoji="1" lang="ja-JP" altLang="en-US" sz="900" dirty="0">
              <a:solidFill>
                <a:srgbClr val="FF0000"/>
              </a:solidFill>
            </a:endParaRPr>
          </a:p>
        </p:txBody>
      </p:sp>
    </p:spTree>
    <p:extLst>
      <p:ext uri="{BB962C8B-B14F-4D97-AF65-F5344CB8AC3E}">
        <p14:creationId xmlns:p14="http://schemas.microsoft.com/office/powerpoint/2010/main" val="217657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230496" y="1592138"/>
            <a:ext cx="4752528" cy="2170786"/>
            <a:chOff x="1187624" y="1167594"/>
            <a:chExt cx="4752528" cy="2170786"/>
          </a:xfrm>
        </p:grpSpPr>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67594"/>
              <a:ext cx="4752528" cy="217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bwMode="auto">
            <a:xfrm>
              <a:off x="3563888" y="3111810"/>
              <a:ext cx="2304256" cy="172469"/>
            </a:xfrm>
            <a:prstGeom prst="rect">
              <a:avLst/>
            </a:prstGeom>
            <a:solidFill>
              <a:schemeClr val="bg1"/>
            </a:solidFill>
            <a:ln w="571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1" lang="ja-JP" altLang="en-US" sz="2400" b="0" i="1" u="none" strike="noStrike" cap="none" normalizeH="0" baseline="0" smtClean="0">
                <a:ln>
                  <a:noFill/>
                </a:ln>
                <a:solidFill>
                  <a:schemeClr val="tx1"/>
                </a:solidFill>
                <a:effectLst/>
                <a:latin typeface="Times New Roman" pitchFamily="18" charset="0"/>
                <a:ea typeface="ＭＳ Ｐゴシック" pitchFamily="50" charset="-128"/>
              </a:endParaRPr>
            </a:p>
          </p:txBody>
        </p:sp>
      </p:grpSp>
      <p:sp>
        <p:nvSpPr>
          <p:cNvPr id="5" name="正方形/長方形 4"/>
          <p:cNvSpPr/>
          <p:nvPr/>
        </p:nvSpPr>
        <p:spPr>
          <a:xfrm>
            <a:off x="899592" y="663538"/>
            <a:ext cx="3740126" cy="338554"/>
          </a:xfrm>
          <a:prstGeom prst="rect">
            <a:avLst/>
          </a:prstGeom>
        </p:spPr>
        <p:txBody>
          <a:bodyPr wrap="none">
            <a:spAutoFit/>
          </a:bodyPr>
          <a:lstStyle/>
          <a:p>
            <a:r>
              <a:rPr lang="en-US" altLang="ja-JP" sz="1600" dirty="0"/>
              <a:t>1+1 </a:t>
            </a:r>
            <a:r>
              <a:rPr lang="en-US" altLang="ja-JP" sz="1600" dirty="0" smtClean="0"/>
              <a:t>redundancy -Data transfer flow- </a:t>
            </a:r>
            <a:endParaRPr lang="ja-JP" altLang="en-US" sz="1600" dirty="0">
              <a:solidFill>
                <a:srgbClr val="FF0000"/>
              </a:solidFill>
            </a:endParaRPr>
          </a:p>
        </p:txBody>
      </p:sp>
      <p:sp>
        <p:nvSpPr>
          <p:cNvPr id="6"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10" name="右矢印 9"/>
          <p:cNvSpPr/>
          <p:nvPr/>
        </p:nvSpPr>
        <p:spPr bwMode="auto">
          <a:xfrm>
            <a:off x="2571787" y="1445181"/>
            <a:ext cx="1649186" cy="293914"/>
          </a:xfrm>
          <a:prstGeom prst="rightArrow">
            <a:avLst/>
          </a:prstGeom>
          <a:solidFill>
            <a:srgbClr val="002060"/>
          </a:solidFill>
          <a:ln w="22225" cap="flat" cmpd="sng" algn="ctr">
            <a:solidFill>
              <a:srgbClr val="0000FF"/>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00" b="1" i="0" strike="noStrike" cap="none" normalizeH="0" baseline="0" dirty="0" smtClean="0">
                <a:ln>
                  <a:noFill/>
                </a:ln>
                <a:solidFill>
                  <a:schemeClr val="bg1"/>
                </a:solidFill>
                <a:effectLst/>
                <a:latin typeface="+mn-lt"/>
                <a:ea typeface="ＭＳ Ｐゴシック" pitchFamily="50" charset="-128"/>
              </a:rPr>
              <a:t>While Primary Active</a:t>
            </a:r>
            <a:endParaRPr kumimoji="1" lang="ja-JP" altLang="en-US" sz="1000" b="1" i="0" strike="noStrike" cap="none" normalizeH="0" baseline="0" dirty="0" smtClean="0">
              <a:ln>
                <a:noFill/>
              </a:ln>
              <a:solidFill>
                <a:schemeClr val="bg1"/>
              </a:solidFill>
              <a:effectLst/>
              <a:latin typeface="+mn-lt"/>
              <a:ea typeface="ＭＳ Ｐゴシック" pitchFamily="50" charset="-128"/>
            </a:endParaRPr>
          </a:p>
        </p:txBody>
      </p:sp>
      <p:sp>
        <p:nvSpPr>
          <p:cNvPr id="11" name="左矢印 10"/>
          <p:cNvSpPr/>
          <p:nvPr/>
        </p:nvSpPr>
        <p:spPr bwMode="auto">
          <a:xfrm>
            <a:off x="2563623" y="1118523"/>
            <a:ext cx="1649186" cy="277586"/>
          </a:xfrm>
          <a:prstGeom prst="leftArrow">
            <a:avLst/>
          </a:prstGeom>
          <a:solidFill>
            <a:srgbClr val="FF0000"/>
          </a:solidFill>
          <a:ln w="222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00" b="1" i="0" strike="noStrike" cap="none" normalizeH="0" baseline="0" dirty="0" smtClean="0">
                <a:ln>
                  <a:noFill/>
                </a:ln>
                <a:solidFill>
                  <a:schemeClr val="bg1"/>
                </a:solidFill>
                <a:effectLst/>
                <a:latin typeface="+mn-lt"/>
                <a:ea typeface="ＭＳ Ｐゴシック" pitchFamily="50" charset="-128"/>
              </a:rPr>
              <a:t>While Secondary Active</a:t>
            </a:r>
            <a:endParaRPr kumimoji="1" lang="ja-JP" altLang="en-US" sz="1000" b="1" i="0" strike="noStrike" cap="none" normalizeH="0" baseline="0" dirty="0" smtClean="0">
              <a:ln>
                <a:noFill/>
              </a:ln>
              <a:solidFill>
                <a:schemeClr val="bg1"/>
              </a:solidFill>
              <a:effectLst/>
              <a:latin typeface="+mn-lt"/>
              <a:ea typeface="ＭＳ Ｐゴシック" pitchFamily="50" charset="-128"/>
            </a:endParaRPr>
          </a:p>
        </p:txBody>
      </p:sp>
      <p:sp>
        <p:nvSpPr>
          <p:cNvPr id="12" name="テキスト ボックス 11"/>
          <p:cNvSpPr txBox="1"/>
          <p:nvPr/>
        </p:nvSpPr>
        <p:spPr>
          <a:xfrm>
            <a:off x="797146" y="1242220"/>
            <a:ext cx="1785810" cy="307777"/>
          </a:xfrm>
          <a:prstGeom prst="rect">
            <a:avLst/>
          </a:prstGeom>
          <a:noFill/>
        </p:spPr>
        <p:txBody>
          <a:bodyPr wrap="none" rtlCol="0">
            <a:spAutoFit/>
          </a:bodyPr>
          <a:lstStyle/>
          <a:p>
            <a:r>
              <a:rPr kumimoji="1" lang="en-US" altLang="ja-JP" dirty="0" smtClean="0"/>
              <a:t>Data Transfer Flow</a:t>
            </a:r>
            <a:endParaRPr kumimoji="1" lang="ja-JP" altLang="en-US" dirty="0"/>
          </a:p>
        </p:txBody>
      </p:sp>
      <p:sp>
        <p:nvSpPr>
          <p:cNvPr id="13" name="正方形/長方形 12"/>
          <p:cNvSpPr/>
          <p:nvPr/>
        </p:nvSpPr>
        <p:spPr>
          <a:xfrm>
            <a:off x="899591" y="3421398"/>
            <a:ext cx="7920881" cy="1107996"/>
          </a:xfrm>
          <a:prstGeom prst="rect">
            <a:avLst/>
          </a:prstGeom>
        </p:spPr>
        <p:txBody>
          <a:bodyPr wrap="square">
            <a:spAutoFit/>
          </a:bodyPr>
          <a:lstStyle/>
          <a:p>
            <a:r>
              <a:rPr lang="en-US" altLang="ja-JP" sz="1100" dirty="0" smtClean="0">
                <a:latin typeface="+mn-lt"/>
              </a:rPr>
              <a:t>-Normal operation condition, means Primary as Active unit and Secondary as Stand-by unit then Data transfer deployed from Primary to Secondary. The data can be transferred even Secondary become Active Unit.   </a:t>
            </a:r>
            <a:endParaRPr lang="ja-JP" altLang="ja-JP" sz="1100" dirty="0">
              <a:latin typeface="+mn-lt"/>
            </a:endParaRPr>
          </a:p>
          <a:p>
            <a:r>
              <a:rPr lang="en-US" altLang="ja-JP" sz="1100" dirty="0" smtClean="0">
                <a:latin typeface="+mn-lt"/>
              </a:rPr>
              <a:t>-Primary unit connection to Secondary has to resume within </a:t>
            </a:r>
            <a:r>
              <a:rPr lang="en-US" altLang="ja-JP" sz="1100" dirty="0" smtClean="0">
                <a:solidFill>
                  <a:srgbClr val="FF0000"/>
                </a:solidFill>
                <a:latin typeface="+mn-lt"/>
              </a:rPr>
              <a:t>30days</a:t>
            </a:r>
            <a:r>
              <a:rPr lang="en-US" altLang="ja-JP" sz="1100" dirty="0" smtClean="0">
                <a:latin typeface="+mn-lt"/>
              </a:rPr>
              <a:t> after Primary failure, otherwise Secondary unit</a:t>
            </a:r>
          </a:p>
          <a:p>
            <a:r>
              <a:rPr lang="en-US" altLang="ja-JP" sz="1100" dirty="0" smtClean="0">
                <a:latin typeface="+mn-lt"/>
              </a:rPr>
              <a:t> will be stopped.</a:t>
            </a:r>
          </a:p>
          <a:p>
            <a:r>
              <a:rPr lang="en-US" altLang="ja-JP" sz="1100" dirty="0" smtClean="0">
                <a:latin typeface="+mn-lt"/>
              </a:rPr>
              <a:t>-While Secondary Unit become Active unit then it can continue to work even after Primary unit re-connecting </a:t>
            </a:r>
          </a:p>
          <a:p>
            <a:r>
              <a:rPr lang="en-US" altLang="ja-JP" sz="1100" dirty="0">
                <a:latin typeface="+mn-lt"/>
              </a:rPr>
              <a:t> </a:t>
            </a:r>
            <a:r>
              <a:rPr lang="en-US" altLang="ja-JP" sz="1100" dirty="0" smtClean="0">
                <a:latin typeface="+mn-lt"/>
              </a:rPr>
              <a:t> to the network. </a:t>
            </a:r>
            <a:endParaRPr lang="ja-JP" altLang="ja-JP" sz="1100" dirty="0">
              <a:latin typeface="+mn-lt"/>
            </a:endParaRPr>
          </a:p>
        </p:txBody>
      </p:sp>
      <p:sp>
        <p:nvSpPr>
          <p:cNvPr id="14" name="正方形/長方形 13"/>
          <p:cNvSpPr/>
          <p:nvPr/>
        </p:nvSpPr>
        <p:spPr bwMode="auto">
          <a:xfrm>
            <a:off x="5200511" y="2327368"/>
            <a:ext cx="1283847" cy="469232"/>
          </a:xfrm>
          <a:prstGeom prst="rect">
            <a:avLst/>
          </a:prstGeom>
          <a:solidFill>
            <a:srgbClr val="FFFF00"/>
          </a:solidFill>
          <a:ln w="222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800" b="1" i="0" strike="noStrike" cap="none" normalizeH="0" baseline="0" dirty="0" smtClean="0">
                <a:ln>
                  <a:noFill/>
                </a:ln>
                <a:solidFill>
                  <a:schemeClr val="tx1"/>
                </a:solidFill>
                <a:effectLst/>
                <a:latin typeface="+mn-lt"/>
              </a:rPr>
              <a:t>LAN 3 IP address/Fixed</a:t>
            </a:r>
          </a:p>
          <a:p>
            <a:pPr marL="0" marR="0" indent="0" defTabSz="914400" rtl="0" eaLnBrk="1" fontAlgn="base" latinLnBrk="0" hangingPunct="1">
              <a:lnSpc>
                <a:spcPct val="100000"/>
              </a:lnSpc>
              <a:spcBef>
                <a:spcPct val="0"/>
              </a:spcBef>
              <a:spcAft>
                <a:spcPct val="0"/>
              </a:spcAft>
              <a:buClrTx/>
              <a:buSzTx/>
              <a:buFontTx/>
              <a:buNone/>
              <a:tabLst/>
            </a:pPr>
            <a:r>
              <a:rPr lang="en-US" altLang="ja-JP" sz="800" dirty="0" smtClean="0">
                <a:latin typeface="+mn-lt"/>
              </a:rPr>
              <a:t>Primary :222.0.0.1</a:t>
            </a:r>
          </a:p>
          <a:p>
            <a:r>
              <a:rPr lang="en-US" altLang="ja-JP" sz="800" dirty="0" smtClean="0">
                <a:latin typeface="+mn-lt"/>
              </a:rPr>
              <a:t>Secondary :222.0.0.2</a:t>
            </a:r>
            <a:endParaRPr kumimoji="1" lang="en-US" altLang="ja-JP" sz="800" b="1" i="0" strike="noStrike" cap="none" normalizeH="0" baseline="0" dirty="0" smtClean="0">
              <a:ln>
                <a:noFill/>
              </a:ln>
              <a:solidFill>
                <a:schemeClr val="tx1"/>
              </a:solidFill>
              <a:effectLst/>
              <a:latin typeface="+mn-lt"/>
            </a:endParaRPr>
          </a:p>
        </p:txBody>
      </p:sp>
      <p:sp>
        <p:nvSpPr>
          <p:cNvPr id="15" name="正方形/長方形 14"/>
          <p:cNvSpPr/>
          <p:nvPr/>
        </p:nvSpPr>
        <p:spPr bwMode="auto">
          <a:xfrm>
            <a:off x="3215035" y="2374258"/>
            <a:ext cx="90164" cy="77713"/>
          </a:xfrm>
          <a:prstGeom prst="rect">
            <a:avLst/>
          </a:prstGeom>
          <a:solidFill>
            <a:schemeClr val="bg1"/>
          </a:solidFill>
          <a:ln w="38100" cap="flat" cmpd="sng" algn="ctr">
            <a:solidFill>
              <a:schemeClr val="bg1"/>
            </a:solidFill>
            <a:prstDash val="sysDot"/>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1" i="0" u="sng" strike="noStrike" cap="none" normalizeH="0" baseline="0" smtClean="0">
              <a:ln>
                <a:noFill/>
              </a:ln>
              <a:solidFill>
                <a:schemeClr val="tx1"/>
              </a:solidFill>
              <a:effectLst/>
              <a:latin typeface="ＭＳ Ｐゴシック" pitchFamily="50" charset="-128"/>
              <a:ea typeface="ＭＳ Ｐゴシック" pitchFamily="50" charset="-128"/>
            </a:endParaRPr>
          </a:p>
        </p:txBody>
      </p:sp>
      <p:sp>
        <p:nvSpPr>
          <p:cNvPr id="16" name="テキスト ボックス 15"/>
          <p:cNvSpPr txBox="1"/>
          <p:nvPr/>
        </p:nvSpPr>
        <p:spPr>
          <a:xfrm>
            <a:off x="8505449" y="122137"/>
            <a:ext cx="325730" cy="230832"/>
          </a:xfrm>
          <a:prstGeom prst="rect">
            <a:avLst/>
          </a:prstGeom>
          <a:solidFill>
            <a:srgbClr val="FFFF00"/>
          </a:solidFill>
          <a:ln>
            <a:noFill/>
          </a:ln>
        </p:spPr>
        <p:txBody>
          <a:bodyPr wrap="none" rtlCol="0">
            <a:spAutoFit/>
          </a:bodyPr>
          <a:lstStyle/>
          <a:p>
            <a:r>
              <a:rPr lang="en-US" altLang="ja-JP" sz="900" dirty="0" smtClean="0">
                <a:solidFill>
                  <a:srgbClr val="FF0000"/>
                </a:solidFill>
              </a:rPr>
              <a:t>V2</a:t>
            </a:r>
            <a:endParaRPr kumimoji="1" lang="ja-JP" altLang="en-US" sz="900" dirty="0">
              <a:solidFill>
                <a:srgbClr val="FF0000"/>
              </a:solidFill>
            </a:endParaRPr>
          </a:p>
        </p:txBody>
      </p:sp>
    </p:spTree>
    <p:extLst>
      <p:ext uri="{BB962C8B-B14F-4D97-AF65-F5344CB8AC3E}">
        <p14:creationId xmlns:p14="http://schemas.microsoft.com/office/powerpoint/2010/main" val="3265147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22774506"/>
              </p:ext>
            </p:extLst>
          </p:nvPr>
        </p:nvGraphicFramePr>
        <p:xfrm>
          <a:off x="1043608" y="1094945"/>
          <a:ext cx="7200800" cy="2592929"/>
        </p:xfrm>
        <a:graphic>
          <a:graphicData uri="http://schemas.openxmlformats.org/drawingml/2006/table">
            <a:tbl>
              <a:tblPr firstRow="1" firstCol="1" bandRow="1">
                <a:tableStyleId>{5C22544A-7EE6-4342-B048-85BDC9FD1C3A}</a:tableStyleId>
              </a:tblPr>
              <a:tblGrid>
                <a:gridCol w="2665183"/>
                <a:gridCol w="4535617"/>
              </a:tblGrid>
              <a:tr h="199457">
                <a:tc>
                  <a:txBody>
                    <a:bodyPr/>
                    <a:lstStyle/>
                    <a:p>
                      <a:pPr algn="ctr">
                        <a:spcAft>
                          <a:spcPts val="0"/>
                        </a:spcAft>
                      </a:pPr>
                      <a:r>
                        <a:rPr lang="en-US" sz="900" kern="100" dirty="0">
                          <a:solidFill>
                            <a:schemeClr val="tx1"/>
                          </a:solidFill>
                          <a:effectLst/>
                        </a:rPr>
                        <a:t>Data type</a:t>
                      </a:r>
                      <a:endParaRPr lang="ja-JP" sz="900" kern="100" dirty="0">
                        <a:solidFill>
                          <a:schemeClr val="tx1"/>
                        </a:solidFill>
                        <a:effectLst/>
                        <a:latin typeface="Arial"/>
                        <a:ea typeface="ＭＳ 明朝"/>
                        <a:cs typeface="Times New Roman"/>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100">
                          <a:solidFill>
                            <a:schemeClr val="tx1"/>
                          </a:solidFill>
                          <a:effectLst/>
                        </a:rPr>
                        <a:t>Transfer timing</a:t>
                      </a:r>
                      <a:endParaRPr lang="ja-JP" sz="900" kern="100">
                        <a:solidFill>
                          <a:schemeClr val="tx1"/>
                        </a:solidFill>
                        <a:effectLst/>
                        <a:latin typeface="Arial"/>
                        <a:ea typeface="ＭＳ 明朝"/>
                        <a:cs typeface="Times New Roman"/>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184">
                <a:tc>
                  <a:txBody>
                    <a:bodyPr/>
                    <a:lstStyle/>
                    <a:p>
                      <a:pPr algn="just">
                        <a:spcAft>
                          <a:spcPts val="0"/>
                        </a:spcAft>
                      </a:pPr>
                      <a:r>
                        <a:rPr lang="en-US" sz="900" kern="100" dirty="0">
                          <a:solidFill>
                            <a:schemeClr val="tx1"/>
                          </a:solidFill>
                          <a:effectLst/>
                        </a:rPr>
                        <a:t>System configuration data</a:t>
                      </a:r>
                      <a:endParaRPr lang="ja-JP" sz="900" kern="100" dirty="0">
                        <a:solidFill>
                          <a:schemeClr val="tx1"/>
                        </a:solidFill>
                        <a:effectLst/>
                        <a:latin typeface="Arial"/>
                        <a:ea typeface="ＭＳ 明朝"/>
                        <a:cs typeface="Times New Roman"/>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spcAft>
                          <a:spcPts val="0"/>
                        </a:spcAft>
                        <a:buFont typeface="Arial"/>
                        <a:buChar char="-"/>
                      </a:pPr>
                      <a:r>
                        <a:rPr lang="en-US" sz="900" dirty="0" smtClean="0">
                          <a:solidFill>
                            <a:schemeClr val="tx1"/>
                          </a:solidFill>
                          <a:effectLst/>
                        </a:rPr>
                        <a:t>Periodic System data save</a:t>
                      </a:r>
                      <a:endParaRPr lang="ja-JP" sz="1000" dirty="0">
                        <a:solidFill>
                          <a:schemeClr val="tx1"/>
                        </a:solidFill>
                        <a:effectLst/>
                      </a:endParaRPr>
                    </a:p>
                    <a:p>
                      <a:pPr marL="342900" lvl="0" indent="-342900">
                        <a:spcAft>
                          <a:spcPts val="0"/>
                        </a:spcAft>
                        <a:buFont typeface="Arial"/>
                        <a:buChar char="-"/>
                      </a:pPr>
                      <a:r>
                        <a:rPr lang="en-US" sz="900" dirty="0">
                          <a:solidFill>
                            <a:schemeClr val="tx1"/>
                          </a:solidFill>
                          <a:effectLst/>
                        </a:rPr>
                        <a:t>Data </a:t>
                      </a:r>
                      <a:r>
                        <a:rPr lang="en-US" sz="900" dirty="0" smtClean="0">
                          <a:solidFill>
                            <a:schemeClr val="tx1"/>
                          </a:solidFill>
                          <a:effectLst/>
                        </a:rPr>
                        <a:t>change and save or log out from Web MC</a:t>
                      </a:r>
                      <a:endParaRPr lang="ja-JP" sz="1000" dirty="0">
                        <a:solidFill>
                          <a:schemeClr val="tx1"/>
                        </a:solidFill>
                        <a:effectLst/>
                        <a:latin typeface="ＭＳ Ｐゴシック"/>
                        <a:ea typeface="ＭＳ 明朝"/>
                        <a:cs typeface="ＭＳ Ｐゴシック"/>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184">
                <a:tc>
                  <a:txBody>
                    <a:bodyPr/>
                    <a:lstStyle/>
                    <a:p>
                      <a:pPr algn="just">
                        <a:spcAft>
                          <a:spcPts val="0"/>
                        </a:spcAft>
                      </a:pPr>
                      <a:r>
                        <a:rPr lang="en-US" sz="900" kern="100">
                          <a:solidFill>
                            <a:schemeClr val="tx1"/>
                          </a:solidFill>
                          <a:effectLst/>
                        </a:rPr>
                        <a:t>UM prompt</a:t>
                      </a:r>
                      <a:endParaRPr lang="ja-JP" sz="900" kern="100">
                        <a:solidFill>
                          <a:schemeClr val="tx1"/>
                        </a:solidFill>
                        <a:effectLst/>
                        <a:latin typeface="Arial"/>
                        <a:ea typeface="ＭＳ 明朝"/>
                        <a:cs typeface="Times New Roman"/>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spcAft>
                          <a:spcPts val="0"/>
                        </a:spcAft>
                        <a:buFont typeface="Arial"/>
                        <a:buChar char="-"/>
                      </a:pPr>
                      <a:r>
                        <a:rPr lang="en-US" sz="900" dirty="0">
                          <a:solidFill>
                            <a:schemeClr val="tx1"/>
                          </a:solidFill>
                          <a:effectLst/>
                        </a:rPr>
                        <a:t>Store/delete </a:t>
                      </a:r>
                      <a:r>
                        <a:rPr lang="en-US" sz="900" dirty="0" smtClean="0">
                          <a:solidFill>
                            <a:schemeClr val="tx1"/>
                          </a:solidFill>
                          <a:effectLst/>
                        </a:rPr>
                        <a:t>data</a:t>
                      </a:r>
                    </a:p>
                    <a:p>
                      <a:pPr marL="0" lvl="0" indent="0">
                        <a:spcAft>
                          <a:spcPts val="0"/>
                        </a:spcAft>
                        <a:buFont typeface="Arial"/>
                        <a:buNone/>
                      </a:pPr>
                      <a:endParaRPr lang="ja-JP" sz="1000" dirty="0">
                        <a:solidFill>
                          <a:schemeClr val="tx1"/>
                        </a:solidFill>
                        <a:effectLst/>
                        <a:latin typeface="ＭＳ Ｐゴシック"/>
                        <a:ea typeface="ＭＳ 明朝"/>
                        <a:cs typeface="ＭＳ Ｐゴシック"/>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184">
                <a:tc>
                  <a:txBody>
                    <a:bodyPr/>
                    <a:lstStyle/>
                    <a:p>
                      <a:pPr algn="just">
                        <a:spcAft>
                          <a:spcPts val="0"/>
                        </a:spcAft>
                      </a:pPr>
                      <a:r>
                        <a:rPr lang="en-US" sz="900" kern="100">
                          <a:solidFill>
                            <a:schemeClr val="tx1"/>
                          </a:solidFill>
                          <a:effectLst/>
                        </a:rPr>
                        <a:t>UM stored message</a:t>
                      </a:r>
                      <a:endParaRPr lang="ja-JP" sz="900" kern="100">
                        <a:solidFill>
                          <a:schemeClr val="tx1"/>
                        </a:solidFill>
                        <a:effectLst/>
                        <a:latin typeface="Arial"/>
                        <a:ea typeface="ＭＳ 明朝"/>
                        <a:cs typeface="Times New Roman"/>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spcAft>
                          <a:spcPts val="0"/>
                        </a:spcAft>
                        <a:buFont typeface="Arial"/>
                        <a:buChar char="-"/>
                      </a:pPr>
                      <a:r>
                        <a:rPr lang="en-US" sz="900" dirty="0">
                          <a:solidFill>
                            <a:schemeClr val="tx1"/>
                          </a:solidFill>
                          <a:effectLst/>
                        </a:rPr>
                        <a:t>Store/delete </a:t>
                      </a:r>
                      <a:r>
                        <a:rPr lang="en-US" sz="900" dirty="0" smtClean="0">
                          <a:solidFill>
                            <a:schemeClr val="tx1"/>
                          </a:solidFill>
                          <a:effectLst/>
                        </a:rPr>
                        <a:t>message</a:t>
                      </a:r>
                      <a:endParaRPr lang="ja-JP" sz="1000" dirty="0">
                        <a:solidFill>
                          <a:schemeClr val="tx1"/>
                        </a:solidFill>
                        <a:effectLst/>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184">
                <a:tc>
                  <a:txBody>
                    <a:bodyPr/>
                    <a:lstStyle/>
                    <a:p>
                      <a:pPr marL="66675" indent="-66675" algn="just">
                        <a:spcAft>
                          <a:spcPts val="0"/>
                        </a:spcAft>
                      </a:pPr>
                      <a:r>
                        <a:rPr lang="en-US" sz="900" kern="100" dirty="0">
                          <a:solidFill>
                            <a:schemeClr val="tx1"/>
                          </a:solidFill>
                          <a:effectLst/>
                        </a:rPr>
                        <a:t>OGM</a:t>
                      </a:r>
                      <a:r>
                        <a:rPr lang="ja-JP" sz="900" kern="100" dirty="0" err="1">
                          <a:solidFill>
                            <a:schemeClr val="tx1"/>
                          </a:solidFill>
                          <a:effectLst/>
                        </a:rPr>
                        <a:t>、</a:t>
                      </a:r>
                      <a:r>
                        <a:rPr lang="en-US" sz="900" kern="100" dirty="0">
                          <a:solidFill>
                            <a:schemeClr val="tx1"/>
                          </a:solidFill>
                          <a:effectLst/>
                        </a:rPr>
                        <a:t>MOH/BGM recorded data</a:t>
                      </a:r>
                      <a:endParaRPr lang="ja-JP" sz="900" kern="100" dirty="0">
                        <a:solidFill>
                          <a:schemeClr val="tx1"/>
                        </a:solidFill>
                        <a:effectLst/>
                        <a:latin typeface="Arial"/>
                        <a:ea typeface="ＭＳ 明朝"/>
                        <a:cs typeface="Times New Roman"/>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spcAft>
                          <a:spcPts val="0"/>
                        </a:spcAft>
                        <a:buFont typeface="Arial"/>
                        <a:buChar char="-"/>
                      </a:pPr>
                      <a:r>
                        <a:rPr lang="en-US" sz="900" dirty="0">
                          <a:solidFill>
                            <a:schemeClr val="tx1"/>
                          </a:solidFill>
                          <a:effectLst/>
                        </a:rPr>
                        <a:t>Store/delete </a:t>
                      </a:r>
                      <a:r>
                        <a:rPr lang="en-US" sz="900" dirty="0" smtClean="0">
                          <a:solidFill>
                            <a:schemeClr val="tx1"/>
                          </a:solidFill>
                          <a:effectLst/>
                        </a:rPr>
                        <a:t>data</a:t>
                      </a:r>
                      <a:endParaRPr lang="ja-JP" sz="1000" dirty="0">
                        <a:solidFill>
                          <a:schemeClr val="tx1"/>
                        </a:solidFill>
                        <a:effectLst/>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184">
                <a:tc>
                  <a:txBody>
                    <a:bodyPr/>
                    <a:lstStyle/>
                    <a:p>
                      <a:pPr algn="just">
                        <a:spcAft>
                          <a:spcPts val="0"/>
                        </a:spcAft>
                      </a:pPr>
                      <a:r>
                        <a:rPr lang="en-US" sz="900" kern="100">
                          <a:solidFill>
                            <a:schemeClr val="tx1"/>
                          </a:solidFill>
                          <a:effectLst/>
                        </a:rPr>
                        <a:t>SMDR</a:t>
                      </a:r>
                      <a:endParaRPr lang="ja-JP" sz="900" kern="100">
                        <a:solidFill>
                          <a:schemeClr val="tx1"/>
                        </a:solidFill>
                        <a:effectLst/>
                        <a:latin typeface="Arial"/>
                        <a:ea typeface="ＭＳ 明朝"/>
                        <a:cs typeface="Times New Roman"/>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spcAft>
                          <a:spcPts val="0"/>
                        </a:spcAft>
                        <a:buFont typeface="Arial"/>
                        <a:buChar char="-"/>
                      </a:pPr>
                      <a:r>
                        <a:rPr lang="en-US" altLang="ja-JP" sz="900" dirty="0" smtClean="0">
                          <a:solidFill>
                            <a:schemeClr val="tx1"/>
                          </a:solidFill>
                          <a:effectLst/>
                        </a:rPr>
                        <a:t>While</a:t>
                      </a:r>
                      <a:r>
                        <a:rPr lang="en-US" altLang="ja-JP" sz="900" baseline="0" dirty="0" smtClean="0">
                          <a:solidFill>
                            <a:schemeClr val="tx1"/>
                          </a:solidFill>
                          <a:effectLst/>
                        </a:rPr>
                        <a:t> EXT terminate call</a:t>
                      </a:r>
                      <a:endParaRPr lang="ja-JP" sz="1000" dirty="0">
                        <a:solidFill>
                          <a:schemeClr val="tx1"/>
                        </a:solidFill>
                        <a:effectLst/>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184">
                <a:tc>
                  <a:txBody>
                    <a:bodyPr/>
                    <a:lstStyle/>
                    <a:p>
                      <a:pPr algn="just">
                        <a:spcAft>
                          <a:spcPts val="0"/>
                        </a:spcAft>
                      </a:pPr>
                      <a:r>
                        <a:rPr lang="en-US" sz="900" kern="100">
                          <a:solidFill>
                            <a:schemeClr val="tx1"/>
                          </a:solidFill>
                          <a:effectLst/>
                        </a:rPr>
                        <a:t>Call log</a:t>
                      </a:r>
                      <a:endParaRPr lang="ja-JP" sz="900" kern="100">
                        <a:solidFill>
                          <a:schemeClr val="tx1"/>
                        </a:solidFill>
                        <a:effectLst/>
                        <a:latin typeface="Arial"/>
                        <a:ea typeface="ＭＳ 明朝"/>
                        <a:cs typeface="Times New Roman"/>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spcAft>
                          <a:spcPts val="0"/>
                        </a:spcAft>
                        <a:buFont typeface="Arial"/>
                        <a:buChar char="-"/>
                      </a:pPr>
                      <a:r>
                        <a:rPr lang="en-US" sz="900" dirty="0" smtClean="0">
                          <a:solidFill>
                            <a:schemeClr val="tx1"/>
                          </a:solidFill>
                          <a:effectLst/>
                        </a:rPr>
                        <a:t>System</a:t>
                      </a:r>
                      <a:r>
                        <a:rPr lang="en-US" sz="900" baseline="0" dirty="0" smtClean="0">
                          <a:solidFill>
                            <a:schemeClr val="tx1"/>
                          </a:solidFill>
                          <a:effectLst/>
                        </a:rPr>
                        <a:t> data save</a:t>
                      </a:r>
                      <a:endParaRPr lang="ja-JP" sz="1000" dirty="0">
                        <a:solidFill>
                          <a:schemeClr val="tx1"/>
                        </a:solidFill>
                        <a:effectLst/>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184">
                <a:tc>
                  <a:txBody>
                    <a:bodyPr/>
                    <a:lstStyle/>
                    <a:p>
                      <a:pPr algn="just">
                        <a:spcAft>
                          <a:spcPts val="0"/>
                        </a:spcAft>
                      </a:pPr>
                      <a:r>
                        <a:rPr lang="en-US" altLang="ja-JP" sz="900" kern="100" dirty="0" smtClean="0">
                          <a:solidFill>
                            <a:schemeClr val="tx1"/>
                          </a:solidFill>
                          <a:effectLst/>
                          <a:latin typeface="+mn-lt"/>
                          <a:ea typeface="+mn-ea"/>
                          <a:cs typeface="+mn-cs"/>
                        </a:rPr>
                        <a:t>Data</a:t>
                      </a:r>
                      <a:r>
                        <a:rPr lang="en-US" altLang="ja-JP" sz="900" kern="100" baseline="0" dirty="0" smtClean="0">
                          <a:solidFill>
                            <a:schemeClr val="tx1"/>
                          </a:solidFill>
                          <a:effectLst/>
                          <a:latin typeface="+mn-lt"/>
                          <a:ea typeface="+mn-ea"/>
                          <a:cs typeface="+mn-cs"/>
                        </a:rPr>
                        <a:t> for hotel feature</a:t>
                      </a:r>
                      <a:endParaRPr lang="ja-JP" sz="900" kern="100" dirty="0">
                        <a:solidFill>
                          <a:schemeClr val="tx1"/>
                        </a:solidFill>
                        <a:effectLst/>
                        <a:latin typeface="Arial"/>
                        <a:ea typeface="ＭＳ 明朝"/>
                        <a:cs typeface="Times New Roman"/>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spcAft>
                          <a:spcPts val="0"/>
                        </a:spcAft>
                        <a:buFont typeface="Arial"/>
                        <a:buChar char="-"/>
                      </a:pPr>
                      <a:r>
                        <a:rPr lang="en-US" sz="900" dirty="0" smtClean="0">
                          <a:solidFill>
                            <a:schemeClr val="tx1"/>
                          </a:solidFill>
                          <a:effectLst/>
                        </a:rPr>
                        <a:t>Store/delete data</a:t>
                      </a:r>
                      <a:endParaRPr lang="ja-JP" sz="1000" dirty="0">
                        <a:solidFill>
                          <a:schemeClr val="tx1"/>
                        </a:solidFill>
                        <a:effectLst/>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184">
                <a:tc>
                  <a:txBody>
                    <a:bodyPr/>
                    <a:lstStyle/>
                    <a:p>
                      <a:pPr algn="just">
                        <a:spcAft>
                          <a:spcPts val="0"/>
                        </a:spcAft>
                      </a:pPr>
                      <a:r>
                        <a:rPr lang="en-US" sz="900" kern="100" dirty="0">
                          <a:solidFill>
                            <a:schemeClr val="tx1"/>
                          </a:solidFill>
                          <a:effectLst/>
                        </a:rPr>
                        <a:t>ACD report data</a:t>
                      </a:r>
                      <a:endParaRPr lang="ja-JP" sz="900" kern="100" dirty="0">
                        <a:solidFill>
                          <a:schemeClr val="tx1"/>
                        </a:solidFill>
                        <a:effectLst/>
                        <a:latin typeface="Arial"/>
                        <a:ea typeface="ＭＳ 明朝"/>
                        <a:cs typeface="Times New Roman"/>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spcAft>
                          <a:spcPts val="0"/>
                        </a:spcAft>
                        <a:buFont typeface="Arial"/>
                        <a:buChar char="-"/>
                      </a:pPr>
                      <a:r>
                        <a:rPr lang="en-US" altLang="ja-JP" sz="900" dirty="0" smtClean="0">
                          <a:solidFill>
                            <a:schemeClr val="tx1"/>
                          </a:solidFill>
                          <a:effectLst/>
                        </a:rPr>
                        <a:t>Create</a:t>
                      </a:r>
                      <a:r>
                        <a:rPr lang="en-US" altLang="ja-JP" sz="900" baseline="0" dirty="0" smtClean="0">
                          <a:solidFill>
                            <a:schemeClr val="tx1"/>
                          </a:solidFill>
                          <a:effectLst/>
                        </a:rPr>
                        <a:t> Report</a:t>
                      </a:r>
                      <a:endParaRPr lang="ja-JP" sz="1000" dirty="0">
                        <a:solidFill>
                          <a:schemeClr val="tx1"/>
                        </a:solidFill>
                        <a:effectLst/>
                      </a:endParaRPr>
                    </a:p>
                  </a:txBody>
                  <a:tcPr marL="55946" marR="559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正方形/長方形 2"/>
          <p:cNvSpPr/>
          <p:nvPr/>
        </p:nvSpPr>
        <p:spPr>
          <a:xfrm>
            <a:off x="899592" y="663538"/>
            <a:ext cx="3748014" cy="338554"/>
          </a:xfrm>
          <a:prstGeom prst="rect">
            <a:avLst/>
          </a:prstGeom>
        </p:spPr>
        <p:txBody>
          <a:bodyPr wrap="none">
            <a:spAutoFit/>
          </a:bodyPr>
          <a:lstStyle/>
          <a:p>
            <a:r>
              <a:rPr lang="en-US" altLang="ja-JP" sz="1600" dirty="0"/>
              <a:t>1+1 </a:t>
            </a:r>
            <a:r>
              <a:rPr lang="en-US" altLang="ja-JP" sz="1600" dirty="0" smtClean="0"/>
              <a:t>redundancy -Transferring Data- </a:t>
            </a:r>
            <a:endParaRPr lang="ja-JP" altLang="en-US" sz="1600" dirty="0">
              <a:solidFill>
                <a:srgbClr val="FF0000"/>
              </a:solidFill>
            </a:endParaRPr>
          </a:p>
        </p:txBody>
      </p:sp>
      <p:sp>
        <p:nvSpPr>
          <p:cNvPr id="5"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6" name="正方形/長方形 5"/>
          <p:cNvSpPr/>
          <p:nvPr/>
        </p:nvSpPr>
        <p:spPr>
          <a:xfrm>
            <a:off x="1001374" y="3687874"/>
            <a:ext cx="7279038" cy="307777"/>
          </a:xfrm>
          <a:prstGeom prst="rect">
            <a:avLst/>
          </a:prstGeom>
        </p:spPr>
        <p:txBody>
          <a:bodyPr wrap="square">
            <a:spAutoFit/>
          </a:bodyPr>
          <a:lstStyle/>
          <a:p>
            <a:r>
              <a:rPr lang="en-US" altLang="ja-JP" dirty="0" smtClean="0"/>
              <a:t>Data Transfer start after completing process mention above.</a:t>
            </a:r>
            <a:endParaRPr lang="ja-JP" altLang="ja-JP" dirty="0"/>
          </a:p>
        </p:txBody>
      </p:sp>
      <p:sp>
        <p:nvSpPr>
          <p:cNvPr id="7" name="テキスト ボックス 6"/>
          <p:cNvSpPr txBox="1"/>
          <p:nvPr/>
        </p:nvSpPr>
        <p:spPr>
          <a:xfrm>
            <a:off x="8505449" y="122137"/>
            <a:ext cx="325730" cy="230832"/>
          </a:xfrm>
          <a:prstGeom prst="rect">
            <a:avLst/>
          </a:prstGeom>
          <a:solidFill>
            <a:srgbClr val="FFFF00"/>
          </a:solidFill>
          <a:ln>
            <a:noFill/>
          </a:ln>
        </p:spPr>
        <p:txBody>
          <a:bodyPr wrap="none" rtlCol="0">
            <a:spAutoFit/>
          </a:bodyPr>
          <a:lstStyle/>
          <a:p>
            <a:r>
              <a:rPr lang="en-US" altLang="ja-JP" sz="900" dirty="0" smtClean="0">
                <a:solidFill>
                  <a:srgbClr val="FF0000"/>
                </a:solidFill>
              </a:rPr>
              <a:t>V2</a:t>
            </a:r>
            <a:endParaRPr kumimoji="1" lang="ja-JP" altLang="en-US" sz="900" dirty="0">
              <a:solidFill>
                <a:srgbClr val="FF0000"/>
              </a:solidFill>
            </a:endParaRPr>
          </a:p>
        </p:txBody>
      </p:sp>
    </p:spTree>
    <p:extLst>
      <p:ext uri="{BB962C8B-B14F-4D97-AF65-F5344CB8AC3E}">
        <p14:creationId xmlns:p14="http://schemas.microsoft.com/office/powerpoint/2010/main" val="1387717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40831" y="699542"/>
            <a:ext cx="5208477" cy="338554"/>
          </a:xfrm>
          <a:prstGeom prst="rect">
            <a:avLst/>
          </a:prstGeom>
        </p:spPr>
        <p:txBody>
          <a:bodyPr wrap="none">
            <a:spAutoFit/>
          </a:bodyPr>
          <a:lstStyle/>
          <a:p>
            <a:r>
              <a:rPr lang="en-US" altLang="ja-JP" sz="1600" dirty="0"/>
              <a:t>Survival gateway feature (Simplified Isolated mode)</a:t>
            </a:r>
            <a:endParaRPr lang="ja-JP" altLang="en-US" sz="1600" dirty="0"/>
          </a:p>
        </p:txBody>
      </p:sp>
      <p:sp>
        <p:nvSpPr>
          <p:cNvPr id="4" name="正方形/長方形 3"/>
          <p:cNvSpPr/>
          <p:nvPr/>
        </p:nvSpPr>
        <p:spPr>
          <a:xfrm>
            <a:off x="899592" y="1095586"/>
            <a:ext cx="7884876" cy="1938992"/>
          </a:xfrm>
          <a:prstGeom prst="rect">
            <a:avLst/>
          </a:prstGeom>
        </p:spPr>
        <p:txBody>
          <a:bodyPr wrap="square">
            <a:spAutoFit/>
          </a:bodyPr>
          <a:lstStyle/>
          <a:p>
            <a:r>
              <a:rPr lang="en-US" altLang="ja-JP" sz="1200" dirty="0" smtClean="0"/>
              <a:t>Expansion </a:t>
            </a:r>
            <a:r>
              <a:rPr lang="en-US" altLang="ja-JP" sz="1200" dirty="0"/>
              <a:t>gateway will be in </a:t>
            </a:r>
            <a:r>
              <a:rPr lang="en-US" altLang="ja-JP" sz="1200" dirty="0" smtClean="0"/>
              <a:t>“Simplified </a:t>
            </a:r>
            <a:r>
              <a:rPr lang="en-US" altLang="ja-JP" sz="1200" dirty="0"/>
              <a:t>Isolated Mode</a:t>
            </a:r>
            <a:r>
              <a:rPr lang="en-US" altLang="ja-JP" sz="1200" dirty="0" smtClean="0"/>
              <a:t>” in case of,</a:t>
            </a:r>
          </a:p>
          <a:p>
            <a:pPr marL="228600" indent="-228600">
              <a:buAutoNum type="arabicParenR"/>
            </a:pPr>
            <a:r>
              <a:rPr lang="en-US" altLang="ja-JP" sz="1200" dirty="0" smtClean="0"/>
              <a:t>NSX Master can’t be detected during starting up or running as Expansion GW</a:t>
            </a:r>
          </a:p>
          <a:p>
            <a:pPr marL="228600" indent="-228600">
              <a:buAutoNum type="arabicParenR"/>
            </a:pPr>
            <a:r>
              <a:rPr lang="en-US" altLang="ja-JP" sz="1200" dirty="0" smtClean="0"/>
              <a:t>Manually switch </a:t>
            </a:r>
            <a:r>
              <a:rPr lang="en-US" altLang="ja-JP" sz="1200" dirty="0"/>
              <a:t>to “Simplified Isolated Mode”</a:t>
            </a:r>
            <a:endParaRPr lang="en-US" altLang="ja-JP" sz="1200" dirty="0" smtClean="0"/>
          </a:p>
          <a:p>
            <a:endParaRPr lang="en-US" altLang="ja-JP" sz="1200" dirty="0" smtClean="0"/>
          </a:p>
          <a:p>
            <a:r>
              <a:rPr lang="en-US" altLang="ja-JP" sz="1200" dirty="0" smtClean="0"/>
              <a:t>There is basic operation only </a:t>
            </a:r>
            <a:r>
              <a:rPr lang="en-US" altLang="ja-JP" sz="1200" dirty="0"/>
              <a:t>such as outgoing and incoming </a:t>
            </a:r>
            <a:r>
              <a:rPr lang="en-US" altLang="ja-JP" sz="1200" dirty="0" smtClean="0"/>
              <a:t>call during this mode. </a:t>
            </a:r>
          </a:p>
          <a:p>
            <a:r>
              <a:rPr lang="en-US" altLang="ja-JP" sz="1200" dirty="0"/>
              <a:t> </a:t>
            </a:r>
            <a:endParaRPr lang="ja-JP" altLang="ja-JP" sz="1200" dirty="0"/>
          </a:p>
          <a:p>
            <a:r>
              <a:rPr lang="en-US" altLang="ja-JP" sz="1200" dirty="0" smtClean="0"/>
              <a:t>“Simplified </a:t>
            </a:r>
            <a:r>
              <a:rPr lang="en-US" altLang="ja-JP" sz="1200" dirty="0"/>
              <a:t>Isolated </a:t>
            </a:r>
            <a:r>
              <a:rPr lang="en-US" altLang="ja-JP" sz="1200" dirty="0" smtClean="0"/>
              <a:t>Mode” </a:t>
            </a:r>
            <a:r>
              <a:rPr lang="en-US" altLang="ja-JP" sz="1200" dirty="0"/>
              <a:t>can be continued for </a:t>
            </a:r>
            <a:r>
              <a:rPr lang="en-US" altLang="ja-JP" sz="1200" dirty="0">
                <a:solidFill>
                  <a:srgbClr val="FF0000"/>
                </a:solidFill>
              </a:rPr>
              <a:t>30 days</a:t>
            </a:r>
            <a:r>
              <a:rPr lang="en-US" altLang="ja-JP" sz="1200" dirty="0"/>
              <a:t>. </a:t>
            </a:r>
            <a:endParaRPr lang="en-US" altLang="ja-JP" sz="1200" dirty="0" smtClean="0"/>
          </a:p>
          <a:p>
            <a:r>
              <a:rPr lang="en-US" altLang="ja-JP" sz="1200" dirty="0"/>
              <a:t>T</a:t>
            </a:r>
            <a:r>
              <a:rPr lang="en-US" altLang="ja-JP" sz="1200" dirty="0" smtClean="0"/>
              <a:t>he </a:t>
            </a:r>
            <a:r>
              <a:rPr lang="en-US" altLang="ja-JP" sz="1200" dirty="0"/>
              <a:t>mode is </a:t>
            </a:r>
            <a:r>
              <a:rPr lang="en-US" altLang="ja-JP" sz="1200" dirty="0" smtClean="0"/>
              <a:t>expired after </a:t>
            </a:r>
            <a:r>
              <a:rPr lang="en-US" altLang="ja-JP" sz="1200" dirty="0" smtClean="0">
                <a:solidFill>
                  <a:srgbClr val="FF0000"/>
                </a:solidFill>
              </a:rPr>
              <a:t>30 days</a:t>
            </a:r>
            <a:r>
              <a:rPr lang="en-US" altLang="ja-JP" sz="1200" dirty="0" smtClean="0"/>
              <a:t>. When </a:t>
            </a:r>
            <a:r>
              <a:rPr lang="en-US" altLang="ja-JP" sz="1200" dirty="0" smtClean="0">
                <a:solidFill>
                  <a:srgbClr val="FF0000"/>
                </a:solidFill>
              </a:rPr>
              <a:t>30 days</a:t>
            </a:r>
            <a:r>
              <a:rPr lang="en-US" altLang="ja-JP" sz="1200" dirty="0" smtClean="0"/>
              <a:t> passed all </a:t>
            </a:r>
            <a:r>
              <a:rPr lang="en-US" altLang="ja-JP" sz="1200" dirty="0"/>
              <a:t>services are stopped until switching back to normal mode</a:t>
            </a:r>
            <a:r>
              <a:rPr lang="en-US" altLang="ja-JP" sz="1200" dirty="0" smtClean="0"/>
              <a:t>.</a:t>
            </a:r>
          </a:p>
          <a:p>
            <a:r>
              <a:rPr lang="en-US" altLang="ja-JP" sz="1200" dirty="0"/>
              <a:t>“Simplified Isolated Mode</a:t>
            </a:r>
            <a:r>
              <a:rPr lang="en-US" altLang="ja-JP" sz="1200" dirty="0" smtClean="0"/>
              <a:t>” can be released either manual operation, scheduled or automatic.</a:t>
            </a:r>
          </a:p>
        </p:txBody>
      </p:sp>
      <p:pic>
        <p:nvPicPr>
          <p:cNvPr id="6" name="Picture 2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636" y="3324765"/>
            <a:ext cx="1770089" cy="38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ine 8"/>
          <p:cNvSpPr>
            <a:spLocks noChangeShapeType="1"/>
          </p:cNvSpPr>
          <p:nvPr/>
        </p:nvSpPr>
        <p:spPr bwMode="auto">
          <a:xfrm>
            <a:off x="3440414" y="3799297"/>
            <a:ext cx="280213" cy="519965"/>
          </a:xfrm>
          <a:prstGeom prst="line">
            <a:avLst/>
          </a:prstGeom>
          <a:noFill/>
          <a:ln w="25400">
            <a:solidFill>
              <a:srgbClr val="0000FF"/>
            </a:solidFill>
            <a:round/>
            <a:headEnd/>
            <a:tailEnd/>
          </a:ln>
        </p:spPr>
        <p:txBody>
          <a:bodyPr lIns="74295" tIns="8890" rIns="74295" bIns="8890"/>
          <a:lstStyle/>
          <a:p>
            <a:endParaRPr lang="ja-JP" altLang="en-US" dirty="0"/>
          </a:p>
        </p:txBody>
      </p:sp>
      <p:sp>
        <p:nvSpPr>
          <p:cNvPr id="9" name="Line 9"/>
          <p:cNvSpPr>
            <a:spLocks noChangeShapeType="1"/>
          </p:cNvSpPr>
          <p:nvPr/>
        </p:nvSpPr>
        <p:spPr bwMode="auto">
          <a:xfrm flipH="1">
            <a:off x="3699515" y="3674225"/>
            <a:ext cx="720684" cy="569150"/>
          </a:xfrm>
          <a:prstGeom prst="line">
            <a:avLst/>
          </a:prstGeom>
          <a:noFill/>
          <a:ln w="25400">
            <a:solidFill>
              <a:srgbClr val="0000FF"/>
            </a:solidFill>
            <a:round/>
            <a:headEnd/>
            <a:tailEnd/>
          </a:ln>
        </p:spPr>
        <p:txBody>
          <a:bodyPr lIns="74295" tIns="8890" rIns="74295" bIns="8890"/>
          <a:lstStyle/>
          <a:p>
            <a:endParaRPr lang="ja-JP" altLang="en-US" dirty="0"/>
          </a:p>
        </p:txBody>
      </p:sp>
      <p:sp>
        <p:nvSpPr>
          <p:cNvPr id="10" name="Line 195"/>
          <p:cNvSpPr>
            <a:spLocks noChangeShapeType="1"/>
          </p:cNvSpPr>
          <p:nvPr/>
        </p:nvSpPr>
        <p:spPr bwMode="auto">
          <a:xfrm>
            <a:off x="3405867" y="3783839"/>
            <a:ext cx="1046959" cy="5621"/>
          </a:xfrm>
          <a:prstGeom prst="line">
            <a:avLst/>
          </a:prstGeom>
          <a:noFill/>
          <a:ln w="25400">
            <a:solidFill>
              <a:srgbClr val="0000FF"/>
            </a:solidFill>
            <a:round/>
            <a:headEnd/>
            <a:tailEnd/>
          </a:ln>
        </p:spPr>
        <p:txBody>
          <a:bodyPr lIns="74295" tIns="8890" rIns="74295" bIns="8890"/>
          <a:lstStyle/>
          <a:p>
            <a:endParaRPr lang="ja-JP" altLang="en-US" dirty="0"/>
          </a:p>
        </p:txBody>
      </p:sp>
      <p:sp>
        <p:nvSpPr>
          <p:cNvPr id="11" name="Line 198"/>
          <p:cNvSpPr>
            <a:spLocks noChangeShapeType="1"/>
          </p:cNvSpPr>
          <p:nvPr/>
        </p:nvSpPr>
        <p:spPr bwMode="auto">
          <a:xfrm>
            <a:off x="3607390" y="3856915"/>
            <a:ext cx="615125" cy="348517"/>
          </a:xfrm>
          <a:prstGeom prst="line">
            <a:avLst/>
          </a:prstGeom>
          <a:noFill/>
          <a:ln w="25400">
            <a:solidFill>
              <a:srgbClr val="FF0000"/>
            </a:solidFill>
            <a:round/>
            <a:headEnd/>
            <a:tailEnd/>
          </a:ln>
        </p:spPr>
        <p:txBody>
          <a:bodyPr lIns="74295" tIns="8890" rIns="74295" bIns="8890"/>
          <a:lstStyle/>
          <a:p>
            <a:endParaRPr lang="ja-JP" altLang="en-US" dirty="0"/>
          </a:p>
        </p:txBody>
      </p:sp>
      <p:sp>
        <p:nvSpPr>
          <p:cNvPr id="12" name="Line 199"/>
          <p:cNvSpPr>
            <a:spLocks noChangeShapeType="1"/>
          </p:cNvSpPr>
          <p:nvPr/>
        </p:nvSpPr>
        <p:spPr bwMode="auto">
          <a:xfrm>
            <a:off x="4388531" y="3833025"/>
            <a:ext cx="31668" cy="348517"/>
          </a:xfrm>
          <a:prstGeom prst="line">
            <a:avLst/>
          </a:prstGeom>
          <a:noFill/>
          <a:ln w="25400">
            <a:solidFill>
              <a:srgbClr val="FF0000"/>
            </a:solidFill>
            <a:round/>
            <a:headEnd/>
            <a:tailEnd/>
          </a:ln>
        </p:spPr>
        <p:txBody>
          <a:bodyPr lIns="74295" tIns="8890" rIns="74295" bIns="8890"/>
          <a:lstStyle/>
          <a:p>
            <a:endParaRPr lang="ja-JP" altLang="en-US" dirty="0"/>
          </a:p>
        </p:txBody>
      </p:sp>
      <p:sp>
        <p:nvSpPr>
          <p:cNvPr id="13" name="Line 200"/>
          <p:cNvSpPr>
            <a:spLocks noChangeShapeType="1"/>
          </p:cNvSpPr>
          <p:nvPr/>
        </p:nvSpPr>
        <p:spPr bwMode="auto">
          <a:xfrm>
            <a:off x="3648654" y="4258834"/>
            <a:ext cx="712047" cy="5621"/>
          </a:xfrm>
          <a:prstGeom prst="line">
            <a:avLst/>
          </a:prstGeom>
          <a:noFill/>
          <a:ln w="25400">
            <a:solidFill>
              <a:srgbClr val="FF0000"/>
            </a:solidFill>
            <a:round/>
            <a:headEnd/>
            <a:tailEnd/>
          </a:ln>
        </p:spPr>
        <p:txBody>
          <a:bodyPr lIns="74295" tIns="8890" rIns="74295" bIns="8890"/>
          <a:lstStyle/>
          <a:p>
            <a:endParaRPr lang="ja-JP" altLang="en-US" dirty="0"/>
          </a:p>
        </p:txBody>
      </p:sp>
      <p:pic>
        <p:nvPicPr>
          <p:cNvPr id="14" name="Picture 201" descr="router"/>
          <p:cNvPicPr>
            <a:picLocks noChangeAspect="1" noChangeArrowheads="1"/>
          </p:cNvPicPr>
          <p:nvPr/>
        </p:nvPicPr>
        <p:blipFill>
          <a:blip r:embed="rId3" cstate="print"/>
          <a:srcRect/>
          <a:stretch>
            <a:fillRect/>
          </a:stretch>
        </p:blipFill>
        <p:spPr bwMode="auto">
          <a:xfrm>
            <a:off x="4176452" y="4168894"/>
            <a:ext cx="419359" cy="251550"/>
          </a:xfrm>
          <a:prstGeom prst="rect">
            <a:avLst/>
          </a:prstGeom>
          <a:noFill/>
          <a:ln w="9525">
            <a:noFill/>
            <a:miter lim="800000"/>
            <a:headEnd/>
            <a:tailEnd/>
          </a:ln>
        </p:spPr>
      </p:pic>
      <p:pic>
        <p:nvPicPr>
          <p:cNvPr id="15" name="Picture 202" descr="router"/>
          <p:cNvPicPr>
            <a:picLocks noChangeAspect="1" noChangeArrowheads="1"/>
          </p:cNvPicPr>
          <p:nvPr/>
        </p:nvPicPr>
        <p:blipFill>
          <a:blip r:embed="rId3" cstate="print"/>
          <a:srcRect/>
          <a:stretch>
            <a:fillRect/>
          </a:stretch>
        </p:blipFill>
        <p:spPr bwMode="auto">
          <a:xfrm>
            <a:off x="4210999" y="3654551"/>
            <a:ext cx="419359" cy="251550"/>
          </a:xfrm>
          <a:prstGeom prst="rect">
            <a:avLst/>
          </a:prstGeom>
          <a:noFill/>
          <a:ln w="9525">
            <a:noFill/>
            <a:miter lim="800000"/>
            <a:headEnd/>
            <a:tailEnd/>
          </a:ln>
        </p:spPr>
      </p:pic>
      <p:pic>
        <p:nvPicPr>
          <p:cNvPr id="16" name="Picture 203" descr="router"/>
          <p:cNvPicPr>
            <a:picLocks noChangeAspect="1" noChangeArrowheads="1"/>
          </p:cNvPicPr>
          <p:nvPr/>
        </p:nvPicPr>
        <p:blipFill>
          <a:blip r:embed="rId3" cstate="print"/>
          <a:srcRect/>
          <a:stretch>
            <a:fillRect/>
          </a:stretch>
        </p:blipFill>
        <p:spPr bwMode="auto">
          <a:xfrm>
            <a:off x="3423140" y="4181542"/>
            <a:ext cx="419360" cy="251551"/>
          </a:xfrm>
          <a:prstGeom prst="rect">
            <a:avLst/>
          </a:prstGeom>
          <a:noFill/>
          <a:ln w="9525">
            <a:noFill/>
            <a:miter lim="800000"/>
            <a:headEnd/>
            <a:tailEnd/>
          </a:ln>
        </p:spPr>
      </p:pic>
      <p:pic>
        <p:nvPicPr>
          <p:cNvPr id="17" name="Picture 204" descr="router"/>
          <p:cNvPicPr>
            <a:picLocks noChangeAspect="1" noChangeArrowheads="1"/>
          </p:cNvPicPr>
          <p:nvPr/>
        </p:nvPicPr>
        <p:blipFill>
          <a:blip r:embed="rId3" cstate="print"/>
          <a:srcRect/>
          <a:stretch>
            <a:fillRect/>
          </a:stretch>
        </p:blipFill>
        <p:spPr bwMode="auto">
          <a:xfrm>
            <a:off x="3239851" y="3667198"/>
            <a:ext cx="419359" cy="251551"/>
          </a:xfrm>
          <a:prstGeom prst="rect">
            <a:avLst/>
          </a:prstGeom>
          <a:noFill/>
          <a:ln w="9525">
            <a:noFill/>
            <a:miter lim="800000"/>
            <a:headEnd/>
            <a:tailEnd/>
          </a:ln>
        </p:spPr>
      </p:pic>
      <p:grpSp>
        <p:nvGrpSpPr>
          <p:cNvPr id="19" name="Group 207"/>
          <p:cNvGrpSpPr>
            <a:grpSpLocks/>
          </p:cNvGrpSpPr>
          <p:nvPr/>
        </p:nvGrpSpPr>
        <p:grpSpPr bwMode="auto">
          <a:xfrm>
            <a:off x="3643856" y="3651740"/>
            <a:ext cx="577699" cy="815080"/>
            <a:chOff x="2444" y="1091"/>
            <a:chExt cx="314" cy="332"/>
          </a:xfrm>
        </p:grpSpPr>
        <p:sp>
          <p:nvSpPr>
            <p:cNvPr id="20" name="Line 208"/>
            <p:cNvSpPr>
              <a:spLocks noChangeShapeType="1"/>
            </p:cNvSpPr>
            <p:nvPr/>
          </p:nvSpPr>
          <p:spPr bwMode="auto">
            <a:xfrm>
              <a:off x="2444" y="1091"/>
              <a:ext cx="314" cy="332"/>
            </a:xfrm>
            <a:prstGeom prst="line">
              <a:avLst/>
            </a:prstGeom>
            <a:noFill/>
            <a:ln w="76200">
              <a:solidFill>
                <a:srgbClr val="FF0000"/>
              </a:solidFill>
              <a:round/>
              <a:headEnd/>
              <a:tailEnd/>
            </a:ln>
          </p:spPr>
          <p:txBody>
            <a:bodyPr wrap="none" anchor="ctr"/>
            <a:lstStyle/>
            <a:p>
              <a:endParaRPr lang="ja-JP" altLang="en-US" dirty="0"/>
            </a:p>
          </p:txBody>
        </p:sp>
        <p:sp>
          <p:nvSpPr>
            <p:cNvPr id="21" name="Line 209"/>
            <p:cNvSpPr>
              <a:spLocks noChangeShapeType="1"/>
            </p:cNvSpPr>
            <p:nvPr/>
          </p:nvSpPr>
          <p:spPr bwMode="auto">
            <a:xfrm flipV="1">
              <a:off x="2453" y="1109"/>
              <a:ext cx="305" cy="296"/>
            </a:xfrm>
            <a:prstGeom prst="line">
              <a:avLst/>
            </a:prstGeom>
            <a:noFill/>
            <a:ln w="76200">
              <a:solidFill>
                <a:srgbClr val="FF0000"/>
              </a:solidFill>
              <a:round/>
              <a:headEnd/>
              <a:tailEnd/>
            </a:ln>
          </p:spPr>
          <p:txBody>
            <a:bodyPr wrap="none" anchor="ctr"/>
            <a:lstStyle/>
            <a:p>
              <a:endParaRPr lang="ja-JP" altLang="en-US" dirty="0"/>
            </a:p>
          </p:txBody>
        </p:sp>
      </p:grpSp>
      <p:sp>
        <p:nvSpPr>
          <p:cNvPr id="23" name="Line 4"/>
          <p:cNvSpPr>
            <a:spLocks noChangeShapeType="1"/>
          </p:cNvSpPr>
          <p:nvPr/>
        </p:nvSpPr>
        <p:spPr bwMode="auto">
          <a:xfrm flipV="1">
            <a:off x="4595811" y="3545471"/>
            <a:ext cx="199604" cy="156693"/>
          </a:xfrm>
          <a:prstGeom prst="line">
            <a:avLst/>
          </a:prstGeom>
          <a:noFill/>
          <a:ln w="25400">
            <a:solidFill>
              <a:schemeClr val="tx1"/>
            </a:solidFill>
            <a:round/>
            <a:headEnd/>
            <a:tailEnd/>
          </a:ln>
        </p:spPr>
        <p:txBody>
          <a:bodyPr lIns="74295" tIns="8890" rIns="74295" bIns="8890"/>
          <a:lstStyle/>
          <a:p>
            <a:endParaRPr lang="ja-JP" altLang="en-US" dirty="0"/>
          </a:p>
        </p:txBody>
      </p:sp>
      <p:pic>
        <p:nvPicPr>
          <p:cNvPr id="24" name="図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5415" y="3370936"/>
            <a:ext cx="1768530" cy="319110"/>
          </a:xfrm>
          <a:prstGeom prst="rect">
            <a:avLst/>
          </a:prstGeom>
          <a:noFill/>
          <a:extLst>
            <a:ext uri="{909E8E84-426E-40DD-AFC4-6F175D3DCCD1}">
              <a14:hiddenFill xmlns:a14="http://schemas.microsoft.com/office/drawing/2010/main">
                <a:solidFill>
                  <a:srgbClr val="FFFFFF"/>
                </a:solidFill>
              </a14:hiddenFill>
            </a:ext>
          </a:extLst>
        </p:spPr>
      </p:pic>
      <p:sp>
        <p:nvSpPr>
          <p:cNvPr id="26" name="Line 4"/>
          <p:cNvSpPr>
            <a:spLocks noChangeShapeType="1"/>
          </p:cNvSpPr>
          <p:nvPr/>
        </p:nvSpPr>
        <p:spPr bwMode="auto">
          <a:xfrm flipH="1" flipV="1">
            <a:off x="3065725" y="3530490"/>
            <a:ext cx="174126" cy="249836"/>
          </a:xfrm>
          <a:prstGeom prst="line">
            <a:avLst/>
          </a:prstGeom>
          <a:noFill/>
          <a:ln w="25400">
            <a:solidFill>
              <a:schemeClr val="tx1"/>
            </a:solidFill>
            <a:round/>
            <a:headEnd/>
            <a:tailEnd/>
          </a:ln>
        </p:spPr>
        <p:txBody>
          <a:bodyPr lIns="74295" tIns="8890" rIns="74295" bIns="8890"/>
          <a:lstStyle/>
          <a:p>
            <a:endParaRPr lang="ja-JP" altLang="en-US" dirty="0"/>
          </a:p>
        </p:txBody>
      </p:sp>
      <p:sp>
        <p:nvSpPr>
          <p:cNvPr id="28" name="AutoShape 197"/>
          <p:cNvSpPr>
            <a:spLocks noChangeArrowheads="1"/>
          </p:cNvSpPr>
          <p:nvPr/>
        </p:nvSpPr>
        <p:spPr bwMode="auto">
          <a:xfrm>
            <a:off x="4868838" y="3126921"/>
            <a:ext cx="1503362" cy="244475"/>
          </a:xfrm>
          <a:prstGeom prst="roundRect">
            <a:avLst>
              <a:gd name="adj" fmla="val 0"/>
            </a:avLst>
          </a:prstGeom>
          <a:noFill/>
          <a:ln w="9525">
            <a:noFill/>
            <a:round/>
            <a:headEnd/>
            <a:tailEnd/>
          </a:ln>
        </p:spPr>
        <p:txBody>
          <a:bodyPr lIns="0" tIns="8890" rIns="0" bIns="8890"/>
          <a:lstStyle/>
          <a:p>
            <a:r>
              <a:rPr lang="en-US" altLang="ja-JP" dirty="0" smtClean="0"/>
              <a:t>ExpGW</a:t>
            </a:r>
            <a:r>
              <a:rPr lang="en-US" altLang="ja-JP" b="1" dirty="0" smtClean="0"/>
              <a:t>1</a:t>
            </a:r>
            <a:endParaRPr lang="en-US" altLang="ja-JP" b="1" dirty="0"/>
          </a:p>
        </p:txBody>
      </p:sp>
      <p:sp>
        <p:nvSpPr>
          <p:cNvPr id="29" name="Line 217"/>
          <p:cNvSpPr>
            <a:spLocks noChangeShapeType="1"/>
          </p:cNvSpPr>
          <p:nvPr/>
        </p:nvSpPr>
        <p:spPr bwMode="auto">
          <a:xfrm flipV="1">
            <a:off x="4904842" y="3229285"/>
            <a:ext cx="868240" cy="0"/>
          </a:xfrm>
          <a:prstGeom prst="line">
            <a:avLst/>
          </a:prstGeom>
          <a:noFill/>
          <a:ln w="50800" cmpd="dbl">
            <a:solidFill>
              <a:srgbClr val="FF0000"/>
            </a:solidFill>
            <a:round/>
            <a:headEnd/>
            <a:tailEnd type="triangle" w="med" len="med"/>
          </a:ln>
        </p:spPr>
        <p:txBody>
          <a:bodyPr wrap="none" anchor="ctr"/>
          <a:lstStyle/>
          <a:p>
            <a:endParaRPr lang="ja-JP" altLang="en-US" dirty="0"/>
          </a:p>
        </p:txBody>
      </p:sp>
      <p:sp>
        <p:nvSpPr>
          <p:cNvPr id="30" name="正方形/長方形 29"/>
          <p:cNvSpPr/>
          <p:nvPr/>
        </p:nvSpPr>
        <p:spPr>
          <a:xfrm>
            <a:off x="5730349" y="3111810"/>
            <a:ext cx="2190023" cy="276999"/>
          </a:xfrm>
          <a:prstGeom prst="rect">
            <a:avLst/>
          </a:prstGeom>
        </p:spPr>
        <p:txBody>
          <a:bodyPr wrap="none">
            <a:spAutoFit/>
          </a:bodyPr>
          <a:lstStyle/>
          <a:p>
            <a:r>
              <a:rPr lang="en-US" altLang="ja-JP" sz="1200" dirty="0"/>
              <a:t>“Simplified Isolated Mode” </a:t>
            </a:r>
            <a:endParaRPr lang="ja-JP" altLang="en-US" sz="1200" dirty="0"/>
          </a:p>
        </p:txBody>
      </p:sp>
      <p:sp>
        <p:nvSpPr>
          <p:cNvPr id="25"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27" name="正方形/長方形 26"/>
          <p:cNvSpPr/>
          <p:nvPr/>
        </p:nvSpPr>
        <p:spPr>
          <a:xfrm>
            <a:off x="4788024" y="3755816"/>
            <a:ext cx="2363042" cy="400110"/>
          </a:xfrm>
          <a:prstGeom prst="rect">
            <a:avLst/>
          </a:prstGeom>
          <a:solidFill>
            <a:srgbClr val="FFFF00"/>
          </a:solidFill>
        </p:spPr>
        <p:txBody>
          <a:bodyPr wrap="square">
            <a:spAutoFit/>
          </a:bodyPr>
          <a:lstStyle/>
          <a:p>
            <a:r>
              <a:rPr lang="en-US" altLang="ja-JP" sz="1000" dirty="0" smtClean="0">
                <a:solidFill>
                  <a:srgbClr val="FF0000"/>
                </a:solidFill>
              </a:rPr>
              <a:t>Required AK:</a:t>
            </a:r>
          </a:p>
          <a:p>
            <a:r>
              <a:rPr lang="en-US" altLang="ja-JP" sz="1000" dirty="0" smtClean="0">
                <a:solidFill>
                  <a:srgbClr val="FF0000"/>
                </a:solidFill>
              </a:rPr>
              <a:t>KX-NSXF007 </a:t>
            </a:r>
            <a:r>
              <a:rPr lang="en-US" altLang="ja-JP" sz="1000" dirty="0">
                <a:solidFill>
                  <a:srgbClr val="FF0000"/>
                </a:solidFill>
              </a:rPr>
              <a:t>Expansion </a:t>
            </a:r>
            <a:r>
              <a:rPr lang="en-US" altLang="ja-JP" sz="1000" dirty="0" smtClean="0">
                <a:solidFill>
                  <a:srgbClr val="FF0000"/>
                </a:solidFill>
              </a:rPr>
              <a:t>GW(Slave</a:t>
            </a:r>
            <a:r>
              <a:rPr lang="en-US" altLang="ja-JP" sz="1000" dirty="0">
                <a:solidFill>
                  <a:srgbClr val="FF0000"/>
                </a:solidFill>
              </a:rPr>
              <a:t>)</a:t>
            </a:r>
            <a:endParaRPr lang="ja-JP" altLang="en-US" sz="1000" dirty="0">
              <a:solidFill>
                <a:srgbClr val="FF0000"/>
              </a:solidFill>
            </a:endParaRPr>
          </a:p>
        </p:txBody>
      </p:sp>
      <p:sp>
        <p:nvSpPr>
          <p:cNvPr id="31" name="正方形/長方形 30"/>
          <p:cNvSpPr/>
          <p:nvPr/>
        </p:nvSpPr>
        <p:spPr>
          <a:xfrm>
            <a:off x="863588" y="3751750"/>
            <a:ext cx="2520280" cy="400110"/>
          </a:xfrm>
          <a:prstGeom prst="rect">
            <a:avLst/>
          </a:prstGeom>
          <a:solidFill>
            <a:srgbClr val="FFFF00"/>
          </a:solidFill>
        </p:spPr>
        <p:txBody>
          <a:bodyPr wrap="square">
            <a:spAutoFit/>
          </a:bodyPr>
          <a:lstStyle/>
          <a:p>
            <a:r>
              <a:rPr lang="en-US" altLang="ja-JP" sz="1000" dirty="0" smtClean="0">
                <a:solidFill>
                  <a:srgbClr val="FF0000"/>
                </a:solidFill>
              </a:rPr>
              <a:t>Required AK:</a:t>
            </a:r>
          </a:p>
          <a:p>
            <a:r>
              <a:rPr lang="en-US" altLang="ja-JP" sz="1000" dirty="0" smtClean="0">
                <a:solidFill>
                  <a:srgbClr val="FF0000"/>
                </a:solidFill>
              </a:rPr>
              <a:t>KX-NSXF006 Expansion </a:t>
            </a:r>
            <a:r>
              <a:rPr lang="en-US" altLang="ja-JP" sz="1000" dirty="0">
                <a:solidFill>
                  <a:srgbClr val="FF0000"/>
                </a:solidFill>
              </a:rPr>
              <a:t>GW (Master)</a:t>
            </a:r>
            <a:endParaRPr lang="ja-JP" altLang="en-US" sz="1000" dirty="0">
              <a:solidFill>
                <a:srgbClr val="FF0000"/>
              </a:solidFill>
            </a:endParaRPr>
          </a:p>
        </p:txBody>
      </p:sp>
    </p:spTree>
    <p:extLst>
      <p:ext uri="{BB962C8B-B14F-4D97-AF65-F5344CB8AC3E}">
        <p14:creationId xmlns:p14="http://schemas.microsoft.com/office/powerpoint/2010/main" val="3350192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19572" y="972869"/>
            <a:ext cx="7992888" cy="3570208"/>
          </a:xfrm>
          <a:prstGeom prst="rect">
            <a:avLst/>
          </a:prstGeom>
        </p:spPr>
        <p:txBody>
          <a:bodyPr wrap="square">
            <a:spAutoFit/>
          </a:bodyPr>
          <a:lstStyle/>
          <a:p>
            <a:r>
              <a:rPr lang="en-US" altLang="ja-JP" sz="1200" dirty="0"/>
              <a:t> </a:t>
            </a:r>
            <a:r>
              <a:rPr lang="en-US" altLang="ja-JP" sz="1200" dirty="0" smtClean="0"/>
              <a:t>&lt;</a:t>
            </a:r>
            <a:r>
              <a:rPr lang="en-US" altLang="ja-JP" sz="1200" dirty="0"/>
              <a:t>Activation keys</a:t>
            </a:r>
            <a:r>
              <a:rPr lang="en-US" altLang="ja-JP" sz="1200" dirty="0" smtClean="0"/>
              <a:t>&gt;</a:t>
            </a:r>
            <a:endParaRPr lang="en-US" altLang="ja-JP" sz="1200" dirty="0"/>
          </a:p>
          <a:p>
            <a:r>
              <a:rPr lang="en-US" altLang="ja-JP" sz="1200" dirty="0">
                <a:solidFill>
                  <a:srgbClr val="FF0000"/>
                </a:solidFill>
              </a:rPr>
              <a:t> </a:t>
            </a:r>
            <a:r>
              <a:rPr lang="en-US" altLang="ja-JP" sz="1200" dirty="0" smtClean="0">
                <a:solidFill>
                  <a:srgbClr val="FF0000"/>
                </a:solidFill>
              </a:rPr>
              <a:t> </a:t>
            </a:r>
            <a:r>
              <a:rPr lang="en-US" altLang="ja-JP" sz="1200" dirty="0">
                <a:solidFill>
                  <a:srgbClr val="0000FF"/>
                </a:solidFill>
              </a:rPr>
              <a:t> No additional Activation key is required </a:t>
            </a:r>
            <a:r>
              <a:rPr lang="en-US" altLang="ja-JP" sz="1200" dirty="0"/>
              <a:t>to use “Simplified Isolated Mode” on top of </a:t>
            </a:r>
          </a:p>
          <a:p>
            <a:r>
              <a:rPr lang="en-US" altLang="ja-JP" sz="1200" dirty="0">
                <a:solidFill>
                  <a:srgbClr val="FF0000"/>
                </a:solidFill>
              </a:rPr>
              <a:t>  </a:t>
            </a:r>
            <a:r>
              <a:rPr lang="en-US" altLang="ja-JP" sz="1200" dirty="0" smtClean="0">
                <a:solidFill>
                  <a:srgbClr val="FF0000"/>
                </a:solidFill>
              </a:rPr>
              <a:t> KX-NSXF007 </a:t>
            </a:r>
            <a:r>
              <a:rPr lang="en-US" altLang="ja-JP" sz="1200" dirty="0">
                <a:solidFill>
                  <a:srgbClr val="FF0000"/>
                </a:solidFill>
              </a:rPr>
              <a:t>Expansion GW(Slave</a:t>
            </a:r>
            <a:r>
              <a:rPr lang="en-US" altLang="ja-JP" sz="1200" dirty="0" smtClean="0">
                <a:solidFill>
                  <a:srgbClr val="FF0000"/>
                </a:solidFill>
              </a:rPr>
              <a:t>)</a:t>
            </a:r>
            <a:r>
              <a:rPr lang="en-US" altLang="ja-JP" sz="1200" dirty="0">
                <a:solidFill>
                  <a:srgbClr val="FF0000"/>
                </a:solidFill>
              </a:rPr>
              <a:t>.</a:t>
            </a:r>
            <a:endParaRPr lang="en-US" altLang="ja-JP" sz="1200" dirty="0" smtClean="0">
              <a:solidFill>
                <a:srgbClr val="FF0000"/>
              </a:solidFill>
            </a:endParaRPr>
          </a:p>
          <a:p>
            <a:endParaRPr lang="en-US" altLang="ja-JP" sz="1200" dirty="0" smtClean="0"/>
          </a:p>
          <a:p>
            <a:r>
              <a:rPr lang="en-US" altLang="ja-JP" sz="1200" dirty="0" smtClean="0"/>
              <a:t>&lt;</a:t>
            </a:r>
            <a:r>
              <a:rPr lang="en-US" altLang="ja-JP" sz="1200" dirty="0"/>
              <a:t>Programming&gt;</a:t>
            </a:r>
            <a:endParaRPr lang="ja-JP" altLang="ja-JP" sz="1200" dirty="0"/>
          </a:p>
          <a:p>
            <a:r>
              <a:rPr lang="en-US" altLang="ja-JP" sz="1200" dirty="0"/>
              <a:t>To setup NS series PBX as Simplified Isolated Mode, it is required to program </a:t>
            </a:r>
            <a:r>
              <a:rPr lang="en-US" altLang="ja-JP" sz="1200" dirty="0" smtClean="0"/>
              <a:t>individually</a:t>
            </a:r>
          </a:p>
          <a:p>
            <a:r>
              <a:rPr lang="en-US" altLang="ja-JP" sz="1200" dirty="0" smtClean="0"/>
              <a:t> </a:t>
            </a:r>
            <a:r>
              <a:rPr lang="en-US" altLang="ja-JP" sz="1200" dirty="0"/>
              <a:t>them beforehand. </a:t>
            </a:r>
            <a:endParaRPr lang="en-US" altLang="ja-JP" sz="1200" dirty="0" smtClean="0"/>
          </a:p>
          <a:p>
            <a:r>
              <a:rPr lang="en-US" altLang="ja-JP" sz="1200" dirty="0" smtClean="0">
                <a:solidFill>
                  <a:srgbClr val="FF0000"/>
                </a:solidFill>
              </a:rPr>
              <a:t>Otherwise “Simplified Isolated Mode” will not be functioned.</a:t>
            </a:r>
          </a:p>
          <a:p>
            <a:r>
              <a:rPr lang="en-US" altLang="ja-JP" sz="1200" dirty="0" smtClean="0">
                <a:solidFill>
                  <a:srgbClr val="FF0000"/>
                </a:solidFill>
              </a:rPr>
              <a:t>For example, </a:t>
            </a:r>
            <a:r>
              <a:rPr lang="en-US" altLang="ja-JP" sz="1200" dirty="0" err="1" smtClean="0">
                <a:solidFill>
                  <a:srgbClr val="FF0000"/>
                </a:solidFill>
              </a:rPr>
              <a:t>IPPhone</a:t>
            </a:r>
            <a:r>
              <a:rPr lang="en-US" altLang="ja-JP" sz="1200" dirty="0" smtClean="0">
                <a:solidFill>
                  <a:srgbClr val="FF0000"/>
                </a:solidFill>
              </a:rPr>
              <a:t> need to register at both Normal mode(connect to NSX) and Simplified</a:t>
            </a:r>
          </a:p>
          <a:p>
            <a:r>
              <a:rPr lang="en-US" altLang="ja-JP" sz="1200" dirty="0" smtClean="0">
                <a:solidFill>
                  <a:srgbClr val="FF0000"/>
                </a:solidFill>
              </a:rPr>
              <a:t>Isolated Mode. </a:t>
            </a:r>
          </a:p>
          <a:p>
            <a:endParaRPr lang="en-US" altLang="ja-JP" sz="1200" dirty="0"/>
          </a:p>
          <a:p>
            <a:r>
              <a:rPr lang="en-US" altLang="ja-JP" sz="1200" dirty="0" smtClean="0"/>
              <a:t>There </a:t>
            </a:r>
            <a:r>
              <a:rPr lang="en-US" altLang="ja-JP" sz="1200" dirty="0"/>
              <a:t>are 2 ways to program.as follows.</a:t>
            </a:r>
            <a:endParaRPr lang="ja-JP" altLang="ja-JP" sz="1200" dirty="0"/>
          </a:p>
          <a:p>
            <a:pPr>
              <a:spcBef>
                <a:spcPts val="600"/>
              </a:spcBef>
            </a:pPr>
            <a:r>
              <a:rPr lang="en-US" altLang="ja-JP" sz="1200" dirty="0" smtClean="0"/>
              <a:t>1</a:t>
            </a:r>
            <a:r>
              <a:rPr lang="en-US" altLang="ja-JP" sz="1200" dirty="0"/>
              <a:t>. Online Programming</a:t>
            </a:r>
            <a:endParaRPr lang="ja-JP" altLang="ja-JP" sz="1200" dirty="0"/>
          </a:p>
          <a:p>
            <a:r>
              <a:rPr lang="en-US" altLang="ja-JP" sz="1200" dirty="0" smtClean="0"/>
              <a:t>    Put </a:t>
            </a:r>
            <a:r>
              <a:rPr lang="en-US" altLang="ja-JP" sz="1200" dirty="0"/>
              <a:t>an expansion GW to Simplified Isolated Mode manually, then program it using WEB Maintenance </a:t>
            </a:r>
            <a:r>
              <a:rPr lang="en-US" altLang="ja-JP" sz="1200" dirty="0" smtClean="0"/>
              <a:t>  </a:t>
            </a:r>
          </a:p>
          <a:p>
            <a:r>
              <a:rPr lang="en-US" altLang="ja-JP" sz="1200" dirty="0"/>
              <a:t> </a:t>
            </a:r>
            <a:r>
              <a:rPr lang="en-US" altLang="ja-JP" sz="1200" dirty="0" smtClean="0"/>
              <a:t>   console </a:t>
            </a:r>
            <a:r>
              <a:rPr lang="en-US" altLang="ja-JP" sz="1200" dirty="0"/>
              <a:t>of </a:t>
            </a:r>
            <a:r>
              <a:rPr lang="en-US" altLang="ja-JP" sz="1200" dirty="0" smtClean="0"/>
              <a:t>NS. After </a:t>
            </a:r>
            <a:r>
              <a:rPr lang="en-US" altLang="ja-JP" sz="1200" dirty="0"/>
              <a:t>completing the programming, put it back to normal mode.</a:t>
            </a:r>
            <a:endParaRPr lang="ja-JP" altLang="ja-JP" sz="1200" dirty="0"/>
          </a:p>
          <a:p>
            <a:pPr>
              <a:spcBef>
                <a:spcPts val="600"/>
              </a:spcBef>
            </a:pPr>
            <a:r>
              <a:rPr lang="en-US" altLang="ja-JP" sz="1200" dirty="0" smtClean="0"/>
              <a:t>2</a:t>
            </a:r>
            <a:r>
              <a:rPr lang="en-US" altLang="ja-JP" sz="1200" dirty="0"/>
              <a:t>. Offline Programming</a:t>
            </a:r>
            <a:endParaRPr lang="ja-JP" altLang="ja-JP" sz="1200" dirty="0"/>
          </a:p>
          <a:p>
            <a:r>
              <a:rPr lang="en-US" altLang="ja-JP" sz="1200" dirty="0" smtClean="0"/>
              <a:t>    Create </a:t>
            </a:r>
            <a:r>
              <a:rPr lang="en-US" altLang="ja-JP" sz="1200" dirty="0" err="1"/>
              <a:t>DxSYS</a:t>
            </a:r>
            <a:r>
              <a:rPr lang="en-US" altLang="ja-JP" sz="1200" dirty="0"/>
              <a:t> file of NS by using offline tool of NS system, them </a:t>
            </a:r>
            <a:r>
              <a:rPr lang="en-US" altLang="ja-JP" sz="1200" dirty="0" smtClean="0"/>
              <a:t>upload the </a:t>
            </a:r>
            <a:r>
              <a:rPr lang="en-US" altLang="ja-JP" sz="1200" dirty="0" err="1"/>
              <a:t>DxSYS</a:t>
            </a:r>
            <a:r>
              <a:rPr lang="en-US" altLang="ja-JP" sz="1200" dirty="0"/>
              <a:t> file into </a:t>
            </a:r>
            <a:endParaRPr lang="en-US" altLang="ja-JP" sz="1200" dirty="0" smtClean="0"/>
          </a:p>
          <a:p>
            <a:r>
              <a:rPr lang="en-US" altLang="ja-JP" sz="1200" dirty="0"/>
              <a:t> </a:t>
            </a:r>
            <a:r>
              <a:rPr lang="en-US" altLang="ja-JP" sz="1200" dirty="0" smtClean="0"/>
              <a:t>   Expansion GW.</a:t>
            </a:r>
          </a:p>
        </p:txBody>
      </p:sp>
      <p:sp>
        <p:nvSpPr>
          <p:cNvPr id="3"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4" name="正方形/長方形 3"/>
          <p:cNvSpPr/>
          <p:nvPr/>
        </p:nvSpPr>
        <p:spPr>
          <a:xfrm>
            <a:off x="840831" y="699542"/>
            <a:ext cx="6361037" cy="338554"/>
          </a:xfrm>
          <a:prstGeom prst="rect">
            <a:avLst/>
          </a:prstGeom>
        </p:spPr>
        <p:txBody>
          <a:bodyPr wrap="none">
            <a:spAutoFit/>
          </a:bodyPr>
          <a:lstStyle/>
          <a:p>
            <a:r>
              <a:rPr lang="en-US" altLang="ja-JP" sz="1600" dirty="0"/>
              <a:t>Survival gateway feature (Simplified Isolated mode</a:t>
            </a:r>
            <a:r>
              <a:rPr lang="en-US" altLang="ja-JP" sz="1600" dirty="0" smtClean="0"/>
              <a:t>) -Condition-</a:t>
            </a:r>
            <a:endParaRPr lang="ja-JP" altLang="en-US" sz="1600" dirty="0"/>
          </a:p>
        </p:txBody>
      </p:sp>
    </p:spTree>
    <p:extLst>
      <p:ext uri="{BB962C8B-B14F-4D97-AF65-F5344CB8AC3E}">
        <p14:creationId xmlns:p14="http://schemas.microsoft.com/office/powerpoint/2010/main" val="218227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35596" y="1133912"/>
            <a:ext cx="7740860" cy="1015663"/>
          </a:xfrm>
          <a:prstGeom prst="rect">
            <a:avLst/>
          </a:prstGeom>
        </p:spPr>
        <p:txBody>
          <a:bodyPr wrap="square">
            <a:spAutoFit/>
          </a:bodyPr>
          <a:lstStyle/>
          <a:p>
            <a:r>
              <a:rPr lang="en-US" altLang="ja-JP" sz="1200" dirty="0"/>
              <a:t> </a:t>
            </a:r>
            <a:r>
              <a:rPr lang="en-US" altLang="ja-JP" sz="1200" dirty="0" smtClean="0"/>
              <a:t>&lt;</a:t>
            </a:r>
            <a:r>
              <a:rPr lang="en-US" altLang="ja-JP" sz="1200" dirty="0"/>
              <a:t>Limitation of Simplified </a:t>
            </a:r>
            <a:r>
              <a:rPr lang="en-US" altLang="ja-JP" sz="1200" dirty="0" smtClean="0"/>
              <a:t>Isolated </a:t>
            </a:r>
            <a:r>
              <a:rPr lang="en-US" altLang="ja-JP" sz="1200" dirty="0"/>
              <a:t>Mode operation&gt;</a:t>
            </a:r>
            <a:endParaRPr lang="ja-JP" altLang="ja-JP" sz="1200" dirty="0"/>
          </a:p>
          <a:p>
            <a:r>
              <a:rPr lang="en-US" altLang="ja-JP" sz="1200" dirty="0" smtClean="0"/>
              <a:t>During “Simplified </a:t>
            </a:r>
            <a:r>
              <a:rPr lang="en-US" altLang="ja-JP" sz="1200" dirty="0"/>
              <a:t>Isolated Mode </a:t>
            </a:r>
            <a:r>
              <a:rPr lang="en-US" altLang="ja-JP" sz="1200" dirty="0" smtClean="0"/>
              <a:t>“ works </a:t>
            </a:r>
            <a:r>
              <a:rPr lang="en-US" altLang="ja-JP" sz="1200" dirty="0"/>
              <a:t>according to the configuration setting for the mode. The level of supported features is NS series ver.4.2, The new feature from NSX series, such as </a:t>
            </a:r>
            <a:r>
              <a:rPr lang="en-US" altLang="ja-JP" sz="1200" dirty="0" smtClean="0"/>
              <a:t>Smart Desk, </a:t>
            </a:r>
            <a:r>
              <a:rPr lang="en-US" altLang="ja-JP" sz="1200" dirty="0"/>
              <a:t>LDAP directory service and so on, are not supported.  </a:t>
            </a:r>
            <a:endParaRPr lang="ja-JP" altLang="ja-JP" sz="1200" dirty="0"/>
          </a:p>
          <a:p>
            <a:r>
              <a:rPr lang="en-US" altLang="ja-JP" sz="1200" dirty="0"/>
              <a:t>And some of features are restricted in the mode and the restricted features are as follows.</a:t>
            </a:r>
            <a:endParaRPr lang="ja-JP" altLang="ja-JP" sz="1200" dirty="0"/>
          </a:p>
        </p:txBody>
      </p:sp>
      <p:sp>
        <p:nvSpPr>
          <p:cNvPr id="4" name="正方形/長方形 3"/>
          <p:cNvSpPr/>
          <p:nvPr/>
        </p:nvSpPr>
        <p:spPr>
          <a:xfrm>
            <a:off x="840831" y="699542"/>
            <a:ext cx="6361037" cy="338554"/>
          </a:xfrm>
          <a:prstGeom prst="rect">
            <a:avLst/>
          </a:prstGeom>
        </p:spPr>
        <p:txBody>
          <a:bodyPr wrap="none">
            <a:spAutoFit/>
          </a:bodyPr>
          <a:lstStyle/>
          <a:p>
            <a:r>
              <a:rPr lang="en-US" altLang="ja-JP" sz="1600" dirty="0"/>
              <a:t>Survival gateway feature (Simplified Isolated mode</a:t>
            </a:r>
            <a:r>
              <a:rPr lang="en-US" altLang="ja-JP" sz="1600" dirty="0" smtClean="0"/>
              <a:t>) -Condition-</a:t>
            </a:r>
            <a:endParaRPr lang="ja-JP" altLang="en-US" sz="1600" dirty="0"/>
          </a:p>
        </p:txBody>
      </p:sp>
      <p:sp>
        <p:nvSpPr>
          <p:cNvPr id="6" name="正方形/長方形 5"/>
          <p:cNvSpPr/>
          <p:nvPr/>
        </p:nvSpPr>
        <p:spPr>
          <a:xfrm>
            <a:off x="935596" y="3435846"/>
            <a:ext cx="7560840" cy="1015663"/>
          </a:xfrm>
          <a:prstGeom prst="rect">
            <a:avLst/>
          </a:prstGeom>
        </p:spPr>
        <p:txBody>
          <a:bodyPr wrap="square">
            <a:spAutoFit/>
          </a:bodyPr>
          <a:lstStyle/>
          <a:p>
            <a:r>
              <a:rPr lang="en-US" altLang="ja-JP" sz="1200" dirty="0" smtClean="0"/>
              <a:t>- Number </a:t>
            </a:r>
            <a:r>
              <a:rPr lang="en-US" altLang="ja-JP" sz="1200" dirty="0"/>
              <a:t>of available resources </a:t>
            </a:r>
            <a:r>
              <a:rPr lang="en-US" altLang="ja-JP" sz="1200" dirty="0" smtClean="0"/>
              <a:t>(such </a:t>
            </a:r>
            <a:r>
              <a:rPr lang="en-US" altLang="ja-JP" sz="1200" dirty="0"/>
              <a:t>as extensions, trunks, DSP etc</a:t>
            </a:r>
            <a:r>
              <a:rPr lang="en-US" altLang="ja-JP" sz="1200" dirty="0" smtClean="0"/>
              <a:t>.) depends </a:t>
            </a:r>
            <a:r>
              <a:rPr lang="en-US" altLang="ja-JP" sz="1200" dirty="0"/>
              <a:t>on each NS model. </a:t>
            </a:r>
            <a:endParaRPr lang="en-US" altLang="ja-JP" sz="1200" dirty="0" smtClean="0"/>
          </a:p>
          <a:p>
            <a:r>
              <a:rPr lang="en-US" altLang="ja-JP" sz="1200" dirty="0" smtClean="0"/>
              <a:t>-</a:t>
            </a:r>
            <a:r>
              <a:rPr lang="en-US" altLang="ja-JP" sz="1200" dirty="0"/>
              <a:t> </a:t>
            </a:r>
            <a:r>
              <a:rPr lang="en-US" altLang="ja-JP" sz="1200" dirty="0" smtClean="0"/>
              <a:t>System </a:t>
            </a:r>
            <a:r>
              <a:rPr lang="en-US" altLang="ja-JP" sz="1200" dirty="0"/>
              <a:t>logging data (</a:t>
            </a:r>
            <a:r>
              <a:rPr lang="en-US" altLang="ja-JP" sz="1200" dirty="0" smtClean="0"/>
              <a:t>such </a:t>
            </a:r>
            <a:r>
              <a:rPr lang="en-US" altLang="ja-JP" sz="1200" dirty="0"/>
              <a:t>as SMDR, Call Log etc</a:t>
            </a:r>
            <a:r>
              <a:rPr lang="en-US" altLang="ja-JP" sz="1200" dirty="0" smtClean="0"/>
              <a:t>.) </a:t>
            </a:r>
            <a:r>
              <a:rPr lang="en-US" altLang="ja-JP" sz="1200" dirty="0"/>
              <a:t>is not merged into NSX call server when </a:t>
            </a:r>
            <a:endParaRPr lang="en-US" altLang="ja-JP" sz="1200" dirty="0" smtClean="0"/>
          </a:p>
          <a:p>
            <a:r>
              <a:rPr lang="en-US" altLang="ja-JP" sz="1200" dirty="0"/>
              <a:t> </a:t>
            </a:r>
            <a:r>
              <a:rPr lang="en-US" altLang="ja-JP" sz="1200" dirty="0" smtClean="0"/>
              <a:t>  the </a:t>
            </a:r>
            <a:r>
              <a:rPr lang="en-US" altLang="ja-JP" sz="1200" dirty="0"/>
              <a:t>system back to normal mode as well as NS system</a:t>
            </a:r>
            <a:r>
              <a:rPr lang="en-US" altLang="ja-JP" sz="1200" dirty="0" smtClean="0"/>
              <a:t>.</a:t>
            </a:r>
          </a:p>
          <a:p>
            <a:r>
              <a:rPr lang="en-US" altLang="ja-JP" sz="1200" dirty="0"/>
              <a:t>-</a:t>
            </a:r>
            <a:r>
              <a:rPr lang="en-US" altLang="ja-JP" sz="1200" dirty="0" smtClean="0"/>
              <a:t> </a:t>
            </a:r>
            <a:r>
              <a:rPr lang="en-US" altLang="ja-JP" sz="1200" dirty="0"/>
              <a:t>NSX system shows the status of running mode by flexible button on specified PT.</a:t>
            </a:r>
            <a:endParaRPr lang="ja-JP" altLang="ja-JP" sz="1200" dirty="0"/>
          </a:p>
          <a:p>
            <a:r>
              <a:rPr lang="en-US" altLang="ja-JP" sz="1200" dirty="0"/>
              <a:t>- When </a:t>
            </a:r>
            <a:r>
              <a:rPr lang="en-US" altLang="ja-JP" sz="1200" dirty="0" smtClean="0"/>
              <a:t>one-look mode  changes to Simplified Isolated mode, system reboot occurs.</a:t>
            </a:r>
            <a:endParaRPr lang="ja-JP" altLang="ja-JP" sz="1200" dirty="0"/>
          </a:p>
        </p:txBody>
      </p:sp>
      <p:graphicFrame>
        <p:nvGraphicFramePr>
          <p:cNvPr id="9" name="表 8"/>
          <p:cNvGraphicFramePr>
            <a:graphicFrameLocks noGrp="1"/>
          </p:cNvGraphicFramePr>
          <p:nvPr>
            <p:extLst>
              <p:ext uri="{D42A27DB-BD31-4B8C-83A1-F6EECF244321}">
                <p14:modId xmlns:p14="http://schemas.microsoft.com/office/powerpoint/2010/main" val="1675247276"/>
              </p:ext>
            </p:extLst>
          </p:nvPr>
        </p:nvGraphicFramePr>
        <p:xfrm>
          <a:off x="1259632" y="2232362"/>
          <a:ext cx="6176808" cy="1167480"/>
        </p:xfrm>
        <a:graphic>
          <a:graphicData uri="http://schemas.openxmlformats.org/drawingml/2006/table">
            <a:tbl>
              <a:tblPr firstRow="1" firstCol="1" bandRow="1">
                <a:tableStyleId>{5C22544A-7EE6-4342-B048-85BDC9FD1C3A}</a:tableStyleId>
              </a:tblPr>
              <a:tblGrid>
                <a:gridCol w="2596078"/>
                <a:gridCol w="2596078"/>
                <a:gridCol w="984652"/>
              </a:tblGrid>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1" dirty="0" smtClean="0">
                          <a:solidFill>
                            <a:schemeClr val="tx1"/>
                          </a:solidFill>
                          <a:effectLst/>
                        </a:rPr>
                        <a:t>Un available feature</a:t>
                      </a:r>
                      <a:endParaRPr lang="ja-JP" altLang="ja-JP" sz="1200" b="1" dirty="0" smtClean="0">
                        <a:solidFill>
                          <a:schemeClr val="tx1"/>
                        </a:solidFill>
                        <a:effectLst/>
                        <a:latin typeface="ＭＳ Ｐゴシック"/>
                        <a:cs typeface="ＭＳ Ｐ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1" dirty="0" smtClean="0">
                          <a:solidFill>
                            <a:schemeClr val="tx1"/>
                          </a:solidFill>
                          <a:effectLst/>
                        </a:rPr>
                        <a:t>Description/Conditions</a:t>
                      </a:r>
                      <a:endParaRPr lang="ja-JP" altLang="ja-JP" sz="1200" b="1" dirty="0" smtClean="0">
                        <a:solidFill>
                          <a:schemeClr val="tx1"/>
                        </a:solidFill>
                        <a:effectLst/>
                        <a:latin typeface="ＭＳ Ｐゴシック"/>
                        <a:cs typeface="ＭＳ Ｐ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1" dirty="0" smtClean="0">
                          <a:solidFill>
                            <a:schemeClr val="tx1"/>
                          </a:solidFill>
                          <a:effectLst/>
                        </a:rPr>
                        <a:t>Notes</a:t>
                      </a:r>
                      <a:endParaRPr lang="ja-JP" altLang="ja-JP" sz="1200" b="1" dirty="0" smtClean="0">
                        <a:solidFill>
                          <a:schemeClr val="tx1"/>
                        </a:solidFill>
                        <a:effectLst/>
                        <a:latin typeface="ＭＳ Ｐゴシック"/>
                        <a:cs typeface="ＭＳ Ｐ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1" dirty="0" smtClean="0">
                          <a:solidFill>
                            <a:schemeClr val="tx1"/>
                          </a:solidFill>
                          <a:effectLst/>
                        </a:rPr>
                        <a:t>Built-in UM (including Auto 2-way</a:t>
                      </a:r>
                      <a:r>
                        <a:rPr lang="en-US" altLang="ja-JP" sz="1050" b="1" baseline="0" dirty="0" smtClean="0">
                          <a:solidFill>
                            <a:schemeClr val="tx1"/>
                          </a:solidFill>
                          <a:effectLst/>
                        </a:rPr>
                        <a:t> </a:t>
                      </a:r>
                      <a:r>
                        <a:rPr lang="en-US" altLang="ja-JP" sz="1050" b="1" dirty="0" smtClean="0">
                          <a:solidFill>
                            <a:schemeClr val="tx1"/>
                          </a:solidFill>
                          <a:effectLst/>
                        </a:rPr>
                        <a:t>recording, 2-way recording, FAX)</a:t>
                      </a:r>
                      <a:endParaRPr lang="ja-JP" altLang="ja-JP" sz="1200" b="1" dirty="0" smtClean="0">
                        <a:solidFill>
                          <a:schemeClr val="tx1"/>
                        </a:solidFill>
                        <a:effectLst/>
                        <a:latin typeface="ＭＳ Ｐゴシック"/>
                        <a:cs typeface="ＭＳ Ｐ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1" dirty="0" smtClean="0">
                          <a:solidFill>
                            <a:schemeClr val="tx1"/>
                          </a:solidFill>
                          <a:effectLst/>
                        </a:rPr>
                        <a:t>UM on an expansion GW</a:t>
                      </a:r>
                      <a:r>
                        <a:rPr lang="en-US" altLang="ja-JP" sz="1050" b="1" baseline="0" dirty="0" smtClean="0">
                          <a:solidFill>
                            <a:schemeClr val="tx1"/>
                          </a:solidFill>
                          <a:effectLst/>
                        </a:rPr>
                        <a:t> </a:t>
                      </a:r>
                      <a:r>
                        <a:rPr lang="en-US" altLang="ja-JP" sz="1050" b="1" dirty="0" smtClean="0">
                          <a:solidFill>
                            <a:schemeClr val="tx1"/>
                          </a:solidFill>
                          <a:effectLst/>
                        </a:rPr>
                        <a:t>is not available.</a:t>
                      </a:r>
                      <a:endParaRPr lang="ja-JP" altLang="ja-JP" sz="1200" b="1" dirty="0" smtClean="0">
                        <a:solidFill>
                          <a:schemeClr val="tx1"/>
                        </a:solidFill>
                        <a:effectLst/>
                        <a:latin typeface="ＭＳ Ｐゴシック"/>
                        <a:cs typeface="ＭＳ Ｐ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1" dirty="0" smtClean="0">
                          <a:solidFill>
                            <a:schemeClr val="tx1"/>
                          </a:solidFill>
                          <a:effectLst/>
                        </a:rPr>
                        <a:t>CTI Interface(3</a:t>
                      </a:r>
                      <a:r>
                        <a:rPr lang="en-US" altLang="ja-JP" sz="1050" b="1" baseline="30000" dirty="0" smtClean="0">
                          <a:solidFill>
                            <a:schemeClr val="tx1"/>
                          </a:solidFill>
                          <a:effectLst/>
                        </a:rPr>
                        <a:t>rd</a:t>
                      </a:r>
                      <a:r>
                        <a:rPr lang="en-US" altLang="ja-JP" sz="1050" b="1" dirty="0" smtClean="0">
                          <a:solidFill>
                            <a:schemeClr val="tx1"/>
                          </a:solidFill>
                          <a:effectLst/>
                        </a:rPr>
                        <a:t> party CSTA)</a:t>
                      </a:r>
                      <a:endParaRPr lang="ja-JP" altLang="ja-JP" sz="1200" b="1" dirty="0" smtClean="0">
                        <a:solidFill>
                          <a:schemeClr val="tx1"/>
                        </a:solidFill>
                        <a:effectLst/>
                        <a:latin typeface="ＭＳ Ｐゴシック"/>
                        <a:cs typeface="ＭＳ Ｐ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1" dirty="0" smtClean="0">
                          <a:solidFill>
                            <a:schemeClr val="tx1"/>
                          </a:solidFill>
                          <a:effectLst/>
                        </a:rPr>
                        <a:t>3</a:t>
                      </a:r>
                      <a:r>
                        <a:rPr lang="en-US" altLang="ja-JP" sz="1050" b="1" baseline="30000" dirty="0" smtClean="0">
                          <a:solidFill>
                            <a:schemeClr val="tx1"/>
                          </a:solidFill>
                          <a:effectLst/>
                        </a:rPr>
                        <a:t>rd</a:t>
                      </a:r>
                      <a:r>
                        <a:rPr lang="en-US" altLang="ja-JP" sz="1050" b="1" dirty="0" smtClean="0">
                          <a:solidFill>
                            <a:schemeClr val="tx1"/>
                          </a:solidFill>
                          <a:effectLst/>
                        </a:rPr>
                        <a:t> Party CTI Interface is not available</a:t>
                      </a:r>
                      <a:endParaRPr lang="ja-JP" altLang="ja-JP" sz="1200" b="1" dirty="0" smtClean="0">
                        <a:solidFill>
                          <a:schemeClr val="tx1"/>
                        </a:solidFill>
                        <a:effectLst/>
                        <a:latin typeface="ＭＳ Ｐゴシック"/>
                        <a:cs typeface="ＭＳ Ｐ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1" dirty="0" smtClean="0">
                          <a:solidFill>
                            <a:schemeClr val="tx1"/>
                          </a:solidFill>
                          <a:effectLst/>
                        </a:rPr>
                        <a:t>Built-in ACD monitor/report</a:t>
                      </a:r>
                      <a:endParaRPr lang="ja-JP" altLang="ja-JP" sz="1200" b="1" dirty="0" smtClean="0">
                        <a:solidFill>
                          <a:schemeClr val="tx1"/>
                        </a:solidFill>
                        <a:effectLst/>
                        <a:latin typeface="ＭＳ Ｐゴシック"/>
                        <a:cs typeface="ＭＳ Ｐ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1" dirty="0" smtClean="0">
                          <a:solidFill>
                            <a:schemeClr val="tx1"/>
                          </a:solidFill>
                          <a:effectLst/>
                        </a:rPr>
                        <a:t>No ACD monitor / report is available</a:t>
                      </a:r>
                      <a:endParaRPr lang="ja-JP" altLang="ja-JP" sz="1200" b="1" dirty="0" smtClean="0">
                        <a:solidFill>
                          <a:schemeClr val="tx1"/>
                        </a:solidFill>
                        <a:effectLst/>
                        <a:latin typeface="ＭＳ Ｐゴシック"/>
                        <a:cs typeface="ＭＳ Ｐゴシック"/>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Tree>
    <p:extLst>
      <p:ext uri="{BB962C8B-B14F-4D97-AF65-F5344CB8AC3E}">
        <p14:creationId xmlns:p14="http://schemas.microsoft.com/office/powerpoint/2010/main" val="1670178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90079970"/>
              </p:ext>
            </p:extLst>
          </p:nvPr>
        </p:nvGraphicFramePr>
        <p:xfrm>
          <a:off x="971600" y="1131590"/>
          <a:ext cx="7236804" cy="2530294"/>
        </p:xfrm>
        <a:graphic>
          <a:graphicData uri="http://schemas.openxmlformats.org/drawingml/2006/table">
            <a:tbl>
              <a:tblPr firstRow="1" firstCol="1" bandRow="1">
                <a:tableStyleId>{5C22544A-7EE6-4342-B048-85BDC9FD1C3A}</a:tableStyleId>
              </a:tblPr>
              <a:tblGrid>
                <a:gridCol w="1864350"/>
                <a:gridCol w="2780166"/>
                <a:gridCol w="2592288"/>
              </a:tblGrid>
              <a:tr h="204922">
                <a:tc>
                  <a:txBody>
                    <a:bodyPr/>
                    <a:lstStyle/>
                    <a:p>
                      <a:pPr algn="ctr" latinLnBrk="0">
                        <a:lnSpc>
                          <a:spcPts val="900"/>
                        </a:lnSpc>
                        <a:spcAft>
                          <a:spcPts val="0"/>
                        </a:spcAft>
                      </a:pPr>
                      <a:r>
                        <a:rPr lang="en-US" altLang="ja-JP" sz="1000" dirty="0" smtClean="0">
                          <a:solidFill>
                            <a:schemeClr val="tx1"/>
                          </a:solidFill>
                          <a:effectLst/>
                          <a:latin typeface="+mn-lt"/>
                          <a:cs typeface="+mn-cs"/>
                        </a:rPr>
                        <a:t>Model</a:t>
                      </a:r>
                      <a:endParaRPr lang="ja-JP" sz="1000" dirty="0">
                        <a:solidFill>
                          <a:schemeClr val="tx1"/>
                        </a:solidFill>
                        <a:effectLst/>
                        <a:latin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0">
                        <a:lnSpc>
                          <a:spcPts val="900"/>
                        </a:lnSpc>
                        <a:spcAft>
                          <a:spcPts val="0"/>
                        </a:spcAft>
                      </a:pPr>
                      <a:r>
                        <a:rPr lang="en-US" altLang="ja-JP" sz="1000" dirty="0" smtClean="0">
                          <a:solidFill>
                            <a:schemeClr val="tx1"/>
                          </a:solidFill>
                          <a:effectLst/>
                          <a:latin typeface="+mn-lt"/>
                          <a:cs typeface="+mn-cs"/>
                        </a:rPr>
                        <a:t>Feature</a:t>
                      </a:r>
                      <a:r>
                        <a:rPr lang="en-US" altLang="ja-JP" sz="1000" baseline="0" dirty="0" smtClean="0">
                          <a:solidFill>
                            <a:schemeClr val="tx1"/>
                          </a:solidFill>
                          <a:effectLst/>
                          <a:latin typeface="+mn-lt"/>
                          <a:cs typeface="+mn-cs"/>
                        </a:rPr>
                        <a:t> Description</a:t>
                      </a:r>
                      <a:endParaRPr lang="ja-JP" sz="1000" dirty="0">
                        <a:solidFill>
                          <a:schemeClr val="tx1"/>
                        </a:solidFill>
                        <a:effectLst/>
                        <a:latin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0">
                        <a:lnSpc>
                          <a:spcPts val="900"/>
                        </a:lnSpc>
                        <a:spcAft>
                          <a:spcPts val="0"/>
                        </a:spcAft>
                      </a:pPr>
                      <a:r>
                        <a:rPr lang="en-US" altLang="ja-JP" sz="1000" dirty="0" smtClean="0">
                          <a:solidFill>
                            <a:schemeClr val="tx1"/>
                          </a:solidFill>
                          <a:effectLst/>
                          <a:latin typeface="+mn-lt"/>
                          <a:cs typeface="+mn-cs"/>
                        </a:rPr>
                        <a:t>Remarks</a:t>
                      </a:r>
                      <a:endParaRPr lang="ja-JP" sz="1000" dirty="0">
                        <a:solidFill>
                          <a:schemeClr val="tx1"/>
                        </a:solidFill>
                        <a:effectLst/>
                        <a:latin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306">
                <a:tc>
                  <a:txBody>
                    <a:bodyPr/>
                    <a:lstStyle/>
                    <a:p>
                      <a:pPr algn="l" latinLnBrk="0">
                        <a:lnSpc>
                          <a:spcPts val="900"/>
                        </a:lnSpc>
                        <a:spcAft>
                          <a:spcPts val="0"/>
                        </a:spcAft>
                      </a:pPr>
                      <a:endParaRPr lang="en-US" sz="1000" dirty="0" smtClean="0">
                        <a:solidFill>
                          <a:schemeClr val="tx1"/>
                        </a:solidFill>
                        <a:effectLst/>
                      </a:endParaRPr>
                    </a:p>
                    <a:p>
                      <a:pPr algn="l" latinLnBrk="0">
                        <a:lnSpc>
                          <a:spcPts val="900"/>
                        </a:lnSpc>
                        <a:spcAft>
                          <a:spcPts val="0"/>
                        </a:spcAft>
                      </a:pPr>
                      <a:r>
                        <a:rPr lang="en-US" sz="1000" dirty="0" smtClean="0">
                          <a:solidFill>
                            <a:schemeClr val="tx1"/>
                          </a:solidFill>
                          <a:effectLst/>
                        </a:rPr>
                        <a:t>KX-NSM099</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0">
                        <a:lnSpc>
                          <a:spcPts val="900"/>
                        </a:lnSpc>
                        <a:spcAft>
                          <a:spcPts val="0"/>
                        </a:spcAft>
                      </a:pPr>
                      <a:endParaRPr lang="en-US" sz="1000" dirty="0" smtClean="0">
                        <a:solidFill>
                          <a:schemeClr val="tx1"/>
                        </a:solidFill>
                        <a:effectLst/>
                      </a:endParaRPr>
                    </a:p>
                    <a:p>
                      <a:pPr algn="l" latinLnBrk="0">
                        <a:lnSpc>
                          <a:spcPts val="900"/>
                        </a:lnSpc>
                        <a:spcAft>
                          <a:spcPts val="0"/>
                        </a:spcAft>
                      </a:pPr>
                      <a:r>
                        <a:rPr lang="en-US" sz="1000" dirty="0" smtClean="0">
                          <a:solidFill>
                            <a:schemeClr val="tx1"/>
                          </a:solidFill>
                          <a:effectLst/>
                        </a:rPr>
                        <a:t>IP Capacity EXP(640EXT)</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0">
                        <a:lnSpc>
                          <a:spcPts val="900"/>
                        </a:lnSpc>
                        <a:spcAft>
                          <a:spcPts val="0"/>
                        </a:spcAft>
                      </a:pPr>
                      <a:endParaRPr lang="en-US" sz="1000" dirty="0" smtClean="0">
                        <a:solidFill>
                          <a:schemeClr val="tx1"/>
                        </a:solidFill>
                        <a:effectLst/>
                      </a:endParaRPr>
                    </a:p>
                    <a:p>
                      <a:pPr algn="l" latinLnBrk="0">
                        <a:lnSpc>
                          <a:spcPts val="900"/>
                        </a:lnSpc>
                        <a:spcAft>
                          <a:spcPts val="0"/>
                        </a:spcAft>
                      </a:pPr>
                      <a:r>
                        <a:rPr lang="en-US" sz="1000" dirty="0" smtClean="0">
                          <a:solidFill>
                            <a:schemeClr val="tx1"/>
                          </a:solidFill>
                          <a:effectLst/>
                        </a:rPr>
                        <a:t>NS1000</a:t>
                      </a:r>
                      <a:r>
                        <a:rPr lang="en-US" sz="1000" baseline="0" dirty="0" smtClean="0">
                          <a:solidFill>
                            <a:schemeClr val="tx1"/>
                          </a:solidFill>
                          <a:effectLst/>
                        </a:rPr>
                        <a:t> only</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142">
                <a:tc>
                  <a:txBody>
                    <a:bodyPr/>
                    <a:lstStyle/>
                    <a:p>
                      <a:pPr algn="just" latinLnBrk="0">
                        <a:lnSpc>
                          <a:spcPts val="900"/>
                        </a:lnSpc>
                        <a:spcAft>
                          <a:spcPts val="0"/>
                        </a:spcAft>
                      </a:pPr>
                      <a:endParaRPr lang="en-US" sz="1000" dirty="0" smtClean="0">
                        <a:solidFill>
                          <a:schemeClr val="tx1"/>
                        </a:solidFill>
                        <a:effectLst/>
                      </a:endParaRPr>
                    </a:p>
                    <a:p>
                      <a:pPr algn="just" latinLnBrk="0">
                        <a:lnSpc>
                          <a:spcPts val="900"/>
                        </a:lnSpc>
                        <a:spcAft>
                          <a:spcPts val="0"/>
                        </a:spcAft>
                      </a:pPr>
                      <a:r>
                        <a:rPr lang="en-US" sz="1000" dirty="0" smtClean="0">
                          <a:solidFill>
                            <a:schemeClr val="tx1"/>
                          </a:solidFill>
                          <a:effectLst/>
                        </a:rPr>
                        <a:t>KX-NSM102/108/116</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0">
                        <a:lnSpc>
                          <a:spcPts val="900"/>
                        </a:lnSpc>
                        <a:spcAft>
                          <a:spcPts val="0"/>
                        </a:spcAft>
                      </a:pPr>
                      <a:endParaRPr lang="en-US" sz="1000" dirty="0" smtClean="0">
                        <a:solidFill>
                          <a:schemeClr val="tx1"/>
                        </a:solidFill>
                        <a:effectLst/>
                      </a:endParaRPr>
                    </a:p>
                    <a:p>
                      <a:pPr algn="just" latinLnBrk="0">
                        <a:lnSpc>
                          <a:spcPts val="900"/>
                        </a:lnSpc>
                        <a:spcAft>
                          <a:spcPts val="0"/>
                        </a:spcAft>
                      </a:pPr>
                      <a:r>
                        <a:rPr lang="en-US" sz="1000" dirty="0" smtClean="0">
                          <a:solidFill>
                            <a:schemeClr val="tx1"/>
                          </a:solidFill>
                          <a:effectLst/>
                        </a:rPr>
                        <a:t>IP</a:t>
                      </a:r>
                      <a:r>
                        <a:rPr lang="en-US" sz="1000" baseline="0" dirty="0" smtClean="0">
                          <a:solidFill>
                            <a:schemeClr val="tx1"/>
                          </a:solidFill>
                          <a:effectLst/>
                        </a:rPr>
                        <a:t> Trunk AK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0">
                        <a:lnSpc>
                          <a:spcPts val="900"/>
                        </a:lnSpc>
                        <a:spcAft>
                          <a:spcPts val="0"/>
                        </a:spcAft>
                      </a:pPr>
                      <a:r>
                        <a:rPr lang="en-US" sz="1000" dirty="0">
                          <a:solidFill>
                            <a:schemeClr val="tx1"/>
                          </a:solidFill>
                          <a:effectLst/>
                        </a:rPr>
                        <a:t> </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569">
                <a:tc>
                  <a:txBody>
                    <a:bodyPr/>
                    <a:lstStyle/>
                    <a:p>
                      <a:pPr algn="just" latinLnBrk="0">
                        <a:lnSpc>
                          <a:spcPts val="900"/>
                        </a:lnSpc>
                        <a:spcAft>
                          <a:spcPts val="0"/>
                        </a:spcAft>
                      </a:pPr>
                      <a:endParaRPr lang="en-US" sz="1000" dirty="0" smtClean="0">
                        <a:solidFill>
                          <a:schemeClr val="tx1"/>
                        </a:solidFill>
                        <a:effectLst/>
                      </a:endParaRPr>
                    </a:p>
                    <a:p>
                      <a:pPr algn="just" latinLnBrk="0">
                        <a:lnSpc>
                          <a:spcPts val="900"/>
                        </a:lnSpc>
                        <a:spcAft>
                          <a:spcPts val="0"/>
                        </a:spcAft>
                      </a:pPr>
                      <a:r>
                        <a:rPr lang="en-US" sz="1000" dirty="0" smtClean="0">
                          <a:solidFill>
                            <a:schemeClr val="tx1"/>
                          </a:solidFill>
                          <a:effectLst/>
                        </a:rPr>
                        <a:t>KX-NSM201/205/210/220</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0">
                        <a:lnSpc>
                          <a:spcPts val="900"/>
                        </a:lnSpc>
                        <a:spcAft>
                          <a:spcPts val="0"/>
                        </a:spcAft>
                      </a:pPr>
                      <a:endParaRPr lang="en-US" sz="1000" dirty="0" smtClean="0">
                        <a:solidFill>
                          <a:schemeClr val="tx1"/>
                        </a:solidFill>
                        <a:effectLst/>
                      </a:endParaRPr>
                    </a:p>
                    <a:p>
                      <a:pPr algn="just" latinLnBrk="0">
                        <a:lnSpc>
                          <a:spcPts val="900"/>
                        </a:lnSpc>
                        <a:spcAft>
                          <a:spcPts val="0"/>
                        </a:spcAft>
                      </a:pPr>
                      <a:r>
                        <a:rPr lang="en-US" sz="1000" dirty="0" smtClean="0">
                          <a:solidFill>
                            <a:schemeClr val="tx1"/>
                          </a:solidFill>
                          <a:effectLst/>
                        </a:rPr>
                        <a:t>IP Softpho</a:t>
                      </a:r>
                      <a:r>
                        <a:rPr lang="en-US" sz="1000" baseline="0" dirty="0" smtClean="0">
                          <a:solidFill>
                            <a:schemeClr val="tx1"/>
                          </a:solidFill>
                          <a:effectLst/>
                        </a:rPr>
                        <a:t>ne, IP Terminal</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0">
                        <a:lnSpc>
                          <a:spcPts val="900"/>
                        </a:lnSpc>
                        <a:spcAft>
                          <a:spcPts val="0"/>
                        </a:spcAft>
                      </a:pPr>
                      <a:r>
                        <a:rPr lang="en-US" sz="1000" dirty="0">
                          <a:solidFill>
                            <a:schemeClr val="tx1"/>
                          </a:solidFill>
                          <a:effectLst/>
                        </a:rPr>
                        <a:t> </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019">
                <a:tc>
                  <a:txBody>
                    <a:bodyPr/>
                    <a:lstStyle/>
                    <a:p>
                      <a:pPr algn="just" latinLnBrk="0">
                        <a:lnSpc>
                          <a:spcPts val="900"/>
                        </a:lnSpc>
                        <a:spcAft>
                          <a:spcPts val="0"/>
                        </a:spcAft>
                      </a:pPr>
                      <a:endParaRPr lang="en-US" sz="1000" dirty="0" smtClean="0">
                        <a:solidFill>
                          <a:schemeClr val="tx1"/>
                        </a:solidFill>
                        <a:effectLst/>
                      </a:endParaRPr>
                    </a:p>
                    <a:p>
                      <a:pPr algn="just" latinLnBrk="0">
                        <a:lnSpc>
                          <a:spcPts val="900"/>
                        </a:lnSpc>
                        <a:spcAft>
                          <a:spcPts val="0"/>
                        </a:spcAft>
                      </a:pPr>
                      <a:r>
                        <a:rPr lang="en-US" sz="1000" dirty="0" smtClean="0">
                          <a:solidFill>
                            <a:schemeClr val="tx1"/>
                          </a:solidFill>
                          <a:effectLst/>
                        </a:rPr>
                        <a:t>KX-NSM501/505/510/520</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0">
                        <a:lnSpc>
                          <a:spcPts val="900"/>
                        </a:lnSpc>
                        <a:spcAft>
                          <a:spcPts val="0"/>
                        </a:spcAft>
                      </a:pPr>
                      <a:endParaRPr lang="en-US" sz="1000" dirty="0" smtClean="0">
                        <a:solidFill>
                          <a:schemeClr val="tx1"/>
                        </a:solidFill>
                        <a:effectLst/>
                      </a:endParaRPr>
                    </a:p>
                    <a:p>
                      <a:pPr algn="just" latinLnBrk="0">
                        <a:lnSpc>
                          <a:spcPts val="900"/>
                        </a:lnSpc>
                        <a:spcAft>
                          <a:spcPts val="0"/>
                        </a:spcAft>
                      </a:pPr>
                      <a:r>
                        <a:rPr lang="en-US" sz="1000" dirty="0" smtClean="0">
                          <a:solidFill>
                            <a:schemeClr val="tx1"/>
                          </a:solidFill>
                          <a:effectLst/>
                        </a:rPr>
                        <a:t>IP</a:t>
                      </a:r>
                      <a:r>
                        <a:rPr lang="en-US" sz="1000" baseline="0" dirty="0" smtClean="0">
                          <a:solidFill>
                            <a:schemeClr val="tx1"/>
                          </a:solidFill>
                          <a:effectLst/>
                        </a:rPr>
                        <a:t> terminal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0">
                        <a:lnSpc>
                          <a:spcPts val="900"/>
                        </a:lnSpc>
                        <a:spcAft>
                          <a:spcPts val="0"/>
                        </a:spcAft>
                      </a:pPr>
                      <a:r>
                        <a:rPr lang="en-US" sz="1000" dirty="0">
                          <a:solidFill>
                            <a:schemeClr val="tx1"/>
                          </a:solidFill>
                          <a:effectLst/>
                        </a:rPr>
                        <a:t> </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198">
                <a:tc>
                  <a:txBody>
                    <a:bodyPr/>
                    <a:lstStyle/>
                    <a:p>
                      <a:pPr algn="just" latinLnBrk="0">
                        <a:lnSpc>
                          <a:spcPts val="900"/>
                        </a:lnSpc>
                        <a:spcAft>
                          <a:spcPts val="0"/>
                        </a:spcAft>
                      </a:pPr>
                      <a:endParaRPr lang="en-US" sz="1000" dirty="0" smtClean="0">
                        <a:solidFill>
                          <a:schemeClr val="tx1"/>
                        </a:solidFill>
                        <a:effectLst/>
                      </a:endParaRPr>
                    </a:p>
                    <a:p>
                      <a:pPr algn="just" latinLnBrk="0">
                        <a:lnSpc>
                          <a:spcPts val="900"/>
                        </a:lnSpc>
                        <a:spcAft>
                          <a:spcPts val="0"/>
                        </a:spcAft>
                      </a:pPr>
                      <a:r>
                        <a:rPr lang="en-US" sz="1000" dirty="0" smtClean="0">
                          <a:solidFill>
                            <a:schemeClr val="tx1"/>
                          </a:solidFill>
                          <a:effectLst/>
                        </a:rPr>
                        <a:t>KX-NSM701/705/710/720</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0">
                        <a:lnSpc>
                          <a:spcPts val="900"/>
                        </a:lnSpc>
                        <a:spcAft>
                          <a:spcPts val="0"/>
                        </a:spcAft>
                      </a:pPr>
                      <a:endParaRPr lang="en-US" altLang="ja-JP" sz="1000" dirty="0" smtClean="0">
                        <a:solidFill>
                          <a:schemeClr val="tx1"/>
                        </a:solidFill>
                        <a:effectLst/>
                        <a:latin typeface="+mn-lt"/>
                        <a:cs typeface="+mn-cs"/>
                      </a:endParaRPr>
                    </a:p>
                    <a:p>
                      <a:pPr algn="just" latinLnBrk="0">
                        <a:lnSpc>
                          <a:spcPts val="900"/>
                        </a:lnSpc>
                        <a:spcAft>
                          <a:spcPts val="0"/>
                        </a:spcAft>
                      </a:pPr>
                      <a:r>
                        <a:rPr lang="en-US" altLang="ja-JP" sz="1000" dirty="0" smtClean="0">
                          <a:solidFill>
                            <a:schemeClr val="tx1"/>
                          </a:solidFill>
                          <a:effectLst/>
                          <a:latin typeface="+mn-lt"/>
                          <a:cs typeface="+mn-cs"/>
                        </a:rPr>
                        <a:t>3</a:t>
                      </a:r>
                      <a:r>
                        <a:rPr lang="en-US" altLang="ja-JP" sz="1000" baseline="30000" dirty="0" smtClean="0">
                          <a:solidFill>
                            <a:schemeClr val="tx1"/>
                          </a:solidFill>
                          <a:effectLst/>
                          <a:latin typeface="+mn-lt"/>
                          <a:cs typeface="+mn-cs"/>
                        </a:rPr>
                        <a:t>rd</a:t>
                      </a:r>
                      <a:r>
                        <a:rPr lang="en-US" altLang="ja-JP" sz="1000" baseline="0" dirty="0" smtClean="0">
                          <a:solidFill>
                            <a:schemeClr val="tx1"/>
                          </a:solidFill>
                          <a:effectLst/>
                          <a:latin typeface="+mn-lt"/>
                          <a:cs typeface="+mn-cs"/>
                        </a:rPr>
                        <a:t> Party SIP terminal</a:t>
                      </a:r>
                    </a:p>
                    <a:p>
                      <a:pPr algn="just" latinLnBrk="0">
                        <a:lnSpc>
                          <a:spcPts val="900"/>
                        </a:lnSpc>
                        <a:spcAft>
                          <a:spcPts val="0"/>
                        </a:spcAft>
                      </a:pP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0">
                        <a:lnSpc>
                          <a:spcPts val="900"/>
                        </a:lnSpc>
                        <a:spcAft>
                          <a:spcPts val="0"/>
                        </a:spcAft>
                      </a:pPr>
                      <a:r>
                        <a:rPr lang="en-US" sz="1000" dirty="0">
                          <a:solidFill>
                            <a:schemeClr val="tx1"/>
                          </a:solidFill>
                          <a:effectLst/>
                        </a:rPr>
                        <a:t> </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027">
                <a:tc>
                  <a:txBody>
                    <a:bodyPr/>
                    <a:lstStyle/>
                    <a:p>
                      <a:pPr algn="just" latinLnBrk="0">
                        <a:lnSpc>
                          <a:spcPts val="900"/>
                        </a:lnSpc>
                        <a:spcAft>
                          <a:spcPts val="0"/>
                        </a:spcAft>
                      </a:pPr>
                      <a:endParaRPr lang="en-US" sz="1000" dirty="0" smtClean="0">
                        <a:solidFill>
                          <a:schemeClr val="tx1"/>
                        </a:solidFill>
                        <a:effectLst/>
                      </a:endParaRPr>
                    </a:p>
                    <a:p>
                      <a:pPr algn="just" latinLnBrk="0">
                        <a:lnSpc>
                          <a:spcPts val="900"/>
                        </a:lnSpc>
                        <a:spcAft>
                          <a:spcPts val="0"/>
                        </a:spcAft>
                      </a:pPr>
                      <a:r>
                        <a:rPr lang="en-US" sz="1000" dirty="0" smtClean="0">
                          <a:solidFill>
                            <a:schemeClr val="tx1"/>
                          </a:solidFill>
                          <a:effectLst/>
                        </a:rPr>
                        <a:t>KX-NSE201/205/210/220</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0">
                        <a:lnSpc>
                          <a:spcPts val="900"/>
                        </a:lnSpc>
                        <a:spcAft>
                          <a:spcPts val="0"/>
                        </a:spcAft>
                      </a:pPr>
                      <a:endParaRPr lang="en-US" sz="1000" dirty="0" smtClean="0">
                        <a:solidFill>
                          <a:schemeClr val="tx1"/>
                        </a:solidFill>
                        <a:effectLst/>
                      </a:endParaRPr>
                    </a:p>
                    <a:p>
                      <a:pPr algn="just" latinLnBrk="0">
                        <a:lnSpc>
                          <a:spcPts val="900"/>
                        </a:lnSpc>
                        <a:spcAft>
                          <a:spcPts val="0"/>
                        </a:spcAft>
                      </a:pPr>
                      <a:r>
                        <a:rPr lang="en-US" sz="1000" dirty="0" smtClean="0">
                          <a:solidFill>
                            <a:schemeClr val="tx1"/>
                          </a:solidFill>
                          <a:effectLst/>
                        </a:rPr>
                        <a:t>IP-CS channel expansion</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0">
                        <a:lnSpc>
                          <a:spcPts val="900"/>
                        </a:lnSpc>
                        <a:spcAft>
                          <a:spcPts val="0"/>
                        </a:spcAft>
                      </a:pPr>
                      <a:r>
                        <a:rPr lang="en-US" sz="1000" dirty="0">
                          <a:solidFill>
                            <a:schemeClr val="tx1"/>
                          </a:solidFill>
                          <a:effectLst/>
                        </a:rPr>
                        <a:t> </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9209">
                <a:tc>
                  <a:txBody>
                    <a:bodyPr/>
                    <a:lstStyle/>
                    <a:p>
                      <a:pPr algn="just" latinLnBrk="0">
                        <a:lnSpc>
                          <a:spcPts val="900"/>
                        </a:lnSpc>
                        <a:spcAft>
                          <a:spcPts val="0"/>
                        </a:spcAft>
                      </a:pPr>
                      <a:endParaRPr lang="en-US" sz="1000" dirty="0" smtClean="0">
                        <a:solidFill>
                          <a:schemeClr val="tx1"/>
                        </a:solidFill>
                        <a:effectLst/>
                      </a:endParaRPr>
                    </a:p>
                    <a:p>
                      <a:pPr algn="just" latinLnBrk="0">
                        <a:lnSpc>
                          <a:spcPts val="900"/>
                        </a:lnSpc>
                        <a:spcAft>
                          <a:spcPts val="0"/>
                        </a:spcAft>
                      </a:pPr>
                      <a:r>
                        <a:rPr lang="en-US" sz="1000" dirty="0" smtClean="0">
                          <a:solidFill>
                            <a:schemeClr val="tx1"/>
                          </a:solidFill>
                          <a:effectLst/>
                        </a:rPr>
                        <a:t>KX-NSF990</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0">
                        <a:lnSpc>
                          <a:spcPts val="900"/>
                        </a:lnSpc>
                        <a:spcAft>
                          <a:spcPts val="0"/>
                        </a:spcAft>
                      </a:pPr>
                      <a:endParaRPr lang="en-US" sz="1000" dirty="0" smtClean="0">
                        <a:solidFill>
                          <a:schemeClr val="tx1"/>
                        </a:solidFill>
                        <a:effectLst/>
                      </a:endParaRPr>
                    </a:p>
                    <a:p>
                      <a:pPr algn="just" latinLnBrk="0">
                        <a:lnSpc>
                          <a:spcPts val="900"/>
                        </a:lnSpc>
                        <a:spcAft>
                          <a:spcPts val="0"/>
                        </a:spcAft>
                      </a:pPr>
                      <a:r>
                        <a:rPr lang="en-US" sz="1000" dirty="0" smtClean="0">
                          <a:solidFill>
                            <a:schemeClr val="tx1"/>
                          </a:solidFill>
                          <a:effectLst/>
                        </a:rPr>
                        <a:t>For VoIP</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0">
                        <a:lnSpc>
                          <a:spcPts val="900"/>
                        </a:lnSpc>
                        <a:spcAft>
                          <a:spcPts val="0"/>
                        </a:spcAft>
                      </a:pPr>
                      <a:endParaRPr lang="en-US" sz="1000" dirty="0" smtClean="0">
                        <a:solidFill>
                          <a:schemeClr val="tx1"/>
                        </a:solidFill>
                        <a:effectLst/>
                      </a:endParaRPr>
                    </a:p>
                    <a:p>
                      <a:pPr algn="l" latinLnBrk="0">
                        <a:lnSpc>
                          <a:spcPts val="900"/>
                        </a:lnSpc>
                        <a:spcAft>
                          <a:spcPts val="0"/>
                        </a:spcAft>
                      </a:pPr>
                      <a:r>
                        <a:rPr lang="en-US" sz="1000" dirty="0" smtClean="0">
                          <a:solidFill>
                            <a:schemeClr val="tx1"/>
                          </a:solidFill>
                          <a:effectLst/>
                        </a:rPr>
                        <a:t>NS300 only / only for IP, not for UM</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274">
                <a:tc>
                  <a:txBody>
                    <a:bodyPr/>
                    <a:lstStyle/>
                    <a:p>
                      <a:pPr algn="just" latinLnBrk="0">
                        <a:lnSpc>
                          <a:spcPts val="900"/>
                        </a:lnSpc>
                        <a:spcAft>
                          <a:spcPts val="0"/>
                        </a:spcAft>
                      </a:pPr>
                      <a:endParaRPr lang="en-US" sz="1000" dirty="0" smtClean="0">
                        <a:solidFill>
                          <a:schemeClr val="tx1"/>
                        </a:solidFill>
                        <a:effectLst/>
                      </a:endParaRPr>
                    </a:p>
                    <a:p>
                      <a:pPr algn="just" latinLnBrk="0">
                        <a:lnSpc>
                          <a:spcPts val="900"/>
                        </a:lnSpc>
                        <a:spcAft>
                          <a:spcPts val="0"/>
                        </a:spcAft>
                      </a:pPr>
                      <a:r>
                        <a:rPr lang="en-US" sz="1000" dirty="0" smtClean="0">
                          <a:solidFill>
                            <a:schemeClr val="tx1"/>
                          </a:solidFill>
                          <a:effectLst/>
                        </a:rPr>
                        <a:t>KX-NSF991</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0">
                        <a:lnSpc>
                          <a:spcPts val="900"/>
                        </a:lnSpc>
                        <a:spcAft>
                          <a:spcPts val="0"/>
                        </a:spcAft>
                      </a:pPr>
                      <a:endParaRPr lang="en-US" altLang="ja-JP" sz="1000" dirty="0" smtClean="0">
                        <a:solidFill>
                          <a:schemeClr val="tx1"/>
                        </a:solidFill>
                        <a:effectLst/>
                        <a:latin typeface="+mn-lt"/>
                        <a:cs typeface="+mn-cs"/>
                      </a:endParaRPr>
                    </a:p>
                    <a:p>
                      <a:pPr algn="just" latinLnBrk="0">
                        <a:lnSpc>
                          <a:spcPts val="900"/>
                        </a:lnSpc>
                        <a:spcAft>
                          <a:spcPts val="0"/>
                        </a:spcAft>
                      </a:pPr>
                      <a:r>
                        <a:rPr lang="en-US" altLang="ja-JP" sz="1000" dirty="0" smtClean="0">
                          <a:solidFill>
                            <a:schemeClr val="tx1"/>
                          </a:solidFill>
                          <a:effectLst/>
                          <a:latin typeface="+mn-lt"/>
                          <a:cs typeface="+mn-cs"/>
                        </a:rPr>
                        <a:t>Expansion</a:t>
                      </a:r>
                      <a:r>
                        <a:rPr lang="en-US" altLang="ja-JP" sz="1000" baseline="0" dirty="0" smtClean="0">
                          <a:solidFill>
                            <a:schemeClr val="tx1"/>
                          </a:solidFill>
                          <a:effectLst/>
                          <a:latin typeface="+mn-lt"/>
                          <a:cs typeface="+mn-cs"/>
                        </a:rPr>
                        <a:t> AK</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0">
                        <a:lnSpc>
                          <a:spcPts val="900"/>
                        </a:lnSpc>
                        <a:spcAft>
                          <a:spcPts val="0"/>
                        </a:spcAft>
                      </a:pPr>
                      <a:endParaRPr lang="en-US" sz="1000" dirty="0" smtClean="0">
                        <a:solidFill>
                          <a:schemeClr val="tx1"/>
                        </a:solidFill>
                        <a:effectLst/>
                      </a:endParaRPr>
                    </a:p>
                    <a:p>
                      <a:pPr algn="l" latinLnBrk="0">
                        <a:lnSpc>
                          <a:spcPts val="900"/>
                        </a:lnSpc>
                        <a:spcAft>
                          <a:spcPts val="0"/>
                        </a:spcAft>
                      </a:pPr>
                      <a:r>
                        <a:rPr lang="en-US" sz="1000" dirty="0" smtClean="0">
                          <a:solidFill>
                            <a:schemeClr val="tx1"/>
                          </a:solidFill>
                          <a:effectLst/>
                        </a:rPr>
                        <a:t>NS700</a:t>
                      </a:r>
                      <a:r>
                        <a:rPr lang="en-US" sz="1000" baseline="0" dirty="0" smtClean="0">
                          <a:solidFill>
                            <a:schemeClr val="tx1"/>
                          </a:solidFill>
                          <a:effectLst/>
                        </a:rPr>
                        <a:t> only</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274">
                <a:tc>
                  <a:txBody>
                    <a:bodyPr/>
                    <a:lstStyle/>
                    <a:p>
                      <a:pPr algn="just" latinLnBrk="0">
                        <a:lnSpc>
                          <a:spcPts val="900"/>
                        </a:lnSpc>
                        <a:spcAft>
                          <a:spcPts val="0"/>
                        </a:spcAft>
                      </a:pPr>
                      <a:endParaRPr lang="en-US" sz="1000" dirty="0" smtClean="0">
                        <a:solidFill>
                          <a:schemeClr val="tx1"/>
                        </a:solidFill>
                        <a:effectLst/>
                      </a:endParaRPr>
                    </a:p>
                    <a:p>
                      <a:pPr algn="just" latinLnBrk="0">
                        <a:lnSpc>
                          <a:spcPts val="900"/>
                        </a:lnSpc>
                        <a:spcAft>
                          <a:spcPts val="0"/>
                        </a:spcAft>
                      </a:pPr>
                      <a:r>
                        <a:rPr lang="en-US" sz="1000" dirty="0" smtClean="0">
                          <a:solidFill>
                            <a:schemeClr val="tx1"/>
                          </a:solidFill>
                          <a:effectLst/>
                        </a:rPr>
                        <a:t>KX-NSN101 </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0">
                        <a:lnSpc>
                          <a:spcPts val="900"/>
                        </a:lnSpc>
                        <a:spcAft>
                          <a:spcPts val="0"/>
                        </a:spcAft>
                      </a:pPr>
                      <a:endParaRPr lang="en-US" altLang="ja-JP" sz="1000" dirty="0" smtClean="0">
                        <a:solidFill>
                          <a:schemeClr val="tx1"/>
                        </a:solidFill>
                        <a:effectLst/>
                        <a:latin typeface="+mn-lt"/>
                        <a:cs typeface="+mn-cs"/>
                      </a:endParaRPr>
                    </a:p>
                    <a:p>
                      <a:pPr algn="just" latinLnBrk="0">
                        <a:lnSpc>
                          <a:spcPts val="900"/>
                        </a:lnSpc>
                        <a:spcAft>
                          <a:spcPts val="0"/>
                        </a:spcAft>
                      </a:pPr>
                      <a:r>
                        <a:rPr lang="en-US" altLang="ja-JP" sz="1000" dirty="0" smtClean="0">
                          <a:solidFill>
                            <a:schemeClr val="tx1"/>
                          </a:solidFill>
                          <a:effectLst/>
                          <a:latin typeface="+mn-lt"/>
                          <a:cs typeface="+mn-cs"/>
                        </a:rPr>
                        <a:t>Built</a:t>
                      </a:r>
                      <a:r>
                        <a:rPr lang="en-US" altLang="ja-JP" sz="1000" baseline="0" dirty="0" smtClean="0">
                          <a:solidFill>
                            <a:schemeClr val="tx1"/>
                          </a:solidFill>
                          <a:effectLst/>
                          <a:latin typeface="+mn-lt"/>
                          <a:cs typeface="+mn-cs"/>
                        </a:rPr>
                        <a:t> In Router</a:t>
                      </a:r>
                      <a:endParaRPr lang="ja-JP" sz="1000" dirty="0">
                        <a:solidFill>
                          <a:schemeClr val="tx1"/>
                        </a:solidFill>
                        <a:effectLst/>
                        <a:latin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0">
                        <a:lnSpc>
                          <a:spcPts val="900"/>
                        </a:lnSpc>
                        <a:spcAft>
                          <a:spcPts val="0"/>
                        </a:spcAft>
                      </a:pPr>
                      <a:endParaRPr lang="en-US" sz="1000" dirty="0" smtClean="0">
                        <a:solidFill>
                          <a:schemeClr val="tx1"/>
                        </a:solidFill>
                        <a:effectLst/>
                      </a:endParaRPr>
                    </a:p>
                    <a:p>
                      <a:pPr algn="l" latinLnBrk="0">
                        <a:lnSpc>
                          <a:spcPts val="900"/>
                        </a:lnSpc>
                        <a:spcAft>
                          <a:spcPts val="0"/>
                        </a:spcAft>
                      </a:pPr>
                      <a:r>
                        <a:rPr lang="en-US" sz="1000" dirty="0" smtClean="0">
                          <a:solidFill>
                            <a:schemeClr val="tx1"/>
                          </a:solidFill>
                          <a:effectLst/>
                        </a:rPr>
                        <a:t>NS1000 only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正方形/長方形 3"/>
          <p:cNvSpPr/>
          <p:nvPr/>
        </p:nvSpPr>
        <p:spPr>
          <a:xfrm>
            <a:off x="840831" y="699542"/>
            <a:ext cx="6361037" cy="338554"/>
          </a:xfrm>
          <a:prstGeom prst="rect">
            <a:avLst/>
          </a:prstGeom>
        </p:spPr>
        <p:txBody>
          <a:bodyPr wrap="none">
            <a:spAutoFit/>
          </a:bodyPr>
          <a:lstStyle/>
          <a:p>
            <a:r>
              <a:rPr lang="en-US" altLang="ja-JP" sz="1600" dirty="0"/>
              <a:t>Survival gateway feature (Simplified Isolated mode</a:t>
            </a:r>
            <a:r>
              <a:rPr lang="en-US" altLang="ja-JP" sz="1600" dirty="0" smtClean="0"/>
              <a:t>) -Condition-</a:t>
            </a:r>
            <a:endParaRPr lang="ja-JP" altLang="en-US" sz="1600" dirty="0"/>
          </a:p>
        </p:txBody>
      </p:sp>
      <p:sp>
        <p:nvSpPr>
          <p:cNvPr id="5" name="正方形/長方形 4"/>
          <p:cNvSpPr/>
          <p:nvPr/>
        </p:nvSpPr>
        <p:spPr>
          <a:xfrm>
            <a:off x="935596" y="3792981"/>
            <a:ext cx="7452828" cy="646331"/>
          </a:xfrm>
          <a:prstGeom prst="rect">
            <a:avLst/>
          </a:prstGeom>
        </p:spPr>
        <p:txBody>
          <a:bodyPr wrap="square">
            <a:spAutoFit/>
          </a:bodyPr>
          <a:lstStyle/>
          <a:p>
            <a:r>
              <a:rPr lang="en-US" altLang="ja-JP" sz="1200" dirty="0" smtClean="0"/>
              <a:t>Above Activation key will be automatically deployed to Gateway. Feature related AK other that above AK will not work even AK installed to system before.</a:t>
            </a:r>
          </a:p>
          <a:p>
            <a:r>
              <a:rPr lang="en-US" altLang="ja-JP" sz="1200" dirty="0" smtClean="0">
                <a:solidFill>
                  <a:srgbClr val="FF0000"/>
                </a:solidFill>
              </a:rPr>
              <a:t>Trunk and EXT can be used up to maximum capacity while working as “Simplified Isolated Mode”.</a:t>
            </a:r>
            <a:endParaRPr lang="ja-JP" altLang="ja-JP" sz="1200" dirty="0">
              <a:solidFill>
                <a:srgbClr val="FF0000"/>
              </a:solidFill>
            </a:endParaRPr>
          </a:p>
        </p:txBody>
      </p:sp>
      <p:sp>
        <p:nvSpPr>
          <p:cNvPr id="6"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Tree>
    <p:extLst>
      <p:ext uri="{BB962C8B-B14F-4D97-AF65-F5344CB8AC3E}">
        <p14:creationId xmlns:p14="http://schemas.microsoft.com/office/powerpoint/2010/main" val="2994309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4" name="正方形/長方形 3"/>
          <p:cNvSpPr/>
          <p:nvPr/>
        </p:nvSpPr>
        <p:spPr>
          <a:xfrm>
            <a:off x="994107" y="859817"/>
            <a:ext cx="3263907" cy="338554"/>
          </a:xfrm>
          <a:prstGeom prst="rect">
            <a:avLst/>
          </a:prstGeom>
        </p:spPr>
        <p:txBody>
          <a:bodyPr wrap="none">
            <a:spAutoFit/>
          </a:bodyPr>
          <a:lstStyle/>
          <a:p>
            <a:r>
              <a:rPr lang="en-US" altLang="ja-JP" sz="1600" dirty="0" smtClean="0"/>
              <a:t>Internal Capturing </a:t>
            </a:r>
            <a:r>
              <a:rPr lang="en-US" altLang="ja-JP" sz="1600" dirty="0"/>
              <a:t>Packet Trace</a:t>
            </a:r>
            <a:endParaRPr lang="ja-JP" altLang="en-US" sz="16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612" y="1275606"/>
            <a:ext cx="290671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4139952" y="1167594"/>
            <a:ext cx="4392488" cy="2462213"/>
          </a:xfrm>
          <a:prstGeom prst="rect">
            <a:avLst/>
          </a:prstGeom>
        </p:spPr>
        <p:txBody>
          <a:bodyPr wrap="square">
            <a:spAutoFit/>
          </a:bodyPr>
          <a:lstStyle/>
          <a:p>
            <a:r>
              <a:rPr lang="en-US" altLang="ja-JP" sz="1100" dirty="0"/>
              <a:t>B</a:t>
            </a:r>
            <a:r>
              <a:rPr lang="en-US" altLang="ja-JP" sz="1100" dirty="0" smtClean="0"/>
              <a:t>uilt-in </a:t>
            </a:r>
            <a:r>
              <a:rPr lang="en-US" altLang="ja-JP" sz="1100" dirty="0"/>
              <a:t>packet trace utility </a:t>
            </a:r>
            <a:r>
              <a:rPr lang="en-US" altLang="ja-JP" sz="1100" dirty="0" smtClean="0"/>
              <a:t>support </a:t>
            </a:r>
            <a:r>
              <a:rPr lang="en-US" altLang="ja-JP" sz="1100" dirty="0"/>
              <a:t>to obtain packet trace data with no any extra devices such as PC.  </a:t>
            </a:r>
            <a:endParaRPr lang="en-US" altLang="ja-JP" sz="1100" dirty="0" smtClean="0"/>
          </a:p>
          <a:p>
            <a:r>
              <a:rPr lang="en-US" altLang="ja-JP" sz="1100" dirty="0" smtClean="0"/>
              <a:t>The </a:t>
            </a:r>
            <a:r>
              <a:rPr lang="en-US" altLang="ja-JP" sz="1100" dirty="0"/>
              <a:t>system has </a:t>
            </a:r>
            <a:r>
              <a:rPr lang="en-US" altLang="ja-JP" sz="1100" dirty="0">
                <a:solidFill>
                  <a:srgbClr val="0000FF"/>
                </a:solidFill>
              </a:rPr>
              <a:t>300Mbytes trace buffer </a:t>
            </a:r>
            <a:r>
              <a:rPr lang="en-US" altLang="ja-JP" sz="1100" dirty="0"/>
              <a:t>inside which allows logging trace IP packet for about 5 minutes in case the traffic of data transmission speed is 8Mbps. </a:t>
            </a:r>
            <a:endParaRPr lang="en-US" altLang="ja-JP" sz="1100" dirty="0" smtClean="0"/>
          </a:p>
          <a:p>
            <a:r>
              <a:rPr lang="en-US" altLang="ja-JP" sz="1100" dirty="0" smtClean="0"/>
              <a:t>Packet </a:t>
            </a:r>
            <a:r>
              <a:rPr lang="en-US" altLang="ja-JP" sz="1100" dirty="0"/>
              <a:t>trace data is stored into this buffer </a:t>
            </a:r>
            <a:r>
              <a:rPr lang="en-US" altLang="ja-JP" sz="1100" dirty="0" smtClean="0"/>
              <a:t>periodically </a:t>
            </a:r>
            <a:r>
              <a:rPr lang="en-US" altLang="ja-JP" sz="1100" dirty="0"/>
              <a:t>and there is an option to specify trace type of “signaling” or “signaling + media stream”.</a:t>
            </a:r>
            <a:endParaRPr lang="ja-JP" altLang="ja-JP" sz="1100" dirty="0"/>
          </a:p>
          <a:p>
            <a:r>
              <a:rPr lang="en-US" altLang="ja-JP" sz="1100" dirty="0"/>
              <a:t>Also the system can make up to </a:t>
            </a:r>
            <a:r>
              <a:rPr lang="en-US" altLang="ja-JP" sz="1100" dirty="0">
                <a:solidFill>
                  <a:srgbClr val="0000FF"/>
                </a:solidFill>
              </a:rPr>
              <a:t>2 snapshots </a:t>
            </a:r>
            <a:r>
              <a:rPr lang="en-US" altLang="ja-JP" sz="1100" dirty="0"/>
              <a:t>in the storage. It is available to take it manually or automatically when the system detected pre-assigned error code of Major/Minor </a:t>
            </a:r>
            <a:r>
              <a:rPr lang="en-US" altLang="ja-JP" sz="1100" dirty="0" smtClean="0"/>
              <a:t>errors</a:t>
            </a:r>
          </a:p>
          <a:p>
            <a:r>
              <a:rPr lang="en-US" altLang="ja-JP" sz="1100" dirty="0"/>
              <a:t>Capture files are available to download via web-maintenance console (new screen). The file format is “</a:t>
            </a:r>
            <a:r>
              <a:rPr lang="en-US" altLang="ja-JP" sz="1100" dirty="0" err="1">
                <a:solidFill>
                  <a:srgbClr val="0000FF"/>
                </a:solidFill>
              </a:rPr>
              <a:t>pcap</a:t>
            </a:r>
            <a:r>
              <a:rPr lang="en-US" altLang="ja-JP" sz="1100" dirty="0"/>
              <a:t>” so that they can be browse existing tools such as Wireshark</a:t>
            </a:r>
            <a:r>
              <a:rPr lang="en-US" altLang="ja-JP" sz="1100" dirty="0" smtClean="0"/>
              <a:t>.</a:t>
            </a:r>
            <a:endParaRPr lang="ja-JP" altLang="ja-JP" sz="1100" dirty="0"/>
          </a:p>
        </p:txBody>
      </p:sp>
      <p:sp>
        <p:nvSpPr>
          <p:cNvPr id="6" name="正方形/長方形 5"/>
          <p:cNvSpPr/>
          <p:nvPr/>
        </p:nvSpPr>
        <p:spPr>
          <a:xfrm>
            <a:off x="1079612" y="3884734"/>
            <a:ext cx="5364596" cy="523220"/>
          </a:xfrm>
          <a:prstGeom prst="rect">
            <a:avLst/>
          </a:prstGeom>
        </p:spPr>
        <p:txBody>
          <a:bodyPr wrap="square">
            <a:spAutoFit/>
          </a:bodyPr>
          <a:lstStyle/>
          <a:p>
            <a:r>
              <a:rPr lang="en-US" altLang="ja-JP" dirty="0" smtClean="0">
                <a:solidFill>
                  <a:srgbClr val="FF0000"/>
                </a:solidFill>
              </a:rPr>
              <a:t>Useful feature to get </a:t>
            </a:r>
            <a:r>
              <a:rPr lang="en-US" altLang="ja-JP" dirty="0">
                <a:solidFill>
                  <a:srgbClr val="FF0000"/>
                </a:solidFill>
              </a:rPr>
              <a:t>W</a:t>
            </a:r>
            <a:r>
              <a:rPr lang="en-US" altLang="ja-JP" dirty="0" smtClean="0">
                <a:solidFill>
                  <a:srgbClr val="FF0000"/>
                </a:solidFill>
              </a:rPr>
              <a:t>ireshark capture for trouble shooting.</a:t>
            </a:r>
          </a:p>
          <a:p>
            <a:r>
              <a:rPr lang="en-US" altLang="ja-JP" dirty="0" smtClean="0">
                <a:solidFill>
                  <a:srgbClr val="FF0000"/>
                </a:solidFill>
              </a:rPr>
              <a:t>AK is required.</a:t>
            </a:r>
            <a:endParaRPr lang="en-US" altLang="ja-JP" dirty="0">
              <a:solidFill>
                <a:srgbClr val="FF0000"/>
              </a:solidFill>
            </a:endParaRPr>
          </a:p>
        </p:txBody>
      </p:sp>
    </p:spTree>
    <p:extLst>
      <p:ext uri="{BB962C8B-B14F-4D97-AF65-F5344CB8AC3E}">
        <p14:creationId xmlns:p14="http://schemas.microsoft.com/office/powerpoint/2010/main" val="3350192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560" y="663538"/>
            <a:ext cx="2475358" cy="338554"/>
          </a:xfrm>
          <a:prstGeom prst="rect">
            <a:avLst/>
          </a:prstGeom>
        </p:spPr>
        <p:txBody>
          <a:bodyPr wrap="none">
            <a:spAutoFit/>
          </a:bodyPr>
          <a:lstStyle/>
          <a:p>
            <a:r>
              <a:rPr lang="en-US" altLang="ja-JP" sz="1600" dirty="0" smtClean="0"/>
              <a:t>Expanding </a:t>
            </a:r>
            <a:r>
              <a:rPr lang="en-US" altLang="ja-JP" sz="1600" dirty="0"/>
              <a:t>system logs</a:t>
            </a:r>
            <a:endParaRPr lang="ja-JP" altLang="en-US" sz="1600" dirty="0"/>
          </a:p>
        </p:txBody>
      </p:sp>
      <p:graphicFrame>
        <p:nvGraphicFramePr>
          <p:cNvPr id="4" name="表 3"/>
          <p:cNvGraphicFramePr>
            <a:graphicFrameLocks noGrp="1"/>
          </p:cNvGraphicFramePr>
          <p:nvPr>
            <p:extLst>
              <p:ext uri="{D42A27DB-BD31-4B8C-83A1-F6EECF244321}">
                <p14:modId xmlns:p14="http://schemas.microsoft.com/office/powerpoint/2010/main" val="3623755958"/>
              </p:ext>
            </p:extLst>
          </p:nvPr>
        </p:nvGraphicFramePr>
        <p:xfrm>
          <a:off x="719572" y="1023578"/>
          <a:ext cx="7812868" cy="3084688"/>
        </p:xfrm>
        <a:graphic>
          <a:graphicData uri="http://schemas.openxmlformats.org/drawingml/2006/table">
            <a:tbl>
              <a:tblPr firstRow="1" firstCol="1" bandRow="1">
                <a:tableStyleId>{5C22544A-7EE6-4342-B048-85BDC9FD1C3A}</a:tableStyleId>
              </a:tblPr>
              <a:tblGrid>
                <a:gridCol w="1656184"/>
                <a:gridCol w="792088"/>
                <a:gridCol w="3456384"/>
                <a:gridCol w="1908212"/>
              </a:tblGrid>
              <a:tr h="2682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Type</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Capacity</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Log item</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Reference</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Error Log  - Information</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2,000</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 Time adjustment</a:t>
                      </a:r>
                      <a:endParaRPr kumimoji="1" lang="ja-JP" sz="900" kern="1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 (Security log)</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a:solidFill>
                            <a:schemeClr val="tx1"/>
                          </a:solidFill>
                          <a:effectLst/>
                          <a:latin typeface="+mn-lt"/>
                          <a:ea typeface="+mn-ea"/>
                          <a:cs typeface="+mn-cs"/>
                        </a:rPr>
                        <a:t> </a:t>
                      </a:r>
                      <a:endParaRPr kumimoji="1" lang="ja-JP" sz="900" kern="10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8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WEB Operation Log</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40,000</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 Login/Logout operation (successes) with each level of INSTALLER/Administrator/User</a:t>
                      </a:r>
                      <a:endParaRPr kumimoji="1" lang="ja-JP" sz="900" kern="1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 Login/Logout operation (fail) with each level of INSTALLER/Administrator/User level</a:t>
                      </a:r>
                      <a:endParaRPr kumimoji="1" lang="ja-JP" sz="900" kern="1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 Changing history of system database*)</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 </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00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Service Operation Log</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4,000</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 Service-in/Service-out operation</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00" dirty="0" smtClean="0">
                          <a:solidFill>
                            <a:schemeClr val="tx1"/>
                          </a:solidFill>
                          <a:effectLst/>
                          <a:latin typeface="+mn-lt"/>
                          <a:ea typeface="+mn-ea"/>
                          <a:cs typeface="+mn-cs"/>
                        </a:rPr>
                        <a:t>Smart Desk</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068">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 Remote operation log</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User remote operation (walking COS, verification code)</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6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00" dirty="0" smtClean="0">
                          <a:solidFill>
                            <a:schemeClr val="tx1"/>
                          </a:solidFill>
                          <a:effectLst/>
                          <a:latin typeface="+mn-lt"/>
                          <a:ea typeface="+mn-ea"/>
                          <a:cs typeface="+mn-cs"/>
                        </a:rPr>
                        <a:t>I</a:t>
                      </a:r>
                      <a:r>
                        <a:rPr kumimoji="1" lang="en-US" sz="900" kern="100" dirty="0" smtClean="0">
                          <a:solidFill>
                            <a:schemeClr val="tx1"/>
                          </a:solidFill>
                          <a:effectLst/>
                          <a:latin typeface="+mn-lt"/>
                          <a:ea typeface="+mn-ea"/>
                          <a:cs typeface="+mn-cs"/>
                        </a:rPr>
                        <a:t>P </a:t>
                      </a:r>
                      <a:r>
                        <a:rPr kumimoji="1" lang="en-US" altLang="ja-JP" sz="900" b="1" kern="100" dirty="0" smtClean="0">
                          <a:solidFill>
                            <a:schemeClr val="tx1"/>
                          </a:solidFill>
                          <a:effectLst/>
                          <a:latin typeface="+mn-lt"/>
                          <a:ea typeface="+mn-ea"/>
                          <a:cs typeface="+mn-cs"/>
                        </a:rPr>
                        <a:t>extension statistical information</a:t>
                      </a:r>
                      <a:endParaRPr kumimoji="1" lang="ja-JP" sz="900" b="1"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30 days</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 Records VoIP quality (statistical information of RTP packet) for specified IP-PT.</a:t>
                      </a:r>
                      <a:endParaRPr kumimoji="1" lang="ja-JP" sz="900" kern="1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 Total number of received, lost and abandoned packets is recorded at hourly intervals.</a:t>
                      </a:r>
                      <a:endParaRPr kumimoji="1" lang="ja-JP" sz="900" kern="1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 Maximum and minimum transmit time is recorded as well.</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 </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Security Log</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(2,000)</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 Record an error log (information) when “Ping attack” detected.</a:t>
                      </a:r>
                      <a:endParaRPr kumimoji="1" lang="ja-JP" sz="900" kern="1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 Record an error log (information) when “SIP attack” detected.</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900" kern="100" dirty="0">
                          <a:solidFill>
                            <a:schemeClr val="tx1"/>
                          </a:solidFill>
                          <a:effectLst/>
                          <a:latin typeface="+mn-lt"/>
                          <a:ea typeface="+mn-ea"/>
                          <a:cs typeface="+mn-cs"/>
                        </a:rPr>
                        <a:t> </a:t>
                      </a:r>
                      <a:endParaRPr kumimoji="1" lang="ja-JP" sz="900" kern="100" dirty="0">
                        <a:solidFill>
                          <a:schemeClr val="tx1"/>
                        </a:solidFill>
                        <a:effectLst/>
                        <a:latin typeface="+mn-lt"/>
                        <a:ea typeface="+mn-ea"/>
                        <a:cs typeface="+mn-cs"/>
                      </a:endParaRPr>
                    </a:p>
                  </a:txBody>
                  <a:tcPr marL="25519" marR="25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正方形/長方形 4"/>
          <p:cNvSpPr/>
          <p:nvPr/>
        </p:nvSpPr>
        <p:spPr>
          <a:xfrm>
            <a:off x="935596" y="4155926"/>
            <a:ext cx="5364596" cy="307777"/>
          </a:xfrm>
          <a:prstGeom prst="rect">
            <a:avLst/>
          </a:prstGeom>
        </p:spPr>
        <p:txBody>
          <a:bodyPr wrap="square">
            <a:spAutoFit/>
          </a:bodyPr>
          <a:lstStyle/>
          <a:p>
            <a:r>
              <a:rPr lang="en-US" altLang="ja-JP" dirty="0" smtClean="0">
                <a:solidFill>
                  <a:srgbClr val="FF0000"/>
                </a:solidFill>
              </a:rPr>
              <a:t>Useful feature for trouble shooting</a:t>
            </a:r>
            <a:r>
              <a:rPr lang="en-US" altLang="ja-JP" dirty="0">
                <a:solidFill>
                  <a:srgbClr val="FF0000"/>
                </a:solidFill>
              </a:rPr>
              <a:t>. AK is required.</a:t>
            </a:r>
          </a:p>
        </p:txBody>
      </p:sp>
      <p:sp>
        <p:nvSpPr>
          <p:cNvPr id="7"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Tree>
    <p:extLst>
      <p:ext uri="{BB962C8B-B14F-4D97-AF65-F5344CB8AC3E}">
        <p14:creationId xmlns:p14="http://schemas.microsoft.com/office/powerpoint/2010/main" val="767303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716016" y="1562928"/>
            <a:ext cx="3492388" cy="2665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624" tIns="30312" rIns="30312" bIns="3031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10000"/>
              </a:spcBef>
              <a:buFontTx/>
              <a:buNone/>
            </a:pPr>
            <a:r>
              <a:rPr lang="en-US" altLang="ja-JP" sz="1200" u="sng" dirty="0" smtClean="0"/>
              <a:t>Chapter3 </a:t>
            </a:r>
            <a:r>
              <a:rPr lang="en-US" altLang="ja-JP" sz="1200" u="sng" dirty="0"/>
              <a:t>Supported Card /Terminal</a:t>
            </a:r>
            <a:r>
              <a:rPr lang="en-US" altLang="ja-JP" sz="1200" dirty="0"/>
              <a:t>  </a:t>
            </a:r>
            <a:r>
              <a:rPr lang="ja-JP" altLang="en-US" sz="1200" dirty="0"/>
              <a:t>　</a:t>
            </a:r>
          </a:p>
          <a:p>
            <a:pPr>
              <a:spcBef>
                <a:spcPct val="10000"/>
              </a:spcBef>
              <a:buFontTx/>
              <a:buNone/>
            </a:pPr>
            <a:r>
              <a:rPr lang="ja-JP" altLang="en-US" sz="1200" dirty="0"/>
              <a:t>      </a:t>
            </a:r>
            <a:r>
              <a:rPr lang="en-US" altLang="ja-JP" sz="1200" dirty="0"/>
              <a:t>3-1.  Cards Specification</a:t>
            </a:r>
          </a:p>
          <a:p>
            <a:pPr>
              <a:spcBef>
                <a:spcPct val="10000"/>
              </a:spcBef>
              <a:buFontTx/>
              <a:buNone/>
            </a:pPr>
            <a:r>
              <a:rPr lang="en-US" altLang="ja-JP" sz="1200" dirty="0"/>
              <a:t>      3-2.  Terminal </a:t>
            </a:r>
            <a:r>
              <a:rPr lang="en-US" altLang="ja-JP" sz="1200" dirty="0" smtClean="0"/>
              <a:t>Compatibility</a:t>
            </a:r>
          </a:p>
          <a:p>
            <a:pPr>
              <a:spcBef>
                <a:spcPct val="10000"/>
              </a:spcBef>
              <a:buFontTx/>
              <a:buNone/>
            </a:pPr>
            <a:r>
              <a:rPr lang="en-US" altLang="ja-JP" sz="1200" dirty="0"/>
              <a:t> </a:t>
            </a:r>
            <a:r>
              <a:rPr lang="en-US" altLang="ja-JP" sz="1200" dirty="0" smtClean="0"/>
              <a:t>     3-3.  Trunk Adaptor </a:t>
            </a:r>
            <a:r>
              <a:rPr lang="en-US" altLang="ja-JP" sz="1200" dirty="0"/>
              <a:t>Compatibility</a:t>
            </a:r>
          </a:p>
          <a:p>
            <a:pPr>
              <a:spcBef>
                <a:spcPct val="10000"/>
              </a:spcBef>
              <a:buFontTx/>
              <a:buNone/>
            </a:pPr>
            <a:r>
              <a:rPr lang="en-US" altLang="ja-JP" sz="1200" u="sng" dirty="0"/>
              <a:t>Chapter4 System Capacity</a:t>
            </a:r>
          </a:p>
          <a:p>
            <a:pPr>
              <a:spcBef>
                <a:spcPct val="10000"/>
              </a:spcBef>
              <a:buFontTx/>
              <a:buNone/>
            </a:pPr>
            <a:r>
              <a:rPr lang="en-US" altLang="ja-JP" sz="1200" dirty="0"/>
              <a:t>      4-1.  System </a:t>
            </a:r>
            <a:r>
              <a:rPr lang="en-US" altLang="ja-JP" sz="1200" dirty="0" smtClean="0"/>
              <a:t>Capacity</a:t>
            </a:r>
          </a:p>
          <a:p>
            <a:pPr>
              <a:spcBef>
                <a:spcPct val="10000"/>
              </a:spcBef>
              <a:buFontTx/>
              <a:buNone/>
            </a:pPr>
            <a:r>
              <a:rPr lang="en-US" altLang="ja-JP" sz="1200" dirty="0"/>
              <a:t> </a:t>
            </a:r>
            <a:r>
              <a:rPr lang="en-US" altLang="ja-JP" sz="1200" dirty="0" smtClean="0"/>
              <a:t>     4-2.  Expansion GW </a:t>
            </a:r>
            <a:r>
              <a:rPr lang="en-US" altLang="ja-JP" sz="1200" dirty="0"/>
              <a:t>Capacity</a:t>
            </a:r>
          </a:p>
          <a:p>
            <a:pPr>
              <a:spcBef>
                <a:spcPct val="10000"/>
              </a:spcBef>
              <a:buFontTx/>
              <a:buNone/>
            </a:pPr>
            <a:r>
              <a:rPr lang="en-US" altLang="ja-JP" sz="1200" u="sng" dirty="0"/>
              <a:t>Chapter5 Hardware Installation</a:t>
            </a:r>
          </a:p>
          <a:p>
            <a:pPr>
              <a:spcBef>
                <a:spcPct val="10000"/>
              </a:spcBef>
              <a:buFontTx/>
              <a:buNone/>
            </a:pPr>
            <a:r>
              <a:rPr lang="en-US" altLang="ja-JP" sz="1200" dirty="0"/>
              <a:t>      5-1.  Items which is used for Main Unit relation</a:t>
            </a:r>
          </a:p>
          <a:p>
            <a:pPr>
              <a:spcBef>
                <a:spcPct val="10000"/>
              </a:spcBef>
              <a:buFontTx/>
              <a:buNone/>
            </a:pPr>
            <a:r>
              <a:rPr lang="en-US" altLang="ja-JP" sz="1200" dirty="0"/>
              <a:t>      5-2.  Main Unit Installation</a:t>
            </a:r>
          </a:p>
          <a:p>
            <a:pPr>
              <a:spcBef>
                <a:spcPct val="10000"/>
              </a:spcBef>
              <a:buFontTx/>
              <a:buNone/>
            </a:pPr>
            <a:r>
              <a:rPr lang="en-US" altLang="ja-JP" sz="1200" dirty="0"/>
              <a:t>      5-3.  Optional Cards Installation</a:t>
            </a:r>
          </a:p>
          <a:p>
            <a:pPr>
              <a:spcBef>
                <a:spcPct val="10000"/>
              </a:spcBef>
              <a:buFontTx/>
              <a:buNone/>
            </a:pPr>
            <a:r>
              <a:rPr lang="en-US" altLang="ja-JP" sz="1200" dirty="0"/>
              <a:t>      5-4. </a:t>
            </a:r>
            <a:r>
              <a:rPr lang="en-US" altLang="ja-JP" sz="1200" dirty="0" smtClean="0"/>
              <a:t> Mounting </a:t>
            </a:r>
            <a:r>
              <a:rPr lang="en-US" altLang="ja-JP" sz="1200" dirty="0"/>
              <a:t>Method </a:t>
            </a:r>
          </a:p>
        </p:txBody>
      </p:sp>
      <p:sp>
        <p:nvSpPr>
          <p:cNvPr id="8195" name="Rectangle 3"/>
          <p:cNvSpPr>
            <a:spLocks noChangeArrowheads="1"/>
          </p:cNvSpPr>
          <p:nvPr/>
        </p:nvSpPr>
        <p:spPr bwMode="auto">
          <a:xfrm>
            <a:off x="1778942" y="52636"/>
            <a:ext cx="3297115" cy="43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624" tIns="30312" rIns="30312" bIns="3031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dirty="0">
                <a:solidFill>
                  <a:schemeClr val="bg1"/>
                </a:solidFill>
                <a:sym typeface="ＭＳ Ｐゴシック" pitchFamily="50" charset="-128"/>
              </a:rPr>
              <a:t>Table of Contents</a:t>
            </a:r>
          </a:p>
        </p:txBody>
      </p:sp>
      <p:sp>
        <p:nvSpPr>
          <p:cNvPr id="4" name="Text Box 9"/>
          <p:cNvSpPr txBox="1">
            <a:spLocks noChangeArrowheads="1"/>
          </p:cNvSpPr>
          <p:nvPr/>
        </p:nvSpPr>
        <p:spPr bwMode="auto">
          <a:xfrm>
            <a:off x="1007604" y="915566"/>
            <a:ext cx="7668852" cy="49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0624" tIns="30312" rIns="30312" bIns="3031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GB" altLang="ja-JP" sz="1400" dirty="0">
                <a:solidFill>
                  <a:srgbClr val="000000"/>
                </a:solidFill>
              </a:rPr>
              <a:t>This document explains System Outline and Specification </a:t>
            </a:r>
          </a:p>
          <a:p>
            <a:pPr eaLnBrk="1" hangingPunct="1">
              <a:spcBef>
                <a:spcPct val="0"/>
              </a:spcBef>
              <a:buFontTx/>
              <a:buNone/>
            </a:pPr>
            <a:r>
              <a:rPr lang="en-GB" altLang="ja-JP" sz="1400" dirty="0">
                <a:solidFill>
                  <a:srgbClr val="000000"/>
                </a:solidFill>
              </a:rPr>
              <a:t>of the </a:t>
            </a:r>
            <a:r>
              <a:rPr lang="en-GB" altLang="ja-JP" sz="1400" dirty="0" smtClean="0">
                <a:solidFill>
                  <a:srgbClr val="000000"/>
                </a:solidFill>
              </a:rPr>
              <a:t>KX-NSX1000/2000, </a:t>
            </a:r>
            <a:r>
              <a:rPr lang="en-GB" altLang="ja-JP" sz="1400" dirty="0">
                <a:solidFill>
                  <a:srgbClr val="000000"/>
                </a:solidFill>
              </a:rPr>
              <a:t>and is composed of the </a:t>
            </a:r>
            <a:r>
              <a:rPr lang="en-GB" altLang="ja-JP" sz="1400" dirty="0" smtClean="0">
                <a:solidFill>
                  <a:srgbClr val="000000"/>
                </a:solidFill>
              </a:rPr>
              <a:t>following chapters.</a:t>
            </a:r>
            <a:endParaRPr lang="en-GB" altLang="ja-JP" sz="1400" dirty="0">
              <a:solidFill>
                <a:srgbClr val="000000"/>
              </a:solidFill>
            </a:endParaRPr>
          </a:p>
        </p:txBody>
      </p:sp>
      <p:sp>
        <p:nvSpPr>
          <p:cNvPr id="5" name="Rectangle 2"/>
          <p:cNvSpPr>
            <a:spLocks noChangeArrowheads="1"/>
          </p:cNvSpPr>
          <p:nvPr/>
        </p:nvSpPr>
        <p:spPr bwMode="auto">
          <a:xfrm>
            <a:off x="935596" y="1664494"/>
            <a:ext cx="3492388" cy="166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624" tIns="30312" rIns="30312" bIns="3031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10000"/>
              </a:spcBef>
              <a:buFontTx/>
              <a:buNone/>
            </a:pPr>
            <a:r>
              <a:rPr lang="en-US" altLang="ja-JP" sz="1200" u="sng" dirty="0">
                <a:solidFill>
                  <a:schemeClr val="tx2"/>
                </a:solidFill>
              </a:rPr>
              <a:t>Chapter1 System Outline</a:t>
            </a:r>
            <a:r>
              <a:rPr lang="ja-JP" altLang="en-US" sz="1200" u="sng" dirty="0">
                <a:solidFill>
                  <a:schemeClr val="tx2"/>
                </a:solidFill>
              </a:rPr>
              <a:t>　</a:t>
            </a:r>
          </a:p>
          <a:p>
            <a:pPr>
              <a:spcBef>
                <a:spcPct val="10000"/>
              </a:spcBef>
              <a:buFontTx/>
              <a:buNone/>
            </a:pPr>
            <a:r>
              <a:rPr lang="ja-JP" altLang="en-US" sz="1200" dirty="0">
                <a:solidFill>
                  <a:schemeClr val="tx2"/>
                </a:solidFill>
              </a:rPr>
              <a:t>      </a:t>
            </a:r>
            <a:r>
              <a:rPr lang="en-US" altLang="ja-JP" sz="1200" dirty="0">
                <a:solidFill>
                  <a:schemeClr val="tx2"/>
                </a:solidFill>
              </a:rPr>
              <a:t>1-1.  </a:t>
            </a:r>
            <a:r>
              <a:rPr lang="en-US" altLang="ja-JP" sz="1200" dirty="0" smtClean="0">
                <a:solidFill>
                  <a:schemeClr val="tx2"/>
                </a:solidFill>
              </a:rPr>
              <a:t>KX-NSX1000/2000 </a:t>
            </a:r>
            <a:r>
              <a:rPr lang="en-US" altLang="ja-JP" sz="1200" dirty="0">
                <a:solidFill>
                  <a:schemeClr val="tx2"/>
                </a:solidFill>
              </a:rPr>
              <a:t>System Overview</a:t>
            </a:r>
          </a:p>
          <a:p>
            <a:pPr>
              <a:spcBef>
                <a:spcPct val="10000"/>
              </a:spcBef>
              <a:buFontTx/>
              <a:buNone/>
            </a:pPr>
            <a:r>
              <a:rPr lang="en-US" altLang="ja-JP" sz="1200" dirty="0"/>
              <a:t>      1-2.  System Connection Diagram </a:t>
            </a:r>
            <a:endParaRPr lang="en-US" altLang="ja-JP" sz="1200" dirty="0" smtClean="0"/>
          </a:p>
          <a:p>
            <a:pPr>
              <a:spcBef>
                <a:spcPct val="10000"/>
              </a:spcBef>
              <a:buFontTx/>
              <a:buNone/>
            </a:pPr>
            <a:r>
              <a:rPr lang="en-US" altLang="ja-JP" sz="1200" dirty="0"/>
              <a:t> </a:t>
            </a:r>
            <a:r>
              <a:rPr lang="en-US" altLang="ja-JP" sz="1200" dirty="0" smtClean="0"/>
              <a:t>     1-3.  Key Features</a:t>
            </a:r>
          </a:p>
          <a:p>
            <a:pPr>
              <a:spcBef>
                <a:spcPct val="10000"/>
              </a:spcBef>
              <a:buFontTx/>
              <a:buNone/>
            </a:pPr>
            <a:r>
              <a:rPr lang="en-US" altLang="ja-JP" sz="1200" dirty="0"/>
              <a:t> </a:t>
            </a:r>
            <a:r>
              <a:rPr lang="en-US" altLang="ja-JP" sz="1200" dirty="0" smtClean="0"/>
              <a:t>     1-4   NS vs NSX              </a:t>
            </a:r>
            <a:endParaRPr lang="en-US" altLang="ja-JP" sz="1200" dirty="0"/>
          </a:p>
          <a:p>
            <a:pPr>
              <a:spcBef>
                <a:spcPct val="10000"/>
              </a:spcBef>
              <a:buFontTx/>
              <a:buNone/>
            </a:pPr>
            <a:r>
              <a:rPr lang="en-US" altLang="ja-JP" sz="1200" u="sng" dirty="0"/>
              <a:t>Chapter2 Configuration</a:t>
            </a:r>
          </a:p>
          <a:p>
            <a:pPr>
              <a:spcBef>
                <a:spcPct val="10000"/>
              </a:spcBef>
              <a:buFontTx/>
              <a:buNone/>
            </a:pPr>
            <a:r>
              <a:rPr lang="en-US" altLang="ja-JP" sz="1200" dirty="0"/>
              <a:t>      2-1.  Cabinet Configuration</a:t>
            </a:r>
          </a:p>
          <a:p>
            <a:pPr>
              <a:spcBef>
                <a:spcPct val="10000"/>
              </a:spcBef>
              <a:buFontTx/>
              <a:buNone/>
            </a:pPr>
            <a:r>
              <a:rPr lang="en-US" altLang="ja-JP" sz="1200" dirty="0"/>
              <a:t>      2-2.  System </a:t>
            </a:r>
            <a:r>
              <a:rPr lang="en-US" altLang="ja-JP" sz="1200" dirty="0" smtClean="0"/>
              <a:t>configuration</a:t>
            </a:r>
            <a:endParaRPr lang="en-US" altLang="ja-JP" sz="1200" dirty="0"/>
          </a:p>
        </p:txBody>
      </p:sp>
    </p:spTree>
    <p:extLst>
      <p:ext uri="{BB962C8B-B14F-4D97-AF65-F5344CB8AC3E}">
        <p14:creationId xmlns:p14="http://schemas.microsoft.com/office/powerpoint/2010/main" val="219481449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4279" y="1815666"/>
            <a:ext cx="1770089" cy="38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2" name="正方形/長方形 1"/>
          <p:cNvSpPr/>
          <p:nvPr/>
        </p:nvSpPr>
        <p:spPr>
          <a:xfrm>
            <a:off x="971600" y="915566"/>
            <a:ext cx="2236510" cy="338554"/>
          </a:xfrm>
          <a:prstGeom prst="rect">
            <a:avLst/>
          </a:prstGeom>
        </p:spPr>
        <p:txBody>
          <a:bodyPr wrap="none">
            <a:spAutoFit/>
          </a:bodyPr>
          <a:lstStyle/>
          <a:p>
            <a:r>
              <a:rPr lang="en-US" altLang="ja-JP" sz="1600" dirty="0"/>
              <a:t>Remote Maintenance</a:t>
            </a:r>
            <a:endParaRPr lang="ja-JP" altLang="ja-JP" sz="1600" u="sng" dirty="0"/>
          </a:p>
        </p:txBody>
      </p:sp>
      <p:sp>
        <p:nvSpPr>
          <p:cNvPr id="4" name="Rectangle 2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538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372" y="1626460"/>
            <a:ext cx="470284" cy="73634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2"/>
          <p:cNvSpPr>
            <a:spLocks noChangeShapeType="1"/>
          </p:cNvSpPr>
          <p:nvPr/>
        </p:nvSpPr>
        <p:spPr bwMode="auto">
          <a:xfrm>
            <a:off x="1810944" y="2016479"/>
            <a:ext cx="564052" cy="0"/>
          </a:xfrm>
          <a:prstGeom prst="straightConnector1">
            <a:avLst/>
          </a:prstGeom>
          <a:noFill/>
          <a:ln w="25400">
            <a:solidFill>
              <a:srgbClr val="00206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5381" name="図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75" y="2050635"/>
            <a:ext cx="160849" cy="312173"/>
          </a:xfrm>
          <a:prstGeom prst="rect">
            <a:avLst/>
          </a:prstGeom>
          <a:noFill/>
          <a:extLst>
            <a:ext uri="{909E8E84-426E-40DD-AFC4-6F175D3DCCD1}">
              <a14:hiddenFill xmlns:a14="http://schemas.microsoft.com/office/drawing/2010/main">
                <a:solidFill>
                  <a:srgbClr val="FFFFFF"/>
                </a:solidFill>
              </a14:hiddenFill>
            </a:ext>
          </a:extLst>
        </p:spPr>
      </p:pic>
      <p:pic>
        <p:nvPicPr>
          <p:cNvPr id="15380" name="図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8040" y="1626460"/>
            <a:ext cx="679460" cy="58939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2"/>
          <p:cNvSpPr txBox="1">
            <a:spLocks noChangeArrowheads="1"/>
          </p:cNvSpPr>
          <p:nvPr/>
        </p:nvSpPr>
        <p:spPr bwMode="auto">
          <a:xfrm>
            <a:off x="1115616" y="2304822"/>
            <a:ext cx="879980" cy="29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1" i="0" u="sng" strike="noStrike" cap="none" normalizeH="0" baseline="0" smtClean="0">
                <a:ln>
                  <a:noFill/>
                </a:ln>
                <a:solidFill>
                  <a:schemeClr val="tx1"/>
                </a:solidFill>
                <a:effectLst/>
                <a:latin typeface="Arial" pitchFamily="34" charset="0"/>
                <a:ea typeface="ＭＳ 明朝" pitchFamily="17" charset="-128"/>
                <a:cs typeface="Times New Roman" pitchFamily="18" charset="0"/>
              </a:rPr>
              <a:t>Administrator</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テキスト ボックス 2"/>
          <p:cNvSpPr txBox="1">
            <a:spLocks noChangeArrowheads="1"/>
          </p:cNvSpPr>
          <p:nvPr/>
        </p:nvSpPr>
        <p:spPr bwMode="auto">
          <a:xfrm>
            <a:off x="2208378" y="2362809"/>
            <a:ext cx="744376" cy="29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1" i="0" u="sng" strike="noStrike" cap="none" normalizeH="0" baseline="0" smtClean="0">
                <a:ln>
                  <a:noFill/>
                </a:ln>
                <a:solidFill>
                  <a:schemeClr val="tx1"/>
                </a:solidFill>
                <a:effectLst/>
                <a:latin typeface="Arial" pitchFamily="34" charset="0"/>
                <a:ea typeface="ＭＳ 明朝" pitchFamily="17" charset="-128"/>
                <a:cs typeface="Times New Roman" pitchFamily="18" charset="0"/>
              </a:rPr>
              <a:t>KMS</a:t>
            </a:r>
            <a:endParaRPr kumimoji="1" lang="en-US" altLang="ja-JP" sz="7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AutoShape 17"/>
          <p:cNvSpPr>
            <a:spLocks noChangeArrowheads="1"/>
          </p:cNvSpPr>
          <p:nvPr/>
        </p:nvSpPr>
        <p:spPr bwMode="auto">
          <a:xfrm>
            <a:off x="3549264" y="1131590"/>
            <a:ext cx="1562324" cy="706163"/>
          </a:xfrm>
          <a:prstGeom prst="cloudCallout">
            <a:avLst>
              <a:gd name="adj1" fmla="val -18005"/>
              <a:gd name="adj2" fmla="val 55398"/>
            </a:avLst>
          </a:prstGeom>
          <a:solidFill>
            <a:srgbClr val="C6D9F1"/>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テキスト ボックス 2"/>
          <p:cNvSpPr txBox="1">
            <a:spLocks noChangeArrowheads="1"/>
          </p:cNvSpPr>
          <p:nvPr/>
        </p:nvSpPr>
        <p:spPr bwMode="auto">
          <a:xfrm>
            <a:off x="3725260" y="1327791"/>
            <a:ext cx="1214660" cy="29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1" i="0" u="sng" strike="noStrike" cap="none" normalizeH="0" baseline="0" smtClean="0">
                <a:ln>
                  <a:noFill/>
                </a:ln>
                <a:solidFill>
                  <a:schemeClr val="tx1"/>
                </a:solidFill>
                <a:effectLst/>
                <a:latin typeface="Arial" pitchFamily="34" charset="0"/>
                <a:ea typeface="ＭＳ 明朝" pitchFamily="17" charset="-128"/>
                <a:cs typeface="Times New Roman" pitchFamily="18" charset="0"/>
              </a:rPr>
              <a:t>Panasonic-Cloud</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AutoShape 15"/>
          <p:cNvSpPr>
            <a:spLocks noChangeArrowheads="1"/>
          </p:cNvSpPr>
          <p:nvPr/>
        </p:nvSpPr>
        <p:spPr bwMode="auto">
          <a:xfrm>
            <a:off x="3549264" y="2215857"/>
            <a:ext cx="1562324" cy="706163"/>
          </a:xfrm>
          <a:prstGeom prst="cloudCallout">
            <a:avLst>
              <a:gd name="adj1" fmla="val -18005"/>
              <a:gd name="adj2" fmla="val 55398"/>
            </a:avLst>
          </a:prstGeom>
          <a:solidFill>
            <a:srgbClr val="D6E3BC"/>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テキスト ボックス 2"/>
          <p:cNvSpPr txBox="1">
            <a:spLocks noChangeArrowheads="1"/>
          </p:cNvSpPr>
          <p:nvPr/>
        </p:nvSpPr>
        <p:spPr bwMode="auto">
          <a:xfrm>
            <a:off x="6736666" y="2215857"/>
            <a:ext cx="879980" cy="29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1" i="0" u="sng" strike="noStrike" cap="none" normalizeH="0" baseline="0" smtClean="0">
                <a:ln>
                  <a:noFill/>
                </a:ln>
                <a:solidFill>
                  <a:schemeClr val="tx1"/>
                </a:solidFill>
                <a:effectLst/>
                <a:latin typeface="Arial" pitchFamily="34" charset="0"/>
                <a:ea typeface="ＭＳ 明朝" pitchFamily="17" charset="-128"/>
                <a:cs typeface="Times New Roman" pitchFamily="18" charset="0"/>
              </a:rPr>
              <a:t>NSX system</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AutoShape 12"/>
          <p:cNvSpPr>
            <a:spLocks noChangeShapeType="1"/>
          </p:cNvSpPr>
          <p:nvPr/>
        </p:nvSpPr>
        <p:spPr bwMode="auto">
          <a:xfrm flipV="1">
            <a:off x="2985212" y="1626460"/>
            <a:ext cx="564052" cy="211293"/>
          </a:xfrm>
          <a:prstGeom prst="straightConnector1">
            <a:avLst/>
          </a:prstGeom>
          <a:noFill/>
          <a:ln w="25400">
            <a:solidFill>
              <a:srgbClr val="00206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11"/>
          <p:cNvSpPr>
            <a:spLocks noChangeShapeType="1"/>
          </p:cNvSpPr>
          <p:nvPr/>
        </p:nvSpPr>
        <p:spPr bwMode="auto">
          <a:xfrm>
            <a:off x="2985212" y="2050635"/>
            <a:ext cx="564052" cy="312173"/>
          </a:xfrm>
          <a:prstGeom prst="straightConnector1">
            <a:avLst/>
          </a:prstGeom>
          <a:noFill/>
          <a:ln w="25400">
            <a:solidFill>
              <a:srgbClr val="00206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AutoShape 10"/>
          <p:cNvSpPr>
            <a:spLocks noChangeShapeType="1"/>
          </p:cNvSpPr>
          <p:nvPr/>
        </p:nvSpPr>
        <p:spPr bwMode="auto">
          <a:xfrm flipV="1">
            <a:off x="5111589" y="2497845"/>
            <a:ext cx="351992" cy="88965"/>
          </a:xfrm>
          <a:prstGeom prst="straightConnector1">
            <a:avLst/>
          </a:prstGeom>
          <a:noFill/>
          <a:ln w="25400">
            <a:solidFill>
              <a:srgbClr val="00206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9"/>
          <p:cNvSpPr>
            <a:spLocks noChangeShapeType="1"/>
          </p:cNvSpPr>
          <p:nvPr/>
        </p:nvSpPr>
        <p:spPr bwMode="auto">
          <a:xfrm>
            <a:off x="5111589" y="1539084"/>
            <a:ext cx="947781" cy="358245"/>
          </a:xfrm>
          <a:prstGeom prst="straightConnector1">
            <a:avLst/>
          </a:prstGeom>
          <a:noFill/>
          <a:ln w="25400">
            <a:solidFill>
              <a:srgbClr val="00206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6149532" y="1643141"/>
            <a:ext cx="1048041" cy="298670"/>
          </a:xfrm>
          <a:prstGeom prst="rect">
            <a:avLst/>
          </a:prstGeom>
          <a:solidFill>
            <a:srgbClr val="C6D9F1"/>
          </a:solidFill>
          <a:ln w="9525">
            <a:solidFill>
              <a:srgbClr val="00206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1" i="0" u="sng" strike="noStrike" cap="none" normalizeH="0" baseline="0" smtClean="0">
                <a:ln>
                  <a:noFill/>
                </a:ln>
                <a:solidFill>
                  <a:schemeClr val="tx1"/>
                </a:solidFill>
                <a:effectLst/>
                <a:latin typeface="Arial" pitchFamily="34" charset="0"/>
                <a:ea typeface="ＭＳ 明朝" pitchFamily="17" charset="-128"/>
                <a:cs typeface="Times New Roman" pitchFamily="18" charset="0"/>
              </a:rPr>
              <a:t>Remote Module</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テキスト ボックス 2"/>
          <p:cNvSpPr txBox="1">
            <a:spLocks noChangeArrowheads="1"/>
          </p:cNvSpPr>
          <p:nvPr/>
        </p:nvSpPr>
        <p:spPr bwMode="auto">
          <a:xfrm>
            <a:off x="5463581" y="2362809"/>
            <a:ext cx="1048041" cy="298670"/>
          </a:xfrm>
          <a:prstGeom prst="rect">
            <a:avLst/>
          </a:prstGeom>
          <a:solidFill>
            <a:srgbClr val="D6E3BC"/>
          </a:solidFill>
          <a:ln w="9525">
            <a:solidFill>
              <a:srgbClr val="00206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1" i="0" u="sng" strike="noStrike" cap="none" normalizeH="0" baseline="0" smtClean="0">
                <a:ln>
                  <a:noFill/>
                </a:ln>
                <a:solidFill>
                  <a:schemeClr val="tx1"/>
                </a:solidFill>
                <a:effectLst/>
                <a:latin typeface="Arial" pitchFamily="34" charset="0"/>
                <a:ea typeface="ＭＳ 明朝" pitchFamily="17" charset="-128"/>
                <a:cs typeface="Times New Roman" pitchFamily="18" charset="0"/>
              </a:rPr>
              <a:t>Remote Module</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5366" name="図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543" y="1525580"/>
            <a:ext cx="160849" cy="312173"/>
          </a:xfrm>
          <a:prstGeom prst="rect">
            <a:avLst/>
          </a:prstGeom>
          <a:noFill/>
          <a:extLst>
            <a:ext uri="{909E8E84-426E-40DD-AFC4-6F175D3DCCD1}">
              <a14:hiddenFill xmlns:a14="http://schemas.microsoft.com/office/drawing/2010/main">
                <a:solidFill>
                  <a:srgbClr val="FFFFFF"/>
                </a:solidFill>
              </a14:hiddenFill>
            </a:ext>
          </a:extLst>
        </p:spPr>
      </p:pic>
      <p:pic>
        <p:nvPicPr>
          <p:cNvPr id="15365" name="図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581" y="2497845"/>
            <a:ext cx="160849" cy="312173"/>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4"/>
          <p:cNvSpPr>
            <a:spLocks noChangeShapeType="1"/>
          </p:cNvSpPr>
          <p:nvPr/>
        </p:nvSpPr>
        <p:spPr bwMode="auto">
          <a:xfrm flipV="1">
            <a:off x="6149532" y="2215857"/>
            <a:ext cx="298616" cy="146952"/>
          </a:xfrm>
          <a:prstGeom prst="straightConnector1">
            <a:avLst/>
          </a:prstGeom>
          <a:noFill/>
          <a:ln w="25400">
            <a:solidFill>
              <a:srgbClr val="00206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5363" name="図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7183" y="1545438"/>
            <a:ext cx="199077" cy="292315"/>
          </a:xfrm>
          <a:prstGeom prst="rect">
            <a:avLst/>
          </a:prstGeom>
          <a:noFill/>
          <a:extLst>
            <a:ext uri="{909E8E84-426E-40DD-AFC4-6F175D3DCCD1}">
              <a14:hiddenFill xmlns:a14="http://schemas.microsoft.com/office/drawing/2010/main">
                <a:solidFill>
                  <a:srgbClr val="FFFFFF"/>
                </a:solidFill>
              </a14:hiddenFill>
            </a:ext>
          </a:extLst>
        </p:spPr>
      </p:pic>
      <p:pic>
        <p:nvPicPr>
          <p:cNvPr id="15362" name="図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7183" y="2603492"/>
            <a:ext cx="199077" cy="292315"/>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1043608" y="3039802"/>
            <a:ext cx="6642484" cy="1015663"/>
          </a:xfrm>
          <a:prstGeom prst="rect">
            <a:avLst/>
          </a:prstGeom>
        </p:spPr>
        <p:txBody>
          <a:bodyPr wrap="square">
            <a:spAutoFit/>
          </a:bodyPr>
          <a:lstStyle/>
          <a:p>
            <a:r>
              <a:rPr lang="en-US" altLang="ja-JP" sz="1200" dirty="0"/>
              <a:t>NSX system supports easy and secure remote access with </a:t>
            </a:r>
            <a:r>
              <a:rPr lang="en-US" altLang="ja-JP" sz="1200" dirty="0">
                <a:solidFill>
                  <a:srgbClr val="0000FF"/>
                </a:solidFill>
              </a:rPr>
              <a:t>no port forwarding </a:t>
            </a:r>
            <a:r>
              <a:rPr lang="en-US" altLang="ja-JP" sz="1200" dirty="0"/>
              <a:t>on an edge router/firewall. This mechanism is realized by collaborating with KMS server and remote maintenance server built on Panasonic cloud environment</a:t>
            </a:r>
            <a:r>
              <a:rPr lang="en-US" altLang="ja-JP" sz="1200" dirty="0" smtClean="0"/>
              <a:t>.</a:t>
            </a:r>
          </a:p>
          <a:p>
            <a:r>
              <a:rPr lang="en-US" altLang="ja-JP" sz="1200" dirty="0" smtClean="0"/>
              <a:t>System </a:t>
            </a:r>
            <a:r>
              <a:rPr lang="en-US" altLang="ja-JP" sz="1200" dirty="0"/>
              <a:t>administrator can access easily all end-user’s NSXs through KMS server at any time and from anywhere</a:t>
            </a:r>
            <a:r>
              <a:rPr lang="en-US" altLang="ja-JP" sz="1200" dirty="0" smtClean="0"/>
              <a:t>.</a:t>
            </a:r>
            <a:endParaRPr lang="ja-JP" altLang="ja-JP" sz="1200" dirty="0"/>
          </a:p>
        </p:txBody>
      </p:sp>
      <p:sp>
        <p:nvSpPr>
          <p:cNvPr id="29" name="正方形/長方形 28"/>
          <p:cNvSpPr/>
          <p:nvPr/>
        </p:nvSpPr>
        <p:spPr>
          <a:xfrm>
            <a:off x="1079612" y="4100177"/>
            <a:ext cx="5364596" cy="307777"/>
          </a:xfrm>
          <a:prstGeom prst="rect">
            <a:avLst/>
          </a:prstGeom>
        </p:spPr>
        <p:txBody>
          <a:bodyPr wrap="square">
            <a:spAutoFit/>
          </a:bodyPr>
          <a:lstStyle/>
          <a:p>
            <a:r>
              <a:rPr lang="en-US" altLang="ja-JP" dirty="0" smtClean="0">
                <a:solidFill>
                  <a:srgbClr val="FF0000"/>
                </a:solidFill>
              </a:rPr>
              <a:t>Useful feature to get easy remote access</a:t>
            </a:r>
            <a:r>
              <a:rPr lang="en-US" altLang="ja-JP" dirty="0">
                <a:solidFill>
                  <a:srgbClr val="FF0000"/>
                </a:solidFill>
              </a:rPr>
              <a:t>. AK is required.</a:t>
            </a:r>
          </a:p>
        </p:txBody>
      </p:sp>
    </p:spTree>
    <p:extLst>
      <p:ext uri="{BB962C8B-B14F-4D97-AF65-F5344CB8AC3E}">
        <p14:creationId xmlns:p14="http://schemas.microsoft.com/office/powerpoint/2010/main" val="767303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グループ化 126"/>
          <p:cNvGrpSpPr/>
          <p:nvPr/>
        </p:nvGrpSpPr>
        <p:grpSpPr>
          <a:xfrm>
            <a:off x="1468375" y="807554"/>
            <a:ext cx="6884045" cy="3653974"/>
            <a:chOff x="60325" y="701675"/>
            <a:chExt cx="9230778" cy="5649894"/>
          </a:xfrm>
        </p:grpSpPr>
        <p:sp>
          <p:nvSpPr>
            <p:cNvPr id="2" name="正方形/長方形 1"/>
            <p:cNvSpPr/>
            <p:nvPr/>
          </p:nvSpPr>
          <p:spPr bwMode="auto">
            <a:xfrm>
              <a:off x="2193925" y="1106488"/>
              <a:ext cx="3616325" cy="2433637"/>
            </a:xfrm>
            <a:prstGeom prst="rect">
              <a:avLst/>
            </a:prstGeom>
            <a:solidFill>
              <a:schemeClr val="bg1"/>
            </a:solidFill>
            <a:ln w="28575"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578225" y="1200150"/>
              <a:ext cx="1947863" cy="2257425"/>
            </a:xfrm>
            <a:prstGeom prst="rect">
              <a:avLst/>
            </a:prstGeom>
            <a:noFill/>
            <a:ln>
              <a:noFill/>
            </a:ln>
            <a:extLst>
              <a:ext uri="{909E8E84-426E-40DD-AFC4-6F175D3DCCD1}">
                <a14:hiddenFill xmlns:a14="http://schemas.microsoft.com/office/drawing/2010/main">
                  <a:solidFill>
                    <a:srgbClr val="FFFF99">
                      <a:alpha val="79999"/>
                    </a:srgbClr>
                  </a:solidFill>
                </a14:hiddenFill>
              </a:ext>
              <a:ext uri="{91240B29-F687-4F45-9708-019B960494DF}">
                <a14:hiddenLine xmlns:a14="http://schemas.microsoft.com/office/drawing/2010/main" w="57150" algn="ctr">
                  <a:solidFill>
                    <a:srgbClr val="666699"/>
                  </a:solidFill>
                  <a:miter lim="800000"/>
                  <a:headEnd/>
                  <a:tailEnd/>
                </a14:hiddenLine>
              </a:ext>
            </a:extLst>
          </p:spPr>
        </p:pic>
        <p:sp>
          <p:nvSpPr>
            <p:cNvPr id="4" name="正方形/長方形 3"/>
            <p:cNvSpPr/>
            <p:nvPr/>
          </p:nvSpPr>
          <p:spPr bwMode="auto">
            <a:xfrm>
              <a:off x="2185988" y="4040188"/>
              <a:ext cx="4449763" cy="2162044"/>
            </a:xfrm>
            <a:prstGeom prst="rect">
              <a:avLst/>
            </a:prstGeom>
            <a:solidFill>
              <a:schemeClr val="bg1"/>
            </a:solidFill>
            <a:ln w="28575"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5" name="正方形/長方形 4"/>
            <p:cNvSpPr/>
            <p:nvPr/>
          </p:nvSpPr>
          <p:spPr bwMode="auto">
            <a:xfrm>
              <a:off x="3973513" y="4140200"/>
              <a:ext cx="2535237" cy="2017713"/>
            </a:xfrm>
            <a:prstGeom prst="rect">
              <a:avLst/>
            </a:prstGeom>
            <a:solidFill>
              <a:schemeClr val="bg1"/>
            </a:solidFill>
            <a:ln w="28575" cap="flat" cmpd="sng" algn="ctr">
              <a:solidFill>
                <a:srgbClr val="000080">
                  <a:alpha val="50000"/>
                </a:srgbClr>
              </a:solidFill>
              <a:prstDash val="sysDash"/>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6" name="Text Box 45"/>
            <p:cNvSpPr txBox="1">
              <a:spLocks noChangeArrowheads="1"/>
            </p:cNvSpPr>
            <p:nvPr/>
          </p:nvSpPr>
          <p:spPr bwMode="auto">
            <a:xfrm>
              <a:off x="2266952" y="1210432"/>
              <a:ext cx="951034" cy="243576"/>
            </a:xfrm>
            <a:prstGeom prst="rect">
              <a:avLst/>
            </a:prstGeom>
            <a:solidFill>
              <a:schemeClr val="accent1">
                <a:lumMod val="90000"/>
              </a:schemeClr>
            </a:solidFill>
            <a:ln>
              <a:solidFill>
                <a:schemeClr val="accent6"/>
              </a:solidFill>
              <a:headEnd/>
              <a:tailEnd/>
            </a:ln>
            <a:effectLst>
              <a:outerShdw blurRad="50800" dist="38100" dir="13500000" algn="br"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lIns="54000" tIns="10800" rIns="54000" bIns="10800">
              <a:sp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lnSpc>
                  <a:spcPct val="90000"/>
                </a:lnSpc>
                <a:spcBef>
                  <a:spcPct val="2000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lnSpc>
                  <a:spcPct val="90000"/>
                </a:lnSpc>
                <a:spcBef>
                  <a:spcPct val="2000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lnSpc>
                  <a:spcPct val="90000"/>
                </a:lnSpc>
                <a:spcBef>
                  <a:spcPct val="2000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lnSpc>
                  <a:spcPct val="90000"/>
                </a:lnSpc>
                <a:spcBef>
                  <a:spcPct val="2000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defRPr/>
              </a:pPr>
              <a:r>
                <a:rPr lang="en-US" altLang="ja-JP" sz="1000" dirty="0" smtClean="0">
                  <a:ln w="9525">
                    <a:solidFill>
                      <a:srgbClr val="FFFFFF">
                        <a:lumMod val="95000"/>
                      </a:srgbClr>
                    </a:solidFill>
                  </a:ln>
                  <a:solidFill>
                    <a:srgbClr val="FF0000"/>
                  </a:solidFill>
                </a:rPr>
                <a:t>KMS</a:t>
              </a:r>
              <a:r>
                <a:rPr lang="ja-JP" altLang="en-US" sz="1000" dirty="0" smtClean="0">
                  <a:ln w="9525">
                    <a:solidFill>
                      <a:srgbClr val="FFFFFF">
                        <a:lumMod val="95000"/>
                      </a:srgbClr>
                    </a:solidFill>
                  </a:ln>
                  <a:solidFill>
                    <a:srgbClr val="FF0000"/>
                  </a:solidFill>
                </a:rPr>
                <a:t> </a:t>
              </a:r>
              <a:r>
                <a:rPr lang="en-US" altLang="ja-JP" sz="1000" dirty="0" smtClean="0">
                  <a:ln w="9525">
                    <a:solidFill>
                      <a:srgbClr val="FFFFFF">
                        <a:lumMod val="95000"/>
                      </a:srgbClr>
                    </a:solidFill>
                  </a:ln>
                  <a:solidFill>
                    <a:srgbClr val="FF0000"/>
                  </a:solidFill>
                </a:rPr>
                <a:t>Site</a:t>
              </a:r>
            </a:p>
          </p:txBody>
        </p:sp>
        <p:grpSp>
          <p:nvGrpSpPr>
            <p:cNvPr id="7" name="グループ化 43"/>
            <p:cNvGrpSpPr>
              <a:grpSpLocks/>
            </p:cNvGrpSpPr>
            <p:nvPr/>
          </p:nvGrpSpPr>
          <p:grpSpPr bwMode="auto">
            <a:xfrm>
              <a:off x="279400" y="3119438"/>
              <a:ext cx="1101725" cy="590550"/>
              <a:chOff x="394198" y="3190090"/>
              <a:chExt cx="1193425" cy="590549"/>
            </a:xfrm>
          </p:grpSpPr>
          <p:pic>
            <p:nvPicPr>
              <p:cNvPr id="8" name="Picture 77" descr="iu_dx2000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857" y="3273064"/>
                <a:ext cx="760766" cy="44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5" descr="j0432622"/>
              <p:cNvPicPr>
                <a:picLocks noChangeAspect="1" noChangeArrowheads="1"/>
              </p:cNvPicPr>
              <p:nvPr/>
            </p:nvPicPr>
            <p:blipFill>
              <a:blip r:embed="rId5" cstate="print"/>
              <a:srcRect/>
              <a:stretch>
                <a:fillRect/>
              </a:stretch>
            </p:blipFill>
            <p:spPr bwMode="auto">
              <a:xfrm flipH="1">
                <a:off x="394198" y="3190090"/>
                <a:ext cx="639763" cy="590549"/>
              </a:xfrm>
              <a:prstGeom prst="rect">
                <a:avLst/>
              </a:prstGeom>
              <a:noFill/>
              <a:ln w="9525">
                <a:noFill/>
                <a:miter lim="800000"/>
                <a:headEnd/>
                <a:tailEnd/>
              </a:ln>
              <a:scene3d>
                <a:camera prst="orthographicFront">
                  <a:rot lat="0" lon="300000" rev="0"/>
                </a:camera>
                <a:lightRig rig="threePt" dir="t"/>
              </a:scene3d>
            </p:spPr>
          </p:pic>
        </p:grpSp>
        <p:grpSp>
          <p:nvGrpSpPr>
            <p:cNvPr id="10" name="グループ化 41"/>
            <p:cNvGrpSpPr>
              <a:grpSpLocks/>
            </p:cNvGrpSpPr>
            <p:nvPr/>
          </p:nvGrpSpPr>
          <p:grpSpPr bwMode="auto">
            <a:xfrm>
              <a:off x="171451" y="1082675"/>
              <a:ext cx="1514787" cy="925513"/>
              <a:chOff x="3080216" y="1587260"/>
              <a:chExt cx="1641169" cy="925938"/>
            </a:xfrm>
          </p:grpSpPr>
          <p:sp>
            <p:nvSpPr>
              <p:cNvPr id="11" name="正方形/長方形 10"/>
              <p:cNvSpPr/>
              <p:nvPr/>
            </p:nvSpPr>
            <p:spPr bwMode="auto">
              <a:xfrm>
                <a:off x="3080216" y="1587260"/>
                <a:ext cx="1539354" cy="925938"/>
              </a:xfrm>
              <a:prstGeom prst="rect">
                <a:avLst/>
              </a:prstGeom>
              <a:solidFill>
                <a:schemeClr val="bg2">
                  <a:lumMod val="20000"/>
                  <a:lumOff val="80000"/>
                </a:schemeClr>
              </a:solidFill>
              <a:ln w="28575" cap="flat" cmpd="sng" algn="ctr">
                <a:solidFill>
                  <a:schemeClr val="tx1">
                    <a:lumMod val="65000"/>
                    <a:lumOff val="35000"/>
                    <a:alpha val="50000"/>
                  </a:schemeClr>
                </a:solid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12" name="テキスト ボックス 5"/>
              <p:cNvSpPr txBox="1">
                <a:spLocks noChangeArrowheads="1"/>
              </p:cNvSpPr>
              <p:nvPr/>
            </p:nvSpPr>
            <p:spPr bwMode="auto">
              <a:xfrm>
                <a:off x="3408181" y="1587260"/>
                <a:ext cx="1313204" cy="38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900" b="1">
                    <a:solidFill>
                      <a:schemeClr val="tx1"/>
                    </a:solidFill>
                    <a:latin typeface="Arial" pitchFamily="34" charset="0"/>
                    <a:ea typeface="HGｺﾞｼｯｸM" pitchFamily="49" charset="-128"/>
                  </a:defRPr>
                </a:lvl1pPr>
                <a:lvl2pPr marL="742950" indent="-285750" eaLnBrk="0" hangingPunct="0">
                  <a:defRPr kumimoji="1" sz="900" b="1">
                    <a:solidFill>
                      <a:schemeClr val="tx1"/>
                    </a:solidFill>
                    <a:latin typeface="Arial" pitchFamily="34" charset="0"/>
                    <a:ea typeface="HGｺﾞｼｯｸM" pitchFamily="49" charset="-128"/>
                  </a:defRPr>
                </a:lvl2pPr>
                <a:lvl3pPr marL="1143000" indent="-228600" eaLnBrk="0" hangingPunct="0">
                  <a:defRPr kumimoji="1" sz="900" b="1">
                    <a:solidFill>
                      <a:schemeClr val="tx1"/>
                    </a:solidFill>
                    <a:latin typeface="Arial" pitchFamily="34" charset="0"/>
                    <a:ea typeface="HGｺﾞｼｯｸM" pitchFamily="49" charset="-128"/>
                  </a:defRPr>
                </a:lvl3pPr>
                <a:lvl4pPr marL="1600200" indent="-228600" eaLnBrk="0" hangingPunct="0">
                  <a:defRPr kumimoji="1" sz="900" b="1">
                    <a:solidFill>
                      <a:schemeClr val="tx1"/>
                    </a:solidFill>
                    <a:latin typeface="Arial" pitchFamily="34" charset="0"/>
                    <a:ea typeface="HGｺﾞｼｯｸM" pitchFamily="49" charset="-128"/>
                  </a:defRPr>
                </a:lvl4pPr>
                <a:lvl5pPr marL="2057400" indent="-228600" eaLnBrk="0" hangingPunct="0">
                  <a:defRPr kumimoji="1" sz="900" b="1">
                    <a:solidFill>
                      <a:schemeClr val="tx1"/>
                    </a:solidFill>
                    <a:latin typeface="Arial" pitchFamily="34" charset="0"/>
                    <a:ea typeface="HGｺﾞｼｯｸM"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HGｺﾞｼｯｸM"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HGｺﾞｼｯｸM"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HGｺﾞｼｯｸM"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HGｺﾞｼｯｸM" pitchFamily="49" charset="-128"/>
                  </a:defRPr>
                </a:lvl9pPr>
              </a:lstStyle>
              <a:p>
                <a:pPr eaLnBrk="1" hangingPunct="1"/>
                <a:r>
                  <a:rPr lang="en-US" altLang="ja-JP" sz="800">
                    <a:solidFill>
                      <a:srgbClr val="000000"/>
                    </a:solidFill>
                  </a:rPr>
                  <a:t>Dealer</a:t>
                </a:r>
                <a:r>
                  <a:rPr lang="ja-JP" altLang="en-US" sz="800">
                    <a:solidFill>
                      <a:srgbClr val="000000"/>
                    </a:solidFill>
                  </a:rPr>
                  <a:t> </a:t>
                </a:r>
                <a:r>
                  <a:rPr lang="en-US" altLang="ja-JP" sz="800">
                    <a:solidFill>
                      <a:srgbClr val="000000"/>
                    </a:solidFill>
                  </a:rPr>
                  <a:t>A</a:t>
                </a:r>
                <a:r>
                  <a:rPr lang="ja-JP" altLang="en-US" sz="800">
                    <a:solidFill>
                      <a:srgbClr val="000000"/>
                    </a:solidFill>
                  </a:rPr>
                  <a:t> </a:t>
                </a:r>
                <a:r>
                  <a:rPr lang="en-US" altLang="ja-JP" sz="800">
                    <a:solidFill>
                      <a:srgbClr val="000000"/>
                    </a:solidFill>
                  </a:rPr>
                  <a:t>List</a:t>
                </a:r>
                <a:endParaRPr lang="ja-JP" altLang="en-US" sz="800">
                  <a:solidFill>
                    <a:srgbClr val="000000"/>
                  </a:solidFill>
                </a:endParaRPr>
              </a:p>
            </p:txBody>
          </p:sp>
          <p:grpSp>
            <p:nvGrpSpPr>
              <p:cNvPr id="13" name="グループ化 12"/>
              <p:cNvGrpSpPr>
                <a:grpSpLocks/>
              </p:cNvGrpSpPr>
              <p:nvPr/>
            </p:nvGrpSpPr>
            <p:grpSpPr bwMode="auto">
              <a:xfrm>
                <a:off x="3207491" y="1805320"/>
                <a:ext cx="1109370" cy="202821"/>
                <a:chOff x="3207491" y="1805320"/>
                <a:chExt cx="1109370" cy="202821"/>
              </a:xfrm>
            </p:grpSpPr>
            <p:sp>
              <p:nvSpPr>
                <p:cNvPr id="22" name="正方形/長方形 21"/>
                <p:cNvSpPr/>
                <p:nvPr/>
              </p:nvSpPr>
              <p:spPr bwMode="auto">
                <a:xfrm>
                  <a:off x="3207491" y="1805320"/>
                  <a:ext cx="615745" cy="190587"/>
                </a:xfrm>
                <a:prstGeom prst="rect">
                  <a:avLst/>
                </a:prstGeom>
                <a:solidFill>
                  <a:schemeClr val="bg1"/>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r>
                    <a:rPr lang="en-US" altLang="ja-JP" sz="600" dirty="0">
                      <a:solidFill>
                        <a:srgbClr val="FF0000"/>
                      </a:solidFill>
                      <a:latin typeface="ＭＳ Ｐゴシック"/>
                      <a:ea typeface="ＭＳ Ｐゴシック"/>
                    </a:rPr>
                    <a:t>Company A</a:t>
                  </a:r>
                  <a:endParaRPr lang="ja-JP" altLang="en-US" sz="600" dirty="0">
                    <a:solidFill>
                      <a:srgbClr val="FF0000"/>
                    </a:solidFill>
                    <a:latin typeface="ＭＳ Ｐゴシック"/>
                    <a:ea typeface="ＭＳ Ｐゴシック"/>
                  </a:endParaRPr>
                </a:p>
              </p:txBody>
            </p:sp>
            <p:sp>
              <p:nvSpPr>
                <p:cNvPr id="23" name="正方形/長方形 22"/>
                <p:cNvSpPr/>
                <p:nvPr/>
              </p:nvSpPr>
              <p:spPr bwMode="auto">
                <a:xfrm>
                  <a:off x="3826675" y="1817554"/>
                  <a:ext cx="490186" cy="190587"/>
                </a:xfrm>
                <a:prstGeom prst="rect">
                  <a:avLst/>
                </a:prstGeom>
                <a:solidFill>
                  <a:schemeClr val="bg1"/>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24" name="角丸四角形 23"/>
                <p:cNvSpPr/>
                <p:nvPr/>
              </p:nvSpPr>
              <p:spPr bwMode="auto">
                <a:xfrm>
                  <a:off x="3900633" y="1839789"/>
                  <a:ext cx="342269" cy="150881"/>
                </a:xfrm>
                <a:prstGeom prst="roundRect">
                  <a:avLst/>
                </a:prstGeom>
                <a:solidFill>
                  <a:srgbClr val="002060"/>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r>
                    <a:rPr lang="en-US" altLang="ja-JP" sz="800" dirty="0">
                      <a:solidFill>
                        <a:srgbClr val="FFFFFF"/>
                      </a:solidFill>
                      <a:latin typeface="ＭＳ Ｐゴシック"/>
                      <a:ea typeface="ＭＳ Ｐゴシック"/>
                    </a:rPr>
                    <a:t>OK</a:t>
                  </a:r>
                  <a:endParaRPr lang="ja-JP" altLang="en-US" sz="800" dirty="0">
                    <a:solidFill>
                      <a:srgbClr val="FFFFFF"/>
                    </a:solidFill>
                    <a:latin typeface="ＭＳ Ｐゴシック"/>
                    <a:ea typeface="ＭＳ Ｐゴシック"/>
                  </a:endParaRPr>
                </a:p>
              </p:txBody>
            </p:sp>
          </p:grpSp>
          <p:grpSp>
            <p:nvGrpSpPr>
              <p:cNvPr id="14" name="グループ化 13"/>
              <p:cNvGrpSpPr>
                <a:grpSpLocks/>
              </p:cNvGrpSpPr>
              <p:nvPr/>
            </p:nvGrpSpPr>
            <p:grpSpPr bwMode="auto">
              <a:xfrm>
                <a:off x="3209210" y="1995907"/>
                <a:ext cx="1107651" cy="201233"/>
                <a:chOff x="3208063" y="1806125"/>
                <a:chExt cx="1107651" cy="201233"/>
              </a:xfrm>
            </p:grpSpPr>
            <p:sp>
              <p:nvSpPr>
                <p:cNvPr id="19" name="正方形/長方形 18"/>
                <p:cNvSpPr/>
                <p:nvPr/>
              </p:nvSpPr>
              <p:spPr bwMode="auto">
                <a:xfrm>
                  <a:off x="3208063" y="1806125"/>
                  <a:ext cx="615745" cy="188999"/>
                </a:xfrm>
                <a:prstGeom prst="rect">
                  <a:avLst/>
                </a:prstGeom>
                <a:solidFill>
                  <a:schemeClr val="bg1"/>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r>
                    <a:rPr lang="en-US" altLang="ja-JP" sz="600" dirty="0">
                      <a:solidFill>
                        <a:srgbClr val="000000"/>
                      </a:solidFill>
                      <a:latin typeface="ＭＳ Ｐゴシック"/>
                      <a:ea typeface="ＭＳ Ｐゴシック"/>
                    </a:rPr>
                    <a:t>Company B</a:t>
                  </a:r>
                  <a:endParaRPr lang="ja-JP" altLang="en-US" sz="600" dirty="0">
                    <a:solidFill>
                      <a:srgbClr val="000000"/>
                    </a:solidFill>
                    <a:latin typeface="ＭＳ Ｐゴシック"/>
                    <a:ea typeface="ＭＳ Ｐゴシック"/>
                  </a:endParaRPr>
                </a:p>
              </p:txBody>
            </p:sp>
            <p:sp>
              <p:nvSpPr>
                <p:cNvPr id="20" name="正方形/長方形 19"/>
                <p:cNvSpPr/>
                <p:nvPr/>
              </p:nvSpPr>
              <p:spPr bwMode="auto">
                <a:xfrm>
                  <a:off x="3825528" y="1818359"/>
                  <a:ext cx="490186" cy="188999"/>
                </a:xfrm>
                <a:prstGeom prst="rect">
                  <a:avLst/>
                </a:prstGeom>
                <a:solidFill>
                  <a:schemeClr val="bg1"/>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21" name="角丸四角形 20"/>
                <p:cNvSpPr/>
                <p:nvPr/>
              </p:nvSpPr>
              <p:spPr bwMode="auto">
                <a:xfrm>
                  <a:off x="3899486" y="1840594"/>
                  <a:ext cx="342269" cy="149293"/>
                </a:xfrm>
                <a:prstGeom prst="roundRect">
                  <a:avLst/>
                </a:prstGeom>
                <a:solidFill>
                  <a:srgbClr val="002060">
                    <a:alpha val="35000"/>
                  </a:srgbClr>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r>
                    <a:rPr lang="en-US" altLang="ja-JP" sz="800" dirty="0">
                      <a:solidFill>
                        <a:srgbClr val="FFFFFF"/>
                      </a:solidFill>
                      <a:latin typeface="ＭＳ Ｐゴシック"/>
                      <a:ea typeface="ＭＳ Ｐゴシック"/>
                    </a:rPr>
                    <a:t>OK</a:t>
                  </a:r>
                  <a:endParaRPr lang="ja-JP" altLang="en-US" sz="800" dirty="0">
                    <a:solidFill>
                      <a:srgbClr val="FFFFFF"/>
                    </a:solidFill>
                    <a:latin typeface="ＭＳ Ｐゴシック"/>
                    <a:ea typeface="ＭＳ Ｐゴシック"/>
                  </a:endParaRPr>
                </a:p>
              </p:txBody>
            </p:sp>
          </p:grpSp>
          <p:grpSp>
            <p:nvGrpSpPr>
              <p:cNvPr id="15" name="グループ化 22"/>
              <p:cNvGrpSpPr>
                <a:grpSpLocks/>
              </p:cNvGrpSpPr>
              <p:nvPr/>
            </p:nvGrpSpPr>
            <p:grpSpPr bwMode="auto">
              <a:xfrm>
                <a:off x="3209210" y="2184906"/>
                <a:ext cx="1107651" cy="202821"/>
                <a:chOff x="3208192" y="1805342"/>
                <a:chExt cx="1107651" cy="202821"/>
              </a:xfrm>
            </p:grpSpPr>
            <p:sp>
              <p:nvSpPr>
                <p:cNvPr id="16" name="正方形/長方形 15"/>
                <p:cNvSpPr/>
                <p:nvPr/>
              </p:nvSpPr>
              <p:spPr bwMode="auto">
                <a:xfrm>
                  <a:off x="3208192" y="1805342"/>
                  <a:ext cx="615745" cy="190587"/>
                </a:xfrm>
                <a:prstGeom prst="rect">
                  <a:avLst/>
                </a:prstGeom>
                <a:solidFill>
                  <a:schemeClr val="bg1"/>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r>
                    <a:rPr lang="en-US" altLang="ja-JP" sz="600" dirty="0">
                      <a:solidFill>
                        <a:srgbClr val="000000"/>
                      </a:solidFill>
                      <a:latin typeface="ＭＳ Ｐゴシック"/>
                      <a:ea typeface="ＭＳ Ｐゴシック"/>
                    </a:rPr>
                    <a:t>Company C</a:t>
                  </a:r>
                  <a:endParaRPr lang="ja-JP" altLang="en-US" sz="600" dirty="0">
                    <a:solidFill>
                      <a:srgbClr val="000000"/>
                    </a:solidFill>
                    <a:latin typeface="ＭＳ Ｐゴシック"/>
                    <a:ea typeface="ＭＳ Ｐゴシック"/>
                  </a:endParaRPr>
                </a:p>
              </p:txBody>
            </p:sp>
            <p:sp>
              <p:nvSpPr>
                <p:cNvPr id="17" name="正方形/長方形 16"/>
                <p:cNvSpPr/>
                <p:nvPr/>
              </p:nvSpPr>
              <p:spPr bwMode="auto">
                <a:xfrm>
                  <a:off x="3825657" y="1817576"/>
                  <a:ext cx="490186" cy="190587"/>
                </a:xfrm>
                <a:prstGeom prst="rect">
                  <a:avLst/>
                </a:prstGeom>
                <a:solidFill>
                  <a:schemeClr val="bg1"/>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18" name="角丸四角形 17"/>
                <p:cNvSpPr/>
                <p:nvPr/>
              </p:nvSpPr>
              <p:spPr bwMode="auto">
                <a:xfrm>
                  <a:off x="3899615" y="1839811"/>
                  <a:ext cx="342269" cy="150882"/>
                </a:xfrm>
                <a:prstGeom prst="roundRect">
                  <a:avLst/>
                </a:prstGeom>
                <a:solidFill>
                  <a:srgbClr val="002060">
                    <a:alpha val="35000"/>
                  </a:srgbClr>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r>
                    <a:rPr lang="en-US" altLang="ja-JP" sz="800" dirty="0">
                      <a:solidFill>
                        <a:srgbClr val="FFFFFF"/>
                      </a:solidFill>
                      <a:latin typeface="ＭＳ Ｐゴシック"/>
                      <a:ea typeface="ＭＳ Ｐゴシック"/>
                    </a:rPr>
                    <a:t>OK</a:t>
                  </a:r>
                  <a:endParaRPr lang="ja-JP" altLang="en-US" sz="800" dirty="0">
                    <a:solidFill>
                      <a:srgbClr val="FFFFFF"/>
                    </a:solidFill>
                    <a:latin typeface="ＭＳ Ｐゴシック"/>
                    <a:ea typeface="ＭＳ Ｐゴシック"/>
                  </a:endParaRPr>
                </a:p>
              </p:txBody>
            </p:sp>
          </p:grpSp>
        </p:grpSp>
        <p:grpSp>
          <p:nvGrpSpPr>
            <p:cNvPr id="25" name="グループ化 40"/>
            <p:cNvGrpSpPr>
              <a:grpSpLocks/>
            </p:cNvGrpSpPr>
            <p:nvPr/>
          </p:nvGrpSpPr>
          <p:grpSpPr bwMode="auto">
            <a:xfrm>
              <a:off x="171451" y="2173288"/>
              <a:ext cx="1676924" cy="927100"/>
              <a:chOff x="3120599" y="2661668"/>
              <a:chExt cx="1816039" cy="925938"/>
            </a:xfrm>
          </p:grpSpPr>
          <p:sp>
            <p:nvSpPr>
              <p:cNvPr id="26" name="正方形/長方形 25"/>
              <p:cNvSpPr/>
              <p:nvPr/>
            </p:nvSpPr>
            <p:spPr bwMode="auto">
              <a:xfrm>
                <a:off x="3120599" y="2661668"/>
                <a:ext cx="1487104" cy="925938"/>
              </a:xfrm>
              <a:prstGeom prst="rect">
                <a:avLst/>
              </a:prstGeom>
              <a:solidFill>
                <a:schemeClr val="bg2">
                  <a:lumMod val="20000"/>
                  <a:lumOff val="80000"/>
                </a:schemeClr>
              </a:solidFill>
              <a:ln w="28575" cap="flat" cmpd="sng" algn="ctr">
                <a:solidFill>
                  <a:schemeClr val="tx1">
                    <a:lumMod val="65000"/>
                    <a:lumOff val="35000"/>
                    <a:alpha val="50000"/>
                  </a:schemeClr>
                </a:solid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27" name="テキスト ボックス 27"/>
              <p:cNvSpPr txBox="1">
                <a:spLocks noChangeArrowheads="1"/>
              </p:cNvSpPr>
              <p:nvPr/>
            </p:nvSpPr>
            <p:spPr bwMode="auto">
              <a:xfrm>
                <a:off x="3378635" y="2661668"/>
                <a:ext cx="1558003" cy="38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900" b="1">
                    <a:solidFill>
                      <a:schemeClr val="tx1"/>
                    </a:solidFill>
                    <a:latin typeface="Arial" pitchFamily="34" charset="0"/>
                    <a:ea typeface="HGｺﾞｼｯｸM" pitchFamily="49" charset="-128"/>
                  </a:defRPr>
                </a:lvl1pPr>
                <a:lvl2pPr marL="742950" indent="-285750" eaLnBrk="0" hangingPunct="0">
                  <a:defRPr kumimoji="1" sz="900" b="1">
                    <a:solidFill>
                      <a:schemeClr val="tx1"/>
                    </a:solidFill>
                    <a:latin typeface="Arial" pitchFamily="34" charset="0"/>
                    <a:ea typeface="HGｺﾞｼｯｸM" pitchFamily="49" charset="-128"/>
                  </a:defRPr>
                </a:lvl2pPr>
                <a:lvl3pPr marL="1143000" indent="-228600" eaLnBrk="0" hangingPunct="0">
                  <a:defRPr kumimoji="1" sz="900" b="1">
                    <a:solidFill>
                      <a:schemeClr val="tx1"/>
                    </a:solidFill>
                    <a:latin typeface="Arial" pitchFamily="34" charset="0"/>
                    <a:ea typeface="HGｺﾞｼｯｸM" pitchFamily="49" charset="-128"/>
                  </a:defRPr>
                </a:lvl3pPr>
                <a:lvl4pPr marL="1600200" indent="-228600" eaLnBrk="0" hangingPunct="0">
                  <a:defRPr kumimoji="1" sz="900" b="1">
                    <a:solidFill>
                      <a:schemeClr val="tx1"/>
                    </a:solidFill>
                    <a:latin typeface="Arial" pitchFamily="34" charset="0"/>
                    <a:ea typeface="HGｺﾞｼｯｸM" pitchFamily="49" charset="-128"/>
                  </a:defRPr>
                </a:lvl4pPr>
                <a:lvl5pPr marL="2057400" indent="-228600" eaLnBrk="0" hangingPunct="0">
                  <a:defRPr kumimoji="1" sz="900" b="1">
                    <a:solidFill>
                      <a:schemeClr val="tx1"/>
                    </a:solidFill>
                    <a:latin typeface="Arial" pitchFamily="34" charset="0"/>
                    <a:ea typeface="HGｺﾞｼｯｸM"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HGｺﾞｼｯｸM"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HGｺﾞｼｯｸM"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HGｺﾞｼｯｸM"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HGｺﾞｼｯｸM" pitchFamily="49" charset="-128"/>
                  </a:defRPr>
                </a:lvl9pPr>
              </a:lstStyle>
              <a:p>
                <a:pPr eaLnBrk="1" hangingPunct="1"/>
                <a:r>
                  <a:rPr lang="en-US" altLang="ja-JP" sz="800">
                    <a:solidFill>
                      <a:srgbClr val="000000"/>
                    </a:solidFill>
                  </a:rPr>
                  <a:t>Company A List</a:t>
                </a:r>
                <a:endParaRPr lang="ja-JP" altLang="en-US" sz="800">
                  <a:solidFill>
                    <a:srgbClr val="000000"/>
                  </a:solidFill>
                </a:endParaRPr>
              </a:p>
            </p:txBody>
          </p:sp>
          <p:grpSp>
            <p:nvGrpSpPr>
              <p:cNvPr id="28" name="グループ化 28"/>
              <p:cNvGrpSpPr>
                <a:grpSpLocks/>
              </p:cNvGrpSpPr>
              <p:nvPr/>
            </p:nvGrpSpPr>
            <p:grpSpPr bwMode="auto">
              <a:xfrm>
                <a:off x="3371601" y="2893152"/>
                <a:ext cx="1078545" cy="188675"/>
                <a:chOff x="3333021" y="1818744"/>
                <a:chExt cx="1078545" cy="188675"/>
              </a:xfrm>
            </p:grpSpPr>
            <p:sp>
              <p:nvSpPr>
                <p:cNvPr id="37" name="正方形/長方形 36"/>
                <p:cNvSpPr/>
                <p:nvPr/>
              </p:nvSpPr>
              <p:spPr bwMode="auto">
                <a:xfrm>
                  <a:off x="3333021" y="1818744"/>
                  <a:ext cx="489971" cy="188675"/>
                </a:xfrm>
                <a:prstGeom prst="rect">
                  <a:avLst/>
                </a:prstGeom>
                <a:solidFill>
                  <a:schemeClr val="bg1"/>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r>
                    <a:rPr lang="en-US" altLang="ja-JP" sz="800" dirty="0">
                      <a:solidFill>
                        <a:srgbClr val="FF0000"/>
                      </a:solidFill>
                      <a:latin typeface="ＭＳ Ｐゴシック"/>
                      <a:ea typeface="ＭＳ Ｐゴシック"/>
                    </a:rPr>
                    <a:t>MPR1</a:t>
                  </a:r>
                  <a:endParaRPr lang="ja-JP" altLang="en-US" sz="800" dirty="0">
                    <a:solidFill>
                      <a:srgbClr val="FF0000"/>
                    </a:solidFill>
                    <a:latin typeface="ＭＳ Ｐゴシック"/>
                    <a:ea typeface="ＭＳ Ｐゴシック"/>
                  </a:endParaRPr>
                </a:p>
              </p:txBody>
            </p:sp>
            <p:sp>
              <p:nvSpPr>
                <p:cNvPr id="38" name="正方形/長方形 37"/>
                <p:cNvSpPr/>
                <p:nvPr/>
              </p:nvSpPr>
              <p:spPr bwMode="auto">
                <a:xfrm>
                  <a:off x="3826431" y="1818744"/>
                  <a:ext cx="489970" cy="188675"/>
                </a:xfrm>
                <a:prstGeom prst="rect">
                  <a:avLst/>
                </a:prstGeom>
                <a:solidFill>
                  <a:schemeClr val="bg1"/>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600" dirty="0">
                    <a:solidFill>
                      <a:srgbClr val="000000"/>
                    </a:solidFill>
                    <a:latin typeface="ＭＳ Ｐゴシック"/>
                    <a:ea typeface="ＭＳ Ｐゴシック"/>
                  </a:endParaRPr>
                </a:p>
              </p:txBody>
            </p:sp>
            <p:sp>
              <p:nvSpPr>
                <p:cNvPr id="39" name="角丸四角形 38"/>
                <p:cNvSpPr/>
                <p:nvPr/>
              </p:nvSpPr>
              <p:spPr bwMode="auto">
                <a:xfrm>
                  <a:off x="3900354" y="1818745"/>
                  <a:ext cx="511212" cy="171235"/>
                </a:xfrm>
                <a:prstGeom prst="roundRect">
                  <a:avLst/>
                </a:prstGeom>
                <a:solidFill>
                  <a:srgbClr val="002060"/>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r>
                    <a:rPr lang="en-US" altLang="ja-JP" sz="800" dirty="0">
                      <a:solidFill>
                        <a:srgbClr val="FFFFFF"/>
                      </a:solidFill>
                      <a:latin typeface="ＭＳ Ｐゴシック"/>
                      <a:ea typeface="ＭＳ Ｐゴシック"/>
                    </a:rPr>
                    <a:t>Connect</a:t>
                  </a:r>
                  <a:endParaRPr lang="ja-JP" altLang="en-US" sz="800" dirty="0">
                    <a:solidFill>
                      <a:srgbClr val="FFFFFF"/>
                    </a:solidFill>
                    <a:latin typeface="ＭＳ Ｐゴシック"/>
                    <a:ea typeface="ＭＳ Ｐゴシック"/>
                  </a:endParaRPr>
                </a:p>
              </p:txBody>
            </p:sp>
          </p:grpSp>
          <p:grpSp>
            <p:nvGrpSpPr>
              <p:cNvPr id="29" name="グループ化 32"/>
              <p:cNvGrpSpPr>
                <a:grpSpLocks/>
              </p:cNvGrpSpPr>
              <p:nvPr/>
            </p:nvGrpSpPr>
            <p:grpSpPr bwMode="auto">
              <a:xfrm>
                <a:off x="3373321" y="3081828"/>
                <a:ext cx="1076826" cy="190261"/>
                <a:chOff x="3333594" y="1817638"/>
                <a:chExt cx="1076826" cy="190261"/>
              </a:xfrm>
            </p:grpSpPr>
            <p:sp>
              <p:nvSpPr>
                <p:cNvPr id="34" name="正方形/長方形 33"/>
                <p:cNvSpPr/>
                <p:nvPr/>
              </p:nvSpPr>
              <p:spPr bwMode="auto">
                <a:xfrm>
                  <a:off x="3333594" y="1817638"/>
                  <a:ext cx="489970" cy="190261"/>
                </a:xfrm>
                <a:prstGeom prst="rect">
                  <a:avLst/>
                </a:prstGeom>
                <a:solidFill>
                  <a:schemeClr val="bg1"/>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r>
                    <a:rPr lang="en-US" altLang="ja-JP" sz="800" dirty="0">
                      <a:solidFill>
                        <a:srgbClr val="000000"/>
                      </a:solidFill>
                      <a:latin typeface="ＭＳ Ｐゴシック"/>
                      <a:ea typeface="ＭＳ Ｐゴシック"/>
                    </a:rPr>
                    <a:t>MPR2</a:t>
                  </a:r>
                  <a:endParaRPr lang="ja-JP" altLang="en-US" sz="800" dirty="0">
                    <a:solidFill>
                      <a:srgbClr val="000000"/>
                    </a:solidFill>
                    <a:latin typeface="ＭＳ Ｐゴシック"/>
                    <a:ea typeface="ＭＳ Ｐゴシック"/>
                  </a:endParaRPr>
                </a:p>
              </p:txBody>
            </p:sp>
            <p:sp>
              <p:nvSpPr>
                <p:cNvPr id="35" name="正方形/長方形 34"/>
                <p:cNvSpPr/>
                <p:nvPr/>
              </p:nvSpPr>
              <p:spPr bwMode="auto">
                <a:xfrm>
                  <a:off x="3827002" y="1817638"/>
                  <a:ext cx="489971" cy="190261"/>
                </a:xfrm>
                <a:prstGeom prst="rect">
                  <a:avLst/>
                </a:prstGeom>
                <a:solidFill>
                  <a:schemeClr val="bg1"/>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36" name="角丸四角形 35"/>
                <p:cNvSpPr/>
                <p:nvPr/>
              </p:nvSpPr>
              <p:spPr bwMode="auto">
                <a:xfrm>
                  <a:off x="3900928" y="1839835"/>
                  <a:ext cx="509492" cy="150624"/>
                </a:xfrm>
                <a:prstGeom prst="roundRect">
                  <a:avLst/>
                </a:prstGeom>
                <a:solidFill>
                  <a:srgbClr val="002060">
                    <a:alpha val="35000"/>
                  </a:srgbClr>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r>
                    <a:rPr lang="en-US" altLang="ja-JP" sz="800" dirty="0">
                      <a:solidFill>
                        <a:srgbClr val="FFFFFF"/>
                      </a:solidFill>
                      <a:latin typeface="ＭＳ Ｐゴシック"/>
                      <a:ea typeface="ＭＳ Ｐゴシック"/>
                    </a:rPr>
                    <a:t>Connect</a:t>
                  </a:r>
                  <a:endParaRPr lang="ja-JP" altLang="en-US" sz="800" dirty="0">
                    <a:solidFill>
                      <a:srgbClr val="FFFFFF"/>
                    </a:solidFill>
                    <a:latin typeface="ＭＳ Ｐゴシック"/>
                    <a:ea typeface="ＭＳ Ｐゴシック"/>
                  </a:endParaRPr>
                </a:p>
              </p:txBody>
            </p:sp>
          </p:grpSp>
          <p:grpSp>
            <p:nvGrpSpPr>
              <p:cNvPr id="30" name="グループ化 36"/>
              <p:cNvGrpSpPr>
                <a:grpSpLocks/>
              </p:cNvGrpSpPr>
              <p:nvPr/>
            </p:nvGrpSpPr>
            <p:grpSpPr bwMode="auto">
              <a:xfrm>
                <a:off x="3372516" y="3272063"/>
                <a:ext cx="983499" cy="189782"/>
                <a:chOff x="3332918" y="1818091"/>
                <a:chExt cx="983499" cy="189782"/>
              </a:xfrm>
            </p:grpSpPr>
            <p:sp>
              <p:nvSpPr>
                <p:cNvPr id="31" name="正方形/長方形 30"/>
                <p:cNvSpPr/>
                <p:nvPr/>
              </p:nvSpPr>
              <p:spPr bwMode="auto">
                <a:xfrm>
                  <a:off x="3333723" y="1818117"/>
                  <a:ext cx="489970" cy="190261"/>
                </a:xfrm>
                <a:prstGeom prst="rect">
                  <a:avLst/>
                </a:prstGeom>
                <a:solidFill>
                  <a:schemeClr val="bg1"/>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r>
                    <a:rPr lang="en-US" altLang="ja-JP" sz="800" dirty="0">
                      <a:solidFill>
                        <a:srgbClr val="000000"/>
                      </a:solidFill>
                      <a:latin typeface="ＭＳ Ｐゴシック"/>
                      <a:ea typeface="ＭＳ Ｐゴシック"/>
                    </a:rPr>
                    <a:t>MPR3</a:t>
                  </a:r>
                  <a:endParaRPr lang="ja-JP" altLang="en-US" sz="800" dirty="0">
                    <a:solidFill>
                      <a:srgbClr val="000000"/>
                    </a:solidFill>
                    <a:latin typeface="ＭＳ Ｐゴシック"/>
                    <a:ea typeface="ＭＳ Ｐゴシック"/>
                  </a:endParaRPr>
                </a:p>
              </p:txBody>
            </p:sp>
            <p:sp>
              <p:nvSpPr>
                <p:cNvPr id="32" name="正方形/長方形 31"/>
                <p:cNvSpPr/>
                <p:nvPr/>
              </p:nvSpPr>
              <p:spPr bwMode="auto">
                <a:xfrm>
                  <a:off x="3827131" y="1818117"/>
                  <a:ext cx="489971" cy="190261"/>
                </a:xfrm>
                <a:prstGeom prst="rect">
                  <a:avLst/>
                </a:prstGeom>
                <a:solidFill>
                  <a:schemeClr val="bg1"/>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33" name="角丸四角形 32"/>
                <p:cNvSpPr/>
                <p:nvPr/>
              </p:nvSpPr>
              <p:spPr bwMode="auto">
                <a:xfrm>
                  <a:off x="3901057" y="1840314"/>
                  <a:ext cx="342119" cy="150624"/>
                </a:xfrm>
                <a:prstGeom prst="roundRect">
                  <a:avLst/>
                </a:prstGeom>
                <a:solidFill>
                  <a:srgbClr val="002060">
                    <a:alpha val="35000"/>
                  </a:srgbClr>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r>
                    <a:rPr lang="en-US" altLang="ja-JP" sz="600" dirty="0">
                      <a:solidFill>
                        <a:srgbClr val="FFFFFF"/>
                      </a:solidFill>
                      <a:latin typeface="ＭＳ Ｐゴシック"/>
                      <a:ea typeface="ＭＳ Ｐゴシック"/>
                    </a:rPr>
                    <a:t>Connect</a:t>
                  </a:r>
                  <a:endParaRPr lang="ja-JP" altLang="en-US" sz="600" dirty="0">
                    <a:solidFill>
                      <a:srgbClr val="FFFFFF"/>
                    </a:solidFill>
                    <a:latin typeface="ＭＳ Ｐゴシック"/>
                    <a:ea typeface="ＭＳ Ｐゴシック"/>
                  </a:endParaRPr>
                </a:p>
              </p:txBody>
            </p:sp>
          </p:grpSp>
        </p:grpSp>
        <p:sp>
          <p:nvSpPr>
            <p:cNvPr id="40" name="下矢印 39"/>
            <p:cNvSpPr/>
            <p:nvPr/>
          </p:nvSpPr>
          <p:spPr bwMode="auto">
            <a:xfrm>
              <a:off x="596791" y="1937328"/>
              <a:ext cx="517585" cy="291586"/>
            </a:xfrm>
            <a:prstGeom prst="downArrow">
              <a:avLst/>
            </a:prstGeom>
            <a:ln>
              <a:headEnd type="none" w="med" len="med"/>
              <a:tailEnd type="triangle" w="med" len="sm"/>
            </a:ln>
            <a:extLst/>
          </p:spPr>
          <p:style>
            <a:lnRef idx="0">
              <a:schemeClr val="accent1"/>
            </a:lnRef>
            <a:fillRef idx="3">
              <a:schemeClr val="accent1"/>
            </a:fillRef>
            <a:effectRef idx="3">
              <a:schemeClr val="accent1"/>
            </a:effectRef>
            <a:fontRef idx="minor">
              <a:schemeClr val="lt1"/>
            </a:fontRef>
          </p:style>
          <p:txBody>
            <a:bodyPr lIns="0" tIns="0" rIns="0" bIns="0" anchor="ctr"/>
            <a:lstStyle/>
            <a:p>
              <a:pPr algn="ctr">
                <a:tabLst>
                  <a:tab pos="1619250" algn="l"/>
                </a:tabLst>
                <a:defRPr/>
              </a:pPr>
              <a:endParaRPr lang="ja-JP" altLang="en-US" sz="800" dirty="0">
                <a:solidFill>
                  <a:srgbClr val="FFFFFF"/>
                </a:solidFill>
                <a:latin typeface="ＭＳ Ｐゴシック"/>
              </a:endParaRPr>
            </a:p>
          </p:txBody>
        </p:sp>
        <p:grpSp>
          <p:nvGrpSpPr>
            <p:cNvPr id="41" name="グループ化 48"/>
            <p:cNvGrpSpPr>
              <a:grpSpLocks/>
            </p:cNvGrpSpPr>
            <p:nvPr/>
          </p:nvGrpSpPr>
          <p:grpSpPr bwMode="auto">
            <a:xfrm>
              <a:off x="344488" y="3723719"/>
              <a:ext cx="1027112" cy="973696"/>
              <a:chOff x="367271" y="2815809"/>
              <a:chExt cx="1112808" cy="972475"/>
            </a:xfrm>
          </p:grpSpPr>
          <p:sp>
            <p:nvSpPr>
              <p:cNvPr id="42" name="正方形/長方形 41"/>
              <p:cNvSpPr/>
              <p:nvPr/>
            </p:nvSpPr>
            <p:spPr bwMode="auto">
              <a:xfrm>
                <a:off x="367271" y="2862346"/>
                <a:ext cx="1112808" cy="925938"/>
              </a:xfrm>
              <a:prstGeom prst="rect">
                <a:avLst/>
              </a:prstGeom>
              <a:solidFill>
                <a:schemeClr val="bg2">
                  <a:lumMod val="20000"/>
                  <a:lumOff val="80000"/>
                </a:schemeClr>
              </a:solidFill>
              <a:ln w="28575" cap="flat" cmpd="sng" algn="ctr">
                <a:solidFill>
                  <a:schemeClr val="tx1">
                    <a:lumMod val="65000"/>
                    <a:lumOff val="35000"/>
                    <a:alpha val="50000"/>
                  </a:schemeClr>
                </a:solid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43" name="テキスト ボックス 52"/>
              <p:cNvSpPr txBox="1">
                <a:spLocks noChangeArrowheads="1"/>
              </p:cNvSpPr>
              <p:nvPr/>
            </p:nvSpPr>
            <p:spPr bwMode="auto">
              <a:xfrm>
                <a:off x="471813" y="2815809"/>
                <a:ext cx="863008" cy="29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900" b="1">
                    <a:solidFill>
                      <a:schemeClr val="tx1"/>
                    </a:solidFill>
                    <a:latin typeface="Arial" pitchFamily="34" charset="0"/>
                    <a:ea typeface="HGｺﾞｼｯｸM" pitchFamily="49" charset="-128"/>
                  </a:defRPr>
                </a:lvl1pPr>
                <a:lvl2pPr marL="742950" indent="-285750" eaLnBrk="0" hangingPunct="0">
                  <a:defRPr kumimoji="1" sz="900" b="1">
                    <a:solidFill>
                      <a:schemeClr val="tx1"/>
                    </a:solidFill>
                    <a:latin typeface="Arial" pitchFamily="34" charset="0"/>
                    <a:ea typeface="HGｺﾞｼｯｸM" pitchFamily="49" charset="-128"/>
                  </a:defRPr>
                </a:lvl2pPr>
                <a:lvl3pPr marL="1143000" indent="-228600" eaLnBrk="0" hangingPunct="0">
                  <a:defRPr kumimoji="1" sz="900" b="1">
                    <a:solidFill>
                      <a:schemeClr val="tx1"/>
                    </a:solidFill>
                    <a:latin typeface="Arial" pitchFamily="34" charset="0"/>
                    <a:ea typeface="HGｺﾞｼｯｸM" pitchFamily="49" charset="-128"/>
                  </a:defRPr>
                </a:lvl3pPr>
                <a:lvl4pPr marL="1600200" indent="-228600" eaLnBrk="0" hangingPunct="0">
                  <a:defRPr kumimoji="1" sz="900" b="1">
                    <a:solidFill>
                      <a:schemeClr val="tx1"/>
                    </a:solidFill>
                    <a:latin typeface="Arial" pitchFamily="34" charset="0"/>
                    <a:ea typeface="HGｺﾞｼｯｸM" pitchFamily="49" charset="-128"/>
                  </a:defRPr>
                </a:lvl4pPr>
                <a:lvl5pPr marL="2057400" indent="-228600" eaLnBrk="0" hangingPunct="0">
                  <a:defRPr kumimoji="1" sz="900" b="1">
                    <a:solidFill>
                      <a:schemeClr val="tx1"/>
                    </a:solidFill>
                    <a:latin typeface="Arial" pitchFamily="34" charset="0"/>
                    <a:ea typeface="HGｺﾞｼｯｸM"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HGｺﾞｼｯｸM"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HGｺﾞｼｯｸM"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HGｺﾞｼｯｸM"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HGｺﾞｼｯｸM" pitchFamily="49" charset="-128"/>
                  </a:defRPr>
                </a:lvl9pPr>
              </a:lstStyle>
              <a:p>
                <a:pPr eaLnBrk="1" hangingPunct="1"/>
                <a:r>
                  <a:rPr lang="en-US" altLang="ja-JP" sz="800" dirty="0" smtClean="0">
                    <a:solidFill>
                      <a:srgbClr val="000000"/>
                    </a:solidFill>
                  </a:rPr>
                  <a:t>Selection</a:t>
                </a:r>
                <a:endParaRPr lang="ja-JP" altLang="en-US" sz="800" dirty="0">
                  <a:solidFill>
                    <a:srgbClr val="000000"/>
                  </a:solidFill>
                </a:endParaRPr>
              </a:p>
            </p:txBody>
          </p:sp>
          <p:grpSp>
            <p:nvGrpSpPr>
              <p:cNvPr id="44" name="グループ化 46"/>
              <p:cNvGrpSpPr>
                <a:grpSpLocks/>
              </p:cNvGrpSpPr>
              <p:nvPr/>
            </p:nvGrpSpPr>
            <p:grpSpPr bwMode="auto">
              <a:xfrm>
                <a:off x="427711" y="3055251"/>
                <a:ext cx="982352" cy="212222"/>
                <a:chOff x="3303730" y="3123925"/>
                <a:chExt cx="982352" cy="212222"/>
              </a:xfrm>
            </p:grpSpPr>
            <p:sp>
              <p:nvSpPr>
                <p:cNvPr id="51" name="正方形/長方形 50"/>
                <p:cNvSpPr/>
                <p:nvPr/>
              </p:nvSpPr>
              <p:spPr bwMode="auto">
                <a:xfrm>
                  <a:off x="3303487" y="3124452"/>
                  <a:ext cx="982093" cy="212459"/>
                </a:xfrm>
                <a:prstGeom prst="rect">
                  <a:avLst/>
                </a:prstGeom>
                <a:solidFill>
                  <a:schemeClr val="bg1"/>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52" name="角丸四角形 51"/>
                <p:cNvSpPr/>
                <p:nvPr/>
              </p:nvSpPr>
              <p:spPr bwMode="auto">
                <a:xfrm>
                  <a:off x="3371691" y="3150239"/>
                  <a:ext cx="847578" cy="150511"/>
                </a:xfrm>
                <a:prstGeom prst="roundRect">
                  <a:avLst/>
                </a:prstGeom>
                <a:solidFill>
                  <a:srgbClr val="003399"/>
                </a:solidFill>
                <a:ln>
                  <a:headEnd type="none" w="med" len="med"/>
                  <a:tailEnd type="triangle" w="med" len="sm"/>
                </a:ln>
                <a:extLst/>
              </p:spPr>
              <p:style>
                <a:lnRef idx="0">
                  <a:schemeClr val="accent6"/>
                </a:lnRef>
                <a:fillRef idx="3">
                  <a:schemeClr val="accent6"/>
                </a:fillRef>
                <a:effectRef idx="3">
                  <a:schemeClr val="accent6"/>
                </a:effectRef>
                <a:fontRef idx="minor">
                  <a:schemeClr val="lt1"/>
                </a:fontRef>
              </p:style>
              <p:txBody>
                <a:bodyPr lIns="0" tIns="0" rIns="0" bIns="0" anchor="ctr"/>
                <a:lstStyle/>
                <a:p>
                  <a:pPr algn="ctr">
                    <a:tabLst>
                      <a:tab pos="1619250" algn="l"/>
                    </a:tabLst>
                    <a:defRPr/>
                  </a:pPr>
                  <a:r>
                    <a:rPr lang="en-US" altLang="ja-JP" sz="800" dirty="0" err="1" smtClean="0">
                      <a:solidFill>
                        <a:srgbClr val="FFFFFF"/>
                      </a:solidFill>
                      <a:latin typeface="ＭＳ Ｐゴシック"/>
                    </a:rPr>
                    <a:t>WebMC</a:t>
                  </a:r>
                  <a:endParaRPr lang="ja-JP" altLang="en-US" sz="800" dirty="0">
                    <a:solidFill>
                      <a:srgbClr val="FFFFFF"/>
                    </a:solidFill>
                    <a:latin typeface="ＭＳ Ｐゴシック"/>
                  </a:endParaRPr>
                </a:p>
              </p:txBody>
            </p:sp>
          </p:grpSp>
          <p:grpSp>
            <p:nvGrpSpPr>
              <p:cNvPr id="45" name="グループ化 66"/>
              <p:cNvGrpSpPr>
                <a:grpSpLocks/>
              </p:cNvGrpSpPr>
              <p:nvPr/>
            </p:nvGrpSpPr>
            <p:grpSpPr bwMode="auto">
              <a:xfrm>
                <a:off x="430202" y="3273497"/>
                <a:ext cx="982352" cy="212222"/>
                <a:chOff x="3303730" y="3123925"/>
                <a:chExt cx="982352" cy="212222"/>
              </a:xfrm>
            </p:grpSpPr>
            <p:sp>
              <p:nvSpPr>
                <p:cNvPr id="49" name="正方形/長方形 48"/>
                <p:cNvSpPr/>
                <p:nvPr/>
              </p:nvSpPr>
              <p:spPr bwMode="auto">
                <a:xfrm>
                  <a:off x="3304436" y="3123421"/>
                  <a:ext cx="982093" cy="212459"/>
                </a:xfrm>
                <a:prstGeom prst="rect">
                  <a:avLst/>
                </a:prstGeom>
                <a:solidFill>
                  <a:schemeClr val="bg1"/>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50" name="角丸四角形 49"/>
                <p:cNvSpPr/>
                <p:nvPr/>
              </p:nvSpPr>
              <p:spPr bwMode="auto">
                <a:xfrm>
                  <a:off x="3371691" y="3150239"/>
                  <a:ext cx="847578" cy="150511"/>
                </a:xfrm>
                <a:prstGeom prst="roundRect">
                  <a:avLst/>
                </a:prstGeom>
                <a:solidFill>
                  <a:srgbClr val="003399">
                    <a:alpha val="35000"/>
                  </a:srgbClr>
                </a:solidFill>
                <a:ln>
                  <a:headEnd type="none" w="med" len="med"/>
                  <a:tailEnd type="triangle" w="med" len="sm"/>
                </a:ln>
                <a:extLst/>
              </p:spPr>
              <p:style>
                <a:lnRef idx="0">
                  <a:schemeClr val="accent6"/>
                </a:lnRef>
                <a:fillRef idx="3">
                  <a:schemeClr val="accent6"/>
                </a:fillRef>
                <a:effectRef idx="3">
                  <a:schemeClr val="accent6"/>
                </a:effectRef>
                <a:fontRef idx="minor">
                  <a:schemeClr val="lt1"/>
                </a:fontRef>
              </p:style>
              <p:txBody>
                <a:bodyPr lIns="0" tIns="0" rIns="0" bIns="0" anchor="ctr"/>
                <a:lstStyle/>
                <a:p>
                  <a:pPr algn="ctr">
                    <a:tabLst>
                      <a:tab pos="1619250" algn="l"/>
                    </a:tabLst>
                    <a:defRPr/>
                  </a:pPr>
                  <a:r>
                    <a:rPr lang="en-US" altLang="ja-JP" sz="800" dirty="0">
                      <a:solidFill>
                        <a:srgbClr val="FFFFFF"/>
                      </a:solidFill>
                      <a:latin typeface="ＭＳ Ｐゴシック"/>
                    </a:rPr>
                    <a:t>Telnet</a:t>
                  </a:r>
                  <a:endParaRPr lang="ja-JP" altLang="en-US" sz="800" dirty="0">
                    <a:solidFill>
                      <a:srgbClr val="FFFFFF"/>
                    </a:solidFill>
                    <a:latin typeface="ＭＳ Ｐゴシック"/>
                  </a:endParaRPr>
                </a:p>
              </p:txBody>
            </p:sp>
          </p:grpSp>
          <p:grpSp>
            <p:nvGrpSpPr>
              <p:cNvPr id="46" name="グループ化 69"/>
              <p:cNvGrpSpPr>
                <a:grpSpLocks/>
              </p:cNvGrpSpPr>
              <p:nvPr/>
            </p:nvGrpSpPr>
            <p:grpSpPr bwMode="auto">
              <a:xfrm>
                <a:off x="430202" y="3487224"/>
                <a:ext cx="982352" cy="212222"/>
                <a:chOff x="3303730" y="3123925"/>
                <a:chExt cx="982352" cy="212222"/>
              </a:xfrm>
            </p:grpSpPr>
            <p:sp>
              <p:nvSpPr>
                <p:cNvPr id="47" name="正方形/長方形 46"/>
                <p:cNvSpPr/>
                <p:nvPr/>
              </p:nvSpPr>
              <p:spPr bwMode="auto">
                <a:xfrm>
                  <a:off x="3304436" y="3123738"/>
                  <a:ext cx="982093" cy="212459"/>
                </a:xfrm>
                <a:prstGeom prst="rect">
                  <a:avLst/>
                </a:prstGeom>
                <a:solidFill>
                  <a:schemeClr val="bg1"/>
                </a:solidFill>
                <a:ln w="12700"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48" name="角丸四角形 47"/>
                <p:cNvSpPr/>
                <p:nvPr/>
              </p:nvSpPr>
              <p:spPr bwMode="auto">
                <a:xfrm>
                  <a:off x="3371691" y="3150239"/>
                  <a:ext cx="847578" cy="150511"/>
                </a:xfrm>
                <a:prstGeom prst="roundRect">
                  <a:avLst/>
                </a:prstGeom>
                <a:solidFill>
                  <a:srgbClr val="003399">
                    <a:alpha val="35000"/>
                  </a:srgbClr>
                </a:solidFill>
                <a:ln>
                  <a:headEnd type="none" w="med" len="med"/>
                  <a:tailEnd type="triangle" w="med" len="sm"/>
                </a:ln>
                <a:extLst/>
              </p:spPr>
              <p:style>
                <a:lnRef idx="0">
                  <a:schemeClr val="accent6"/>
                </a:lnRef>
                <a:fillRef idx="3">
                  <a:schemeClr val="accent6"/>
                </a:fillRef>
                <a:effectRef idx="3">
                  <a:schemeClr val="accent6"/>
                </a:effectRef>
                <a:fontRef idx="minor">
                  <a:schemeClr val="lt1"/>
                </a:fontRef>
              </p:style>
              <p:txBody>
                <a:bodyPr lIns="0" tIns="0" rIns="0" bIns="0" anchor="ctr"/>
                <a:lstStyle/>
                <a:p>
                  <a:pPr algn="ctr">
                    <a:tabLst>
                      <a:tab pos="1619250" algn="l"/>
                    </a:tabLst>
                    <a:defRPr/>
                  </a:pPr>
                  <a:r>
                    <a:rPr lang="en-US" altLang="ja-JP" sz="800" dirty="0">
                      <a:solidFill>
                        <a:srgbClr val="FFFFFF"/>
                      </a:solidFill>
                      <a:latin typeface="ＭＳ Ｐゴシック"/>
                    </a:rPr>
                    <a:t>FTP</a:t>
                  </a:r>
                  <a:endParaRPr lang="ja-JP" altLang="en-US" sz="800" dirty="0">
                    <a:solidFill>
                      <a:srgbClr val="FFFFFF"/>
                    </a:solidFill>
                    <a:latin typeface="ＭＳ Ｐゴシック"/>
                  </a:endParaRPr>
                </a:p>
              </p:txBody>
            </p:sp>
          </p:grpSp>
        </p:grpSp>
        <p:sp>
          <p:nvSpPr>
            <p:cNvPr id="53" name="下矢印 52"/>
            <p:cNvSpPr/>
            <p:nvPr/>
          </p:nvSpPr>
          <p:spPr bwMode="auto">
            <a:xfrm>
              <a:off x="559137" y="4915588"/>
              <a:ext cx="517585" cy="291586"/>
            </a:xfrm>
            <a:prstGeom prst="downArrow">
              <a:avLst/>
            </a:prstGeom>
            <a:ln>
              <a:headEnd type="none" w="med" len="med"/>
              <a:tailEnd type="triangle" w="med" len="sm"/>
            </a:ln>
            <a:extLst/>
          </p:spPr>
          <p:style>
            <a:lnRef idx="0">
              <a:schemeClr val="accent1"/>
            </a:lnRef>
            <a:fillRef idx="3">
              <a:schemeClr val="accent1"/>
            </a:fillRef>
            <a:effectRef idx="3">
              <a:schemeClr val="accent1"/>
            </a:effectRef>
            <a:fontRef idx="minor">
              <a:schemeClr val="lt1"/>
            </a:fontRef>
          </p:style>
          <p:txBody>
            <a:bodyPr lIns="0" tIns="0" rIns="0" bIns="0" anchor="ctr"/>
            <a:lstStyle/>
            <a:p>
              <a:pPr algn="ctr">
                <a:tabLst>
                  <a:tab pos="1619250" algn="l"/>
                </a:tabLst>
                <a:defRPr/>
              </a:pPr>
              <a:endParaRPr lang="ja-JP" altLang="en-US" sz="800" dirty="0">
                <a:solidFill>
                  <a:srgbClr val="FFFFFF"/>
                </a:solidFill>
                <a:latin typeface="ＭＳ Ｐゴシック"/>
              </a:endParaRPr>
            </a:p>
          </p:txBody>
        </p:sp>
        <p:grpSp>
          <p:nvGrpSpPr>
            <p:cNvPr id="54" name="グループ化 49"/>
            <p:cNvGrpSpPr>
              <a:grpSpLocks/>
            </p:cNvGrpSpPr>
            <p:nvPr/>
          </p:nvGrpSpPr>
          <p:grpSpPr bwMode="auto">
            <a:xfrm>
              <a:off x="288925" y="5568950"/>
              <a:ext cx="1077913" cy="714375"/>
              <a:chOff x="5662447" y="3952485"/>
              <a:chExt cx="4066382" cy="2470150"/>
            </a:xfrm>
          </p:grpSpPr>
          <p:pic>
            <p:nvPicPr>
              <p:cNvPr id="55" name="Picture 1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9616" y="3952485"/>
                <a:ext cx="3859213" cy="2470150"/>
              </a:xfrm>
              <a:prstGeom prst="rect">
                <a:avLst/>
              </a:prstGeom>
              <a:noFill/>
              <a:ln w="19050" algn="ctr">
                <a:solidFill>
                  <a:schemeClr val="tx1">
                    <a:alpha val="50195"/>
                  </a:schemeClr>
                </a:solidFill>
                <a:miter lim="800000"/>
                <a:headEnd/>
                <a:tailEnd type="none" w="med" len="sm"/>
              </a:ln>
              <a:extLst>
                <a:ext uri="{909E8E84-426E-40DD-AFC4-6F175D3DCCD1}">
                  <a14:hiddenFill xmlns:a14="http://schemas.microsoft.com/office/drawing/2010/main">
                    <a:solidFill>
                      <a:schemeClr val="accent1"/>
                    </a:solidFill>
                  </a14:hiddenFill>
                </a:ext>
              </a:extLst>
            </p:spPr>
          </p:pic>
          <p:pic>
            <p:nvPicPr>
              <p:cNvPr id="56" name="Picture 1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2447" y="4206122"/>
                <a:ext cx="2136775" cy="1311275"/>
              </a:xfrm>
              <a:prstGeom prst="rect">
                <a:avLst/>
              </a:prstGeom>
              <a:noFill/>
              <a:ln w="12700" algn="ctr">
                <a:solidFill>
                  <a:srgbClr val="000080">
                    <a:alpha val="50195"/>
                  </a:srgbClr>
                </a:solidFill>
                <a:miter lim="800000"/>
                <a:headEnd/>
                <a:tailEnd type="none" w="med" len="sm"/>
              </a:ln>
              <a:extLst>
                <a:ext uri="{909E8E84-426E-40DD-AFC4-6F175D3DCCD1}">
                  <a14:hiddenFill xmlns:a14="http://schemas.microsoft.com/office/drawing/2010/main">
                    <a:solidFill>
                      <a:schemeClr val="accent1"/>
                    </a:solidFill>
                  </a14:hiddenFill>
                </a:ext>
              </a:extLst>
            </p:spPr>
          </p:pic>
        </p:grpSp>
        <p:cxnSp>
          <p:nvCxnSpPr>
            <p:cNvPr id="57" name="直線コネクタ 89"/>
            <p:cNvCxnSpPr>
              <a:cxnSpLocks noChangeShapeType="1"/>
            </p:cNvCxnSpPr>
            <p:nvPr/>
          </p:nvCxnSpPr>
          <p:spPr bwMode="auto">
            <a:xfrm flipH="1">
              <a:off x="171450" y="5133975"/>
              <a:ext cx="425450" cy="490538"/>
            </a:xfrm>
            <a:prstGeom prst="line">
              <a:avLst/>
            </a:prstGeom>
            <a:noFill/>
            <a:ln w="38100" algn="ctr">
              <a:solidFill>
                <a:srgbClr val="000080">
                  <a:alpha val="50195"/>
                </a:srgb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91"/>
            <p:cNvCxnSpPr>
              <a:cxnSpLocks noChangeShapeType="1"/>
            </p:cNvCxnSpPr>
            <p:nvPr/>
          </p:nvCxnSpPr>
          <p:spPr bwMode="auto">
            <a:xfrm flipH="1" flipV="1">
              <a:off x="1066800" y="5148263"/>
              <a:ext cx="477838" cy="461962"/>
            </a:xfrm>
            <a:prstGeom prst="line">
              <a:avLst/>
            </a:prstGeom>
            <a:noFill/>
            <a:ln w="38100" algn="ctr">
              <a:solidFill>
                <a:srgbClr val="000080">
                  <a:alpha val="50195"/>
                </a:srgb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9" name="オブジェクト 96"/>
            <p:cNvGraphicFramePr>
              <a:graphicFrameLocks noChangeAspect="1"/>
            </p:cNvGraphicFramePr>
            <p:nvPr>
              <p:extLst>
                <p:ext uri="{D42A27DB-BD31-4B8C-83A1-F6EECF244321}">
                  <p14:modId xmlns:p14="http://schemas.microsoft.com/office/powerpoint/2010/main" val="1224078390"/>
                </p:ext>
              </p:extLst>
            </p:nvPr>
          </p:nvGraphicFramePr>
          <p:xfrm>
            <a:off x="1917700" y="4232275"/>
            <a:ext cx="681038" cy="1131888"/>
          </p:xfrm>
          <a:graphic>
            <a:graphicData uri="http://schemas.openxmlformats.org/presentationml/2006/ole">
              <mc:AlternateContent xmlns:mc="http://schemas.openxmlformats.org/markup-compatibility/2006">
                <mc:Choice xmlns:v="urn:schemas-microsoft-com:vml" Requires="v">
                  <p:oleObj spid="_x0000_s5358" name="Visio" r:id="rId8" imgW="689153" imgH="941222" progId="Visio.Drawing.11">
                    <p:embed/>
                  </p:oleObj>
                </mc:Choice>
                <mc:Fallback>
                  <p:oleObj name="Visio" r:id="rId8" imgW="689153" imgH="941222"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7700" y="4232275"/>
                          <a:ext cx="681038"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オブジェクト 45"/>
            <p:cNvGraphicFramePr>
              <a:graphicFrameLocks noChangeAspect="1"/>
            </p:cNvGraphicFramePr>
            <p:nvPr>
              <p:extLst>
                <p:ext uri="{D42A27DB-BD31-4B8C-83A1-F6EECF244321}">
                  <p14:modId xmlns:p14="http://schemas.microsoft.com/office/powerpoint/2010/main" val="365169322"/>
                </p:ext>
              </p:extLst>
            </p:nvPr>
          </p:nvGraphicFramePr>
          <p:xfrm>
            <a:off x="1841500" y="2095500"/>
            <a:ext cx="682625" cy="1131888"/>
          </p:xfrm>
          <a:graphic>
            <a:graphicData uri="http://schemas.openxmlformats.org/presentationml/2006/ole">
              <mc:AlternateContent xmlns:mc="http://schemas.openxmlformats.org/markup-compatibility/2006">
                <mc:Choice xmlns:v="urn:schemas-microsoft-com:vml" Requires="v">
                  <p:oleObj spid="_x0000_s5359" name="Visio" r:id="rId10" imgW="689153" imgH="941222" progId="Visio.Drawing.11">
                    <p:embed/>
                  </p:oleObj>
                </mc:Choice>
                <mc:Fallback>
                  <p:oleObj name="Visio" r:id="rId10" imgW="689153" imgH="941222"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1500" y="2095500"/>
                          <a:ext cx="682625"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 name="フローチャート : 磁気ディスク 60"/>
            <p:cNvSpPr/>
            <p:nvPr/>
          </p:nvSpPr>
          <p:spPr bwMode="auto">
            <a:xfrm>
              <a:off x="2567354" y="2689383"/>
              <a:ext cx="1755823" cy="726010"/>
            </a:xfrm>
            <a:prstGeom prst="flowChartMagneticDisk">
              <a:avLst/>
            </a:prstGeom>
            <a:solidFill>
              <a:srgbClr val="993300"/>
            </a:solidFill>
            <a:ln w="28575" cap="flat" cmpd="sng" algn="ctr">
              <a:solidFill>
                <a:schemeClr val="bg1">
                  <a:alpha val="50000"/>
                </a:schemeClr>
              </a:solidFill>
              <a:prstDash val="solid"/>
              <a:round/>
              <a:headEnd type="none" w="med" len="med"/>
              <a:tailEnd type="triangle" w="med" len="sm"/>
            </a:ln>
            <a:effectLst>
              <a:innerShdw blurRad="114300">
                <a:prstClr val="black"/>
              </a:innerShdw>
            </a:effectLst>
            <a:extLst/>
          </p:spPr>
          <p:txBody>
            <a:bodyPr lIns="0" tIns="0" rIns="0" bIns="0" anchor="ctr"/>
            <a:lstStyle/>
            <a:p>
              <a:pPr algn="ctr">
                <a:tabLst>
                  <a:tab pos="1619250" algn="l"/>
                </a:tabLst>
                <a:defRPr/>
              </a:pPr>
              <a:r>
                <a:rPr lang="en-US" altLang="ja-JP" sz="800" dirty="0">
                  <a:solidFill>
                    <a:srgbClr val="FFFFFF"/>
                  </a:solidFill>
                  <a:effectLst>
                    <a:outerShdw blurRad="38100" dist="38100" dir="2700000" algn="tl">
                      <a:srgbClr val="000000">
                        <a:alpha val="43137"/>
                      </a:srgbClr>
                    </a:outerShdw>
                  </a:effectLst>
                  <a:latin typeface="Arial"/>
                  <a:ea typeface="ＭＳ Ｐゴシック"/>
                </a:rPr>
                <a:t>Dealer</a:t>
              </a:r>
              <a:r>
                <a:rPr lang="ja-JP" altLang="en-US" sz="800" dirty="0">
                  <a:solidFill>
                    <a:srgbClr val="FFFFFF"/>
                  </a:solidFill>
                  <a:effectLst>
                    <a:outerShdw blurRad="38100" dist="38100" dir="2700000" algn="tl">
                      <a:srgbClr val="000000">
                        <a:alpha val="43137"/>
                      </a:srgbClr>
                    </a:outerShdw>
                  </a:effectLst>
                  <a:latin typeface="Arial"/>
                  <a:ea typeface="ＭＳ Ｐゴシック"/>
                </a:rPr>
                <a:t> </a:t>
              </a:r>
              <a:endParaRPr lang="en-US" altLang="ja-JP" sz="800" dirty="0">
                <a:solidFill>
                  <a:srgbClr val="FFFFFF"/>
                </a:solidFill>
                <a:effectLst>
                  <a:outerShdw blurRad="38100" dist="38100" dir="2700000" algn="tl">
                    <a:srgbClr val="000000">
                      <a:alpha val="43137"/>
                    </a:srgbClr>
                  </a:outerShdw>
                </a:effectLst>
                <a:latin typeface="Arial"/>
                <a:ea typeface="ＭＳ Ｐゴシック"/>
              </a:endParaRPr>
            </a:p>
            <a:p>
              <a:pPr>
                <a:tabLst>
                  <a:tab pos="1619250" algn="l"/>
                </a:tabLst>
                <a:defRPr/>
              </a:pPr>
              <a:r>
                <a:rPr lang="en-US" altLang="ja-JP" sz="800" dirty="0">
                  <a:solidFill>
                    <a:srgbClr val="FFFFFF"/>
                  </a:solidFill>
                  <a:latin typeface="Arial"/>
                </a:rPr>
                <a:t>Device management master</a:t>
              </a:r>
              <a:endParaRPr lang="ja-JP" altLang="en-US" sz="800" dirty="0">
                <a:solidFill>
                  <a:srgbClr val="FFFFFF"/>
                </a:solidFill>
                <a:effectLst>
                  <a:outerShdw blurRad="38100" dist="38100" dir="2700000" algn="tl">
                    <a:srgbClr val="000000">
                      <a:alpha val="43137"/>
                    </a:srgbClr>
                  </a:outerShdw>
                </a:effectLst>
                <a:latin typeface="Arial"/>
                <a:ea typeface="ＭＳ Ｐゴシック"/>
              </a:endParaRPr>
            </a:p>
          </p:txBody>
        </p:sp>
        <p:sp>
          <p:nvSpPr>
            <p:cNvPr id="62" name="角丸四角形 61"/>
            <p:cNvSpPr/>
            <p:nvPr/>
          </p:nvSpPr>
          <p:spPr bwMode="auto">
            <a:xfrm>
              <a:off x="2767013" y="4384675"/>
              <a:ext cx="1019175" cy="692150"/>
            </a:xfrm>
            <a:prstGeom prst="roundRect">
              <a:avLst/>
            </a:prstGeom>
            <a:ln>
              <a:headEnd type="none" w="med" len="med"/>
              <a:tailEnd type="triangle" w="med" len="sm"/>
            </a:ln>
            <a:extLst/>
          </p:spPr>
          <p:style>
            <a:lnRef idx="1">
              <a:schemeClr val="dk1"/>
            </a:lnRef>
            <a:fillRef idx="3">
              <a:schemeClr val="dk1"/>
            </a:fillRef>
            <a:effectRef idx="2">
              <a:schemeClr val="dk1"/>
            </a:effectRef>
            <a:fontRef idx="minor">
              <a:schemeClr val="lt1"/>
            </a:fontRef>
          </p:style>
          <p:txBody>
            <a:bodyPr lIns="0" tIns="0" rIns="0" bIns="0" anchor="ctr"/>
            <a:lstStyle/>
            <a:p>
              <a:pPr algn="ctr">
                <a:tabLst>
                  <a:tab pos="1619250" algn="l"/>
                </a:tabLst>
                <a:defRPr/>
              </a:pPr>
              <a:r>
                <a:rPr lang="en-US" altLang="ja-JP" sz="800" dirty="0" err="1" smtClean="0">
                  <a:solidFill>
                    <a:srgbClr val="FFFFFF"/>
                  </a:solidFill>
                  <a:latin typeface="ＭＳ Ｐゴシック"/>
                </a:rPr>
                <a:t>WebMC</a:t>
              </a:r>
              <a:r>
                <a:rPr lang="en-US" altLang="ja-JP" sz="800" dirty="0" smtClean="0">
                  <a:solidFill>
                    <a:srgbClr val="FFFFFF"/>
                  </a:solidFill>
                  <a:latin typeface="ＭＳ Ｐゴシック"/>
                </a:rPr>
                <a:t> Access</a:t>
              </a:r>
              <a:endParaRPr lang="en-US" altLang="ja-JP" sz="800" dirty="0">
                <a:solidFill>
                  <a:srgbClr val="FFFFFF"/>
                </a:solidFill>
                <a:latin typeface="ＭＳ Ｐゴシック"/>
              </a:endParaRPr>
            </a:p>
          </p:txBody>
        </p:sp>
        <p:sp>
          <p:nvSpPr>
            <p:cNvPr id="63" name="角丸四角形 62"/>
            <p:cNvSpPr/>
            <p:nvPr/>
          </p:nvSpPr>
          <p:spPr bwMode="auto">
            <a:xfrm>
              <a:off x="2767013" y="5157788"/>
              <a:ext cx="1019175" cy="692150"/>
            </a:xfrm>
            <a:prstGeom prst="roundRect">
              <a:avLst/>
            </a:prstGeom>
            <a:ln>
              <a:headEnd type="none" w="med" len="med"/>
              <a:tailEnd type="triangle" w="med" len="sm"/>
            </a:ln>
            <a:extLst/>
          </p:spPr>
          <p:style>
            <a:lnRef idx="1">
              <a:schemeClr val="dk1"/>
            </a:lnRef>
            <a:fillRef idx="3">
              <a:schemeClr val="dk1"/>
            </a:fillRef>
            <a:effectRef idx="2">
              <a:schemeClr val="dk1"/>
            </a:effectRef>
            <a:fontRef idx="minor">
              <a:schemeClr val="lt1"/>
            </a:fontRef>
          </p:style>
          <p:txBody>
            <a:bodyPr lIns="0" tIns="0" rIns="0" bIns="0" anchor="ctr"/>
            <a:lstStyle/>
            <a:p>
              <a:pPr algn="ctr">
                <a:tabLst>
                  <a:tab pos="1619250" algn="l"/>
                </a:tabLst>
                <a:defRPr/>
              </a:pPr>
              <a:r>
                <a:rPr lang="en-US" altLang="ja-JP" sz="800" dirty="0">
                  <a:solidFill>
                    <a:srgbClr val="FFFFFF"/>
                  </a:solidFill>
                  <a:latin typeface="ＭＳ Ｐゴシック"/>
                </a:rPr>
                <a:t>FTP/TELNET</a:t>
              </a:r>
            </a:p>
            <a:p>
              <a:pPr algn="ctr">
                <a:tabLst>
                  <a:tab pos="1619250" algn="l"/>
                </a:tabLst>
                <a:defRPr/>
              </a:pPr>
              <a:r>
                <a:rPr lang="en-US" altLang="ja-JP" sz="800" dirty="0" smtClean="0">
                  <a:solidFill>
                    <a:srgbClr val="FFFFFF"/>
                  </a:solidFill>
                  <a:latin typeface="ＭＳ Ｐゴシック"/>
                </a:rPr>
                <a:t>Access</a:t>
              </a:r>
              <a:endParaRPr lang="ja-JP" altLang="en-US" sz="800" dirty="0">
                <a:solidFill>
                  <a:srgbClr val="FFFFFF"/>
                </a:solidFill>
                <a:latin typeface="ＭＳ Ｐゴシック"/>
              </a:endParaRPr>
            </a:p>
          </p:txBody>
        </p:sp>
        <p:sp>
          <p:nvSpPr>
            <p:cNvPr id="64" name="角丸四角形 63"/>
            <p:cNvSpPr/>
            <p:nvPr/>
          </p:nvSpPr>
          <p:spPr bwMode="auto">
            <a:xfrm>
              <a:off x="4032250" y="4384675"/>
              <a:ext cx="1020763" cy="692150"/>
            </a:xfrm>
            <a:prstGeom prst="roundRect">
              <a:avLst/>
            </a:prstGeom>
            <a:gradFill>
              <a:gsLst>
                <a:gs pos="0">
                  <a:schemeClr val="dk1">
                    <a:shade val="51000"/>
                    <a:satMod val="130000"/>
                  </a:schemeClr>
                </a:gs>
                <a:gs pos="80000">
                  <a:schemeClr val="dk1">
                    <a:shade val="93000"/>
                    <a:satMod val="130000"/>
                  </a:schemeClr>
                </a:gs>
                <a:gs pos="100000">
                  <a:schemeClr val="dk1">
                    <a:shade val="94000"/>
                    <a:satMod val="135000"/>
                  </a:schemeClr>
                </a:gs>
              </a:gsLst>
            </a:gradFill>
            <a:ln>
              <a:headEnd type="none" w="med" len="med"/>
              <a:tailEnd type="triangle" w="med" len="sm"/>
            </a:ln>
            <a:extLst/>
          </p:spPr>
          <p:style>
            <a:lnRef idx="1">
              <a:schemeClr val="dk1"/>
            </a:lnRef>
            <a:fillRef idx="3">
              <a:schemeClr val="dk1"/>
            </a:fillRef>
            <a:effectRef idx="2">
              <a:schemeClr val="dk1"/>
            </a:effectRef>
            <a:fontRef idx="minor">
              <a:schemeClr val="lt1"/>
            </a:fontRef>
          </p:style>
          <p:txBody>
            <a:bodyPr lIns="0" tIns="0" rIns="0" bIns="0" anchor="ctr"/>
            <a:lstStyle/>
            <a:p>
              <a:pPr algn="ctr">
                <a:tabLst>
                  <a:tab pos="1619250" algn="l"/>
                </a:tabLst>
                <a:defRPr/>
              </a:pPr>
              <a:r>
                <a:rPr lang="en-US" altLang="ja-JP" sz="800" dirty="0" smtClean="0">
                  <a:solidFill>
                    <a:srgbClr val="FFFFFF"/>
                  </a:solidFill>
                  <a:latin typeface="ＭＳ Ｐゴシック"/>
                </a:rPr>
                <a:t>Remote Access</a:t>
              </a:r>
            </a:p>
            <a:p>
              <a:pPr algn="ctr">
                <a:tabLst>
                  <a:tab pos="1619250" algn="l"/>
                </a:tabLst>
                <a:defRPr/>
              </a:pPr>
              <a:r>
                <a:rPr lang="en-US" altLang="ja-JP" sz="800" dirty="0" smtClean="0">
                  <a:solidFill>
                    <a:srgbClr val="FFFFFF"/>
                  </a:solidFill>
                  <a:latin typeface="ＭＳ Ｐゴシック"/>
                </a:rPr>
                <a:t>Control I/F</a:t>
              </a:r>
              <a:endParaRPr lang="en-US" altLang="ja-JP" sz="800" dirty="0">
                <a:solidFill>
                  <a:srgbClr val="FFFFFF"/>
                </a:solidFill>
                <a:latin typeface="ＭＳ Ｐゴシック"/>
              </a:endParaRPr>
            </a:p>
          </p:txBody>
        </p:sp>
        <p:sp>
          <p:nvSpPr>
            <p:cNvPr id="65" name="角丸四角形 64"/>
            <p:cNvSpPr/>
            <p:nvPr/>
          </p:nvSpPr>
          <p:spPr bwMode="auto">
            <a:xfrm>
              <a:off x="5303838" y="4384675"/>
              <a:ext cx="1019175" cy="692150"/>
            </a:xfrm>
            <a:prstGeom prst="roundRect">
              <a:avLst/>
            </a:prstGeom>
            <a:ln>
              <a:headEnd type="none" w="med" len="med"/>
              <a:tailEnd type="triangle" w="med" len="sm"/>
            </a:ln>
            <a:extLst/>
          </p:spPr>
          <p:style>
            <a:lnRef idx="1">
              <a:schemeClr val="dk1"/>
            </a:lnRef>
            <a:fillRef idx="3">
              <a:schemeClr val="dk1"/>
            </a:fillRef>
            <a:effectRef idx="2">
              <a:schemeClr val="dk1"/>
            </a:effectRef>
            <a:fontRef idx="minor">
              <a:schemeClr val="lt1"/>
            </a:fontRef>
          </p:style>
          <p:txBody>
            <a:bodyPr lIns="0" tIns="0" rIns="0" bIns="0" anchor="ctr"/>
            <a:lstStyle/>
            <a:p>
              <a:pPr algn="ctr">
                <a:tabLst>
                  <a:tab pos="1619250" algn="l"/>
                </a:tabLst>
                <a:defRPr/>
              </a:pPr>
              <a:endParaRPr lang="en-US" altLang="ja-JP" sz="800" dirty="0">
                <a:solidFill>
                  <a:srgbClr val="FFFFFF"/>
                </a:solidFill>
                <a:latin typeface="ＭＳ Ｐゴシック"/>
              </a:endParaRPr>
            </a:p>
            <a:p>
              <a:pPr algn="ctr">
                <a:tabLst>
                  <a:tab pos="1619250" algn="l"/>
                </a:tabLst>
                <a:defRPr/>
              </a:pPr>
              <a:r>
                <a:rPr lang="en-US" altLang="ja-JP" sz="800" dirty="0">
                  <a:solidFill>
                    <a:srgbClr val="FFFFFF"/>
                  </a:solidFill>
                  <a:latin typeface="ＭＳ Ｐゴシック"/>
                </a:rPr>
                <a:t>Web</a:t>
              </a:r>
              <a:r>
                <a:rPr lang="ja-JP" altLang="en-US" sz="800" dirty="0">
                  <a:solidFill>
                    <a:srgbClr val="FFFFFF"/>
                  </a:solidFill>
                  <a:latin typeface="ＭＳ Ｐゴシック"/>
                </a:rPr>
                <a:t> </a:t>
              </a:r>
              <a:r>
                <a:rPr lang="en-US" altLang="ja-JP" sz="800" dirty="0" smtClean="0">
                  <a:solidFill>
                    <a:srgbClr val="FFFFFF"/>
                  </a:solidFill>
                  <a:latin typeface="ＭＳ Ｐゴシック"/>
                </a:rPr>
                <a:t>socket</a:t>
              </a:r>
            </a:p>
            <a:p>
              <a:pPr algn="ctr">
                <a:tabLst>
                  <a:tab pos="1619250" algn="l"/>
                </a:tabLst>
                <a:defRPr/>
              </a:pPr>
              <a:r>
                <a:rPr lang="en-US" altLang="ja-JP" sz="800" dirty="0" smtClean="0">
                  <a:solidFill>
                    <a:srgbClr val="FFFFFF"/>
                  </a:solidFill>
                  <a:latin typeface="ＭＳ Ｐゴシック"/>
                </a:rPr>
                <a:t>Control I/F</a:t>
              </a:r>
              <a:endParaRPr lang="en-US" altLang="ja-JP" sz="800" dirty="0">
                <a:solidFill>
                  <a:srgbClr val="FFFFFF"/>
                </a:solidFill>
                <a:latin typeface="ＭＳ Ｐゴシック"/>
              </a:endParaRPr>
            </a:p>
            <a:p>
              <a:pPr algn="ctr">
                <a:tabLst>
                  <a:tab pos="1619250" algn="l"/>
                </a:tabLst>
                <a:defRPr/>
              </a:pPr>
              <a:endParaRPr lang="en-US" altLang="ja-JP" sz="800" dirty="0">
                <a:solidFill>
                  <a:srgbClr val="FFFFFF"/>
                </a:solidFill>
                <a:latin typeface="ＭＳ Ｐゴシック"/>
              </a:endParaRPr>
            </a:p>
          </p:txBody>
        </p:sp>
        <p:cxnSp>
          <p:nvCxnSpPr>
            <p:cNvPr id="66" name="直線矢印コネクタ 115"/>
            <p:cNvCxnSpPr>
              <a:cxnSpLocks noChangeShapeType="1"/>
            </p:cNvCxnSpPr>
            <p:nvPr/>
          </p:nvCxnSpPr>
          <p:spPr bwMode="auto">
            <a:xfrm>
              <a:off x="1225550" y="3060700"/>
              <a:ext cx="855663" cy="1335088"/>
            </a:xfrm>
            <a:prstGeom prst="straightConnector1">
              <a:avLst/>
            </a:prstGeom>
            <a:noFill/>
            <a:ln w="57150" algn="ctr">
              <a:solidFill>
                <a:srgbClr val="000080">
                  <a:alpha val="50195"/>
                </a:srgb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角丸四角形 66"/>
            <p:cNvSpPr/>
            <p:nvPr/>
          </p:nvSpPr>
          <p:spPr bwMode="auto">
            <a:xfrm>
              <a:off x="171450" y="2757488"/>
              <a:ext cx="1485900" cy="303212"/>
            </a:xfrm>
            <a:prstGeom prst="roundRect">
              <a:avLst/>
            </a:prstGeom>
            <a:ln>
              <a:headEnd type="none" w="med" len="med"/>
              <a:tailEnd type="triangle" w="med" len="sm"/>
            </a:ln>
            <a:extLst/>
          </p:spPr>
          <p:style>
            <a:lnRef idx="1">
              <a:schemeClr val="accent4"/>
            </a:lnRef>
            <a:fillRef idx="2">
              <a:schemeClr val="accent4"/>
            </a:fillRef>
            <a:effectRef idx="1">
              <a:schemeClr val="accent4"/>
            </a:effectRef>
            <a:fontRef idx="minor">
              <a:schemeClr val="dk1"/>
            </a:fontRef>
          </p:style>
          <p:txBody>
            <a:bodyPr lIns="0" tIns="0" rIns="0" bIns="0" anchor="ctr"/>
            <a:lstStyle/>
            <a:p>
              <a:pPr>
                <a:tabLst>
                  <a:tab pos="1619250" algn="l"/>
                </a:tabLst>
                <a:defRPr/>
              </a:pPr>
              <a:r>
                <a:rPr lang="ja-JP" altLang="en-US" sz="800" dirty="0">
                  <a:solidFill>
                    <a:srgbClr val="000000"/>
                  </a:solidFill>
                  <a:latin typeface="ＭＳ Ｐゴシック"/>
                </a:rPr>
                <a:t> </a:t>
              </a:r>
              <a:r>
                <a:rPr lang="en-US" altLang="ja-JP" sz="800" dirty="0" smtClean="0">
                  <a:solidFill>
                    <a:srgbClr val="000000"/>
                  </a:solidFill>
                  <a:latin typeface="ＭＳ Ｐゴシック"/>
                </a:rPr>
                <a:t>5.Select PBX</a:t>
              </a:r>
              <a:endParaRPr lang="en-US" altLang="ja-JP" sz="800" dirty="0">
                <a:solidFill>
                  <a:srgbClr val="000000"/>
                </a:solidFill>
                <a:latin typeface="ＭＳ Ｐゴシック"/>
              </a:endParaRPr>
            </a:p>
          </p:txBody>
        </p:sp>
        <p:cxnSp>
          <p:nvCxnSpPr>
            <p:cNvPr id="68" name="直線矢印コネクタ 1024"/>
            <p:cNvCxnSpPr>
              <a:cxnSpLocks noChangeShapeType="1"/>
            </p:cNvCxnSpPr>
            <p:nvPr/>
          </p:nvCxnSpPr>
          <p:spPr bwMode="auto">
            <a:xfrm>
              <a:off x="3786188" y="4572000"/>
              <a:ext cx="246062" cy="0"/>
            </a:xfrm>
            <a:prstGeom prst="straightConnector1">
              <a:avLst/>
            </a:prstGeom>
            <a:noFill/>
            <a:ln w="19050" algn="ctr">
              <a:solidFill>
                <a:schemeClr val="tx1">
                  <a:alpha val="50195"/>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線矢印コネクタ 134"/>
            <p:cNvCxnSpPr>
              <a:cxnSpLocks noChangeShapeType="1"/>
            </p:cNvCxnSpPr>
            <p:nvPr/>
          </p:nvCxnSpPr>
          <p:spPr bwMode="auto">
            <a:xfrm>
              <a:off x="5053013" y="4568825"/>
              <a:ext cx="246062" cy="0"/>
            </a:xfrm>
            <a:prstGeom prst="straightConnector1">
              <a:avLst/>
            </a:prstGeom>
            <a:noFill/>
            <a:ln w="19050" algn="ctr">
              <a:solidFill>
                <a:schemeClr val="tx1">
                  <a:alpha val="50195"/>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直線矢印コネクタ 135"/>
            <p:cNvCxnSpPr>
              <a:cxnSpLocks noChangeShapeType="1"/>
            </p:cNvCxnSpPr>
            <p:nvPr/>
          </p:nvCxnSpPr>
          <p:spPr bwMode="auto">
            <a:xfrm flipH="1">
              <a:off x="3786188" y="4921250"/>
              <a:ext cx="246062" cy="0"/>
            </a:xfrm>
            <a:prstGeom prst="straightConnector1">
              <a:avLst/>
            </a:prstGeom>
            <a:noFill/>
            <a:ln w="19050" algn="ctr">
              <a:solidFill>
                <a:schemeClr val="tx1">
                  <a:alpha val="50195"/>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線矢印コネクタ 136"/>
            <p:cNvCxnSpPr>
              <a:cxnSpLocks noChangeShapeType="1"/>
            </p:cNvCxnSpPr>
            <p:nvPr/>
          </p:nvCxnSpPr>
          <p:spPr bwMode="auto">
            <a:xfrm flipH="1">
              <a:off x="5057775" y="4921250"/>
              <a:ext cx="246063" cy="0"/>
            </a:xfrm>
            <a:prstGeom prst="straightConnector1">
              <a:avLst/>
            </a:prstGeom>
            <a:noFill/>
            <a:ln w="19050" algn="ctr">
              <a:solidFill>
                <a:schemeClr val="tx1">
                  <a:alpha val="50195"/>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カギ線コネクタ 1030"/>
            <p:cNvCxnSpPr>
              <a:cxnSpLocks noChangeShapeType="1"/>
              <a:stCxn id="63" idx="3"/>
              <a:endCxn id="64" idx="2"/>
            </p:cNvCxnSpPr>
            <p:nvPr/>
          </p:nvCxnSpPr>
          <p:spPr bwMode="auto">
            <a:xfrm flipV="1">
              <a:off x="3786188" y="5076825"/>
              <a:ext cx="757237" cy="427038"/>
            </a:xfrm>
            <a:prstGeom prst="bentConnector2">
              <a:avLst/>
            </a:prstGeom>
            <a:noFill/>
            <a:ln w="19050" algn="ctr">
              <a:solidFill>
                <a:schemeClr val="tx1">
                  <a:alpha val="50195"/>
                </a:schemeClr>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3" name="Picture 105" descr="http://illustration-free.net/thumb/large/ifn0043.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03638" y="4230688"/>
              <a:ext cx="4127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05" descr="http://illustration-free.net/thumb/large/ifn0043.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70463" y="4230688"/>
              <a:ext cx="4111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05" descr="http://illustration-free.net/thumb/large/ifn0043.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68725" y="5505450"/>
              <a:ext cx="4111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正方形/長方形 75"/>
            <p:cNvSpPr/>
            <p:nvPr/>
          </p:nvSpPr>
          <p:spPr bwMode="auto">
            <a:xfrm>
              <a:off x="6562725" y="1408113"/>
              <a:ext cx="2397125" cy="2478087"/>
            </a:xfrm>
            <a:prstGeom prst="rect">
              <a:avLst/>
            </a:prstGeom>
            <a:solidFill>
              <a:schemeClr val="bg1"/>
            </a:solidFill>
            <a:ln w="28575" cap="flat" cmpd="sng" algn="ctr">
              <a:solidFill>
                <a:srgbClr val="000080">
                  <a:alpha val="50000"/>
                </a:srgbClr>
              </a:solid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pic>
          <p:nvPicPr>
            <p:cNvPr id="77" name="Picture 53" descr="C:\Users\1834635.PCC-AD\AppData\Local\Microsoft\Windows\Temporary Internet Files\Content.IE5\I0WY1UH7\MC900431622[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50100" y="3327400"/>
              <a:ext cx="98425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 descr="C:\Users\5125977.PCC-AD\Pictures\PBX\ns1000_c.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2425" y="2471738"/>
              <a:ext cx="21526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 name="グループ化 147"/>
            <p:cNvGrpSpPr>
              <a:grpSpLocks/>
            </p:cNvGrpSpPr>
            <p:nvPr/>
          </p:nvGrpSpPr>
          <p:grpSpPr bwMode="auto">
            <a:xfrm>
              <a:off x="7734300" y="2298700"/>
              <a:ext cx="1077913" cy="714375"/>
              <a:chOff x="5662447" y="3952485"/>
              <a:chExt cx="4066382" cy="2470150"/>
            </a:xfrm>
          </p:grpSpPr>
          <p:pic>
            <p:nvPicPr>
              <p:cNvPr id="80" name="Picture 1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9616" y="3952485"/>
                <a:ext cx="3859213" cy="2470150"/>
              </a:xfrm>
              <a:prstGeom prst="rect">
                <a:avLst/>
              </a:prstGeom>
              <a:noFill/>
              <a:ln w="19050" algn="ctr">
                <a:solidFill>
                  <a:schemeClr val="tx1">
                    <a:alpha val="50195"/>
                  </a:schemeClr>
                </a:solidFill>
                <a:miter lim="800000"/>
                <a:headEnd/>
                <a:tailEnd type="none" w="med" len="sm"/>
              </a:ln>
              <a:extLst>
                <a:ext uri="{909E8E84-426E-40DD-AFC4-6F175D3DCCD1}">
                  <a14:hiddenFill xmlns:a14="http://schemas.microsoft.com/office/drawing/2010/main">
                    <a:solidFill>
                      <a:schemeClr val="accent1"/>
                    </a:solidFill>
                  </a14:hiddenFill>
                </a:ext>
              </a:extLst>
            </p:spPr>
          </p:pic>
          <p:pic>
            <p:nvPicPr>
              <p:cNvPr id="81" name="Picture 1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2447" y="4206122"/>
                <a:ext cx="2136775" cy="1311275"/>
              </a:xfrm>
              <a:prstGeom prst="rect">
                <a:avLst/>
              </a:prstGeom>
              <a:noFill/>
              <a:ln w="12700" algn="ctr">
                <a:solidFill>
                  <a:srgbClr val="000080">
                    <a:alpha val="50195"/>
                  </a:srgbClr>
                </a:solidFill>
                <a:miter lim="800000"/>
                <a:headEnd/>
                <a:tailEnd type="none" w="med" len="sm"/>
              </a:ln>
              <a:extLst>
                <a:ext uri="{909E8E84-426E-40DD-AFC4-6F175D3DCCD1}">
                  <a14:hiddenFill xmlns:a14="http://schemas.microsoft.com/office/drawing/2010/main">
                    <a:solidFill>
                      <a:schemeClr val="accent1"/>
                    </a:solidFill>
                  </a14:hiddenFill>
                </a:ext>
              </a:extLst>
            </p:spPr>
          </p:pic>
        </p:grpSp>
        <p:sp>
          <p:nvSpPr>
            <p:cNvPr id="82" name="下矢印 81"/>
            <p:cNvSpPr/>
            <p:nvPr/>
          </p:nvSpPr>
          <p:spPr bwMode="auto">
            <a:xfrm rot="5400000">
              <a:off x="6904038" y="4165600"/>
              <a:ext cx="400050" cy="1530350"/>
            </a:xfrm>
            <a:prstGeom prst="downArrow">
              <a:avLst/>
            </a:prstGeom>
            <a:solidFill>
              <a:srgbClr val="FF9933"/>
            </a:solidFill>
            <a:ln w="12700" cap="flat" cmpd="sng" algn="ctr">
              <a:no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83" name="正方形/長方形 82"/>
            <p:cNvSpPr/>
            <p:nvPr/>
          </p:nvSpPr>
          <p:spPr bwMode="auto">
            <a:xfrm>
              <a:off x="7685088" y="4181475"/>
              <a:ext cx="184150" cy="749300"/>
            </a:xfrm>
            <a:prstGeom prst="rect">
              <a:avLst/>
            </a:prstGeom>
            <a:solidFill>
              <a:srgbClr val="FF9933"/>
            </a:solidFill>
            <a:ln w="12700" cap="flat" cmpd="sng" algn="ctr">
              <a:no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84" name="下矢印 83"/>
            <p:cNvSpPr/>
            <p:nvPr/>
          </p:nvSpPr>
          <p:spPr bwMode="auto">
            <a:xfrm flipV="1">
              <a:off x="7289800" y="4168775"/>
              <a:ext cx="349250" cy="550863"/>
            </a:xfrm>
            <a:prstGeom prst="downArrow">
              <a:avLst/>
            </a:prstGeom>
            <a:solidFill>
              <a:srgbClr val="FF9933"/>
            </a:solidFill>
            <a:ln w="12700" cap="flat" cmpd="sng" algn="ctr">
              <a:no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85" name="正方形/長方形 84"/>
            <p:cNvSpPr/>
            <p:nvPr/>
          </p:nvSpPr>
          <p:spPr bwMode="auto">
            <a:xfrm rot="5400000">
              <a:off x="6833394" y="4040981"/>
              <a:ext cx="200025" cy="1160463"/>
            </a:xfrm>
            <a:prstGeom prst="rect">
              <a:avLst/>
            </a:prstGeom>
            <a:solidFill>
              <a:srgbClr val="FF9933"/>
            </a:solidFill>
            <a:ln w="12700" cap="flat" cmpd="sng" algn="ctr">
              <a:noFill/>
              <a:prstDash val="solid"/>
              <a:round/>
              <a:headEnd type="none" w="med" len="med"/>
              <a:tailEnd type="triangle" w="med" len="sm"/>
            </a:ln>
            <a:effectLst/>
            <a:extLst/>
          </p:spPr>
          <p:txBody>
            <a:bodyPr lIns="0" tIns="0" rIns="0" bIns="0" anchor="ctr"/>
            <a:lstStyle/>
            <a:p>
              <a:pPr algn="ctr">
                <a:tabLst>
                  <a:tab pos="1619250" algn="l"/>
                </a:tabLst>
                <a:defRPr/>
              </a:pPr>
              <a:endParaRPr lang="ja-JP" altLang="en-US" sz="800" dirty="0">
                <a:solidFill>
                  <a:srgbClr val="000000"/>
                </a:solidFill>
                <a:latin typeface="ＭＳ Ｐゴシック"/>
                <a:ea typeface="ＭＳ Ｐゴシック"/>
              </a:endParaRPr>
            </a:p>
          </p:txBody>
        </p:sp>
        <p:sp>
          <p:nvSpPr>
            <p:cNvPr id="86" name="円/楕円 85"/>
            <p:cNvSpPr/>
            <p:nvPr/>
          </p:nvSpPr>
          <p:spPr bwMode="auto">
            <a:xfrm>
              <a:off x="6835775" y="4233863"/>
              <a:ext cx="314325" cy="1270000"/>
            </a:xfrm>
            <a:prstGeom prst="ellipse">
              <a:avLst/>
            </a:prstGeom>
            <a:solidFill>
              <a:schemeClr val="bg1"/>
            </a:solidFill>
            <a:ln w="12700" cap="flat" cmpd="sng" algn="ctr">
              <a:solidFill>
                <a:srgbClr val="000080">
                  <a:alpha val="50000"/>
                </a:srgbClr>
              </a:solidFill>
              <a:prstDash val="solid"/>
              <a:round/>
              <a:headEnd type="none" w="med" len="med"/>
              <a:tailEnd type="triangle" w="med" len="sm"/>
            </a:ln>
            <a:effectLst/>
            <a:extLst/>
          </p:spPr>
          <p:txBody>
            <a:bodyPr vert="eaVert" lIns="0" tIns="0" rIns="0" bIns="0" anchor="ctr"/>
            <a:lstStyle/>
            <a:p>
              <a:pPr algn="ctr">
                <a:tabLst>
                  <a:tab pos="1619250" algn="l"/>
                </a:tabLst>
                <a:defRPr/>
              </a:pPr>
              <a:r>
                <a:rPr lang="en-US" altLang="ja-JP" sz="800" dirty="0" smtClean="0">
                  <a:solidFill>
                    <a:srgbClr val="000000"/>
                  </a:solidFill>
                  <a:latin typeface="ＭＳ Ｐゴシック"/>
                  <a:ea typeface="ＭＳ Ｐゴシック"/>
                </a:rPr>
                <a:t>Web Socket</a:t>
              </a:r>
              <a:endParaRPr lang="ja-JP" altLang="en-US" sz="800" dirty="0">
                <a:solidFill>
                  <a:srgbClr val="000000"/>
                </a:solidFill>
                <a:latin typeface="ＭＳ Ｐゴシック"/>
                <a:ea typeface="ＭＳ Ｐゴシック"/>
              </a:endParaRPr>
            </a:p>
          </p:txBody>
        </p:sp>
        <p:sp>
          <p:nvSpPr>
            <p:cNvPr id="87" name="Text Box 45"/>
            <p:cNvSpPr txBox="1">
              <a:spLocks noChangeArrowheads="1"/>
            </p:cNvSpPr>
            <p:nvPr/>
          </p:nvSpPr>
          <p:spPr bwMode="auto">
            <a:xfrm>
              <a:off x="6628864" y="1609142"/>
              <a:ext cx="1329858" cy="243576"/>
            </a:xfrm>
            <a:prstGeom prst="rect">
              <a:avLst/>
            </a:prstGeom>
            <a:solidFill>
              <a:schemeClr val="accent1">
                <a:lumMod val="90000"/>
              </a:schemeClr>
            </a:solidFill>
            <a:ln>
              <a:solidFill>
                <a:schemeClr val="accent6"/>
              </a:solidFill>
              <a:headEnd/>
              <a:tailEnd/>
            </a:ln>
            <a:effectLst>
              <a:outerShdw blurRad="50800" dist="38100" dir="13500000" algn="br"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lIns="54000" tIns="10800" rIns="54000" bIns="10800">
              <a:sp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lnSpc>
                  <a:spcPct val="90000"/>
                </a:lnSpc>
                <a:spcBef>
                  <a:spcPct val="2000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lnSpc>
                  <a:spcPct val="90000"/>
                </a:lnSpc>
                <a:spcBef>
                  <a:spcPct val="2000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lnSpc>
                  <a:spcPct val="90000"/>
                </a:lnSpc>
                <a:spcBef>
                  <a:spcPct val="2000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lnSpc>
                  <a:spcPct val="90000"/>
                </a:lnSpc>
                <a:spcBef>
                  <a:spcPct val="2000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defRPr/>
              </a:pPr>
              <a:r>
                <a:rPr lang="en-US" altLang="ja-JP" sz="1000" dirty="0" smtClean="0">
                  <a:ln w="9525">
                    <a:solidFill>
                      <a:srgbClr val="FFFFFF">
                        <a:lumMod val="95000"/>
                      </a:srgbClr>
                    </a:solidFill>
                  </a:ln>
                  <a:solidFill>
                    <a:srgbClr val="FF0000"/>
                  </a:solidFill>
                </a:rPr>
                <a:t>Company</a:t>
              </a:r>
              <a:r>
                <a:rPr lang="ja-JP" altLang="en-US" sz="1000" dirty="0" smtClean="0">
                  <a:ln w="9525">
                    <a:solidFill>
                      <a:srgbClr val="FFFFFF">
                        <a:lumMod val="95000"/>
                      </a:srgbClr>
                    </a:solidFill>
                  </a:ln>
                  <a:solidFill>
                    <a:srgbClr val="FF0000"/>
                  </a:solidFill>
                </a:rPr>
                <a:t> </a:t>
              </a:r>
              <a:r>
                <a:rPr lang="en-US" altLang="ja-JP" sz="1000" dirty="0" smtClean="0">
                  <a:ln w="9525">
                    <a:solidFill>
                      <a:srgbClr val="FFFFFF">
                        <a:lumMod val="95000"/>
                      </a:srgbClr>
                    </a:solidFill>
                  </a:ln>
                  <a:solidFill>
                    <a:srgbClr val="FF0000"/>
                  </a:solidFill>
                </a:rPr>
                <a:t>A</a:t>
              </a:r>
            </a:p>
          </p:txBody>
        </p:sp>
        <p:sp>
          <p:nvSpPr>
            <p:cNvPr id="88" name="角丸四角形 87"/>
            <p:cNvSpPr/>
            <p:nvPr/>
          </p:nvSpPr>
          <p:spPr bwMode="auto">
            <a:xfrm>
              <a:off x="6629400" y="2424113"/>
              <a:ext cx="1098550" cy="241300"/>
            </a:xfrm>
            <a:prstGeom prst="roundRect">
              <a:avLst/>
            </a:prstGeom>
            <a:ln>
              <a:headEnd type="none" w="med" len="med"/>
              <a:tailEnd type="triangle" w="med" len="sm"/>
            </a:ln>
            <a:extLst/>
          </p:spPr>
          <p:style>
            <a:lnRef idx="1">
              <a:schemeClr val="accent4"/>
            </a:lnRef>
            <a:fillRef idx="2">
              <a:schemeClr val="accent4"/>
            </a:fillRef>
            <a:effectRef idx="1">
              <a:schemeClr val="accent4"/>
            </a:effectRef>
            <a:fontRef idx="minor">
              <a:schemeClr val="dk1"/>
            </a:fontRef>
          </p:style>
          <p:txBody>
            <a:bodyPr lIns="0" tIns="0" rIns="0" bIns="0" anchor="ctr"/>
            <a:lstStyle/>
            <a:p>
              <a:pPr algn="ctr">
                <a:tabLst>
                  <a:tab pos="1619250" algn="l"/>
                </a:tabLst>
                <a:defRPr/>
              </a:pPr>
              <a:r>
                <a:rPr lang="en-US" altLang="ja-JP" sz="800" dirty="0">
                  <a:solidFill>
                    <a:srgbClr val="000000"/>
                  </a:solidFill>
                  <a:latin typeface="ＭＳ Ｐゴシック"/>
                </a:rPr>
                <a:t>MPR-ID</a:t>
              </a:r>
              <a:r>
                <a:rPr lang="ja-JP" altLang="en-US" sz="800" dirty="0">
                  <a:solidFill>
                    <a:srgbClr val="000000"/>
                  </a:solidFill>
                  <a:latin typeface="ＭＳ Ｐゴシック"/>
                </a:rPr>
                <a:t>：</a:t>
              </a:r>
              <a:r>
                <a:rPr lang="en-US" altLang="ja-JP" sz="800" dirty="0">
                  <a:solidFill>
                    <a:srgbClr val="000000"/>
                  </a:solidFill>
                  <a:latin typeface="ＭＳ Ｐゴシック"/>
                </a:rPr>
                <a:t>MPR1</a:t>
              </a:r>
              <a:endParaRPr lang="ja-JP" altLang="en-US" sz="800" dirty="0">
                <a:solidFill>
                  <a:srgbClr val="000000"/>
                </a:solidFill>
                <a:latin typeface="ＭＳ Ｐゴシック"/>
              </a:endParaRPr>
            </a:p>
          </p:txBody>
        </p:sp>
        <p:sp>
          <p:nvSpPr>
            <p:cNvPr id="89" name="Text Box 45"/>
            <p:cNvSpPr txBox="1">
              <a:spLocks noChangeArrowheads="1"/>
            </p:cNvSpPr>
            <p:nvPr/>
          </p:nvSpPr>
          <p:spPr bwMode="auto">
            <a:xfrm>
              <a:off x="2650351" y="5925719"/>
              <a:ext cx="2703215" cy="254244"/>
            </a:xfrm>
            <a:prstGeom prst="rect">
              <a:avLst/>
            </a:prstGeom>
            <a:solidFill>
              <a:schemeClr val="accent1">
                <a:lumMod val="90000"/>
              </a:schemeClr>
            </a:solidFill>
            <a:ln>
              <a:solidFill>
                <a:schemeClr val="accent6"/>
              </a:solidFill>
              <a:headEnd/>
              <a:tailEnd/>
            </a:ln>
            <a:effectLst>
              <a:outerShdw blurRad="50800" dist="38100" dir="13500000" algn="br"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lIns="54000" tIns="10800" rIns="54000" bIns="10800">
              <a:sp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lnSpc>
                  <a:spcPct val="90000"/>
                </a:lnSpc>
                <a:spcBef>
                  <a:spcPct val="2000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lnSpc>
                  <a:spcPct val="90000"/>
                </a:lnSpc>
                <a:spcBef>
                  <a:spcPct val="2000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lnSpc>
                  <a:spcPct val="90000"/>
                </a:lnSpc>
                <a:spcBef>
                  <a:spcPct val="2000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lnSpc>
                  <a:spcPct val="90000"/>
                </a:lnSpc>
                <a:spcBef>
                  <a:spcPct val="2000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defRPr/>
              </a:pPr>
              <a:r>
                <a:rPr lang="en-US" altLang="ja-JP" sz="1050" dirty="0" smtClean="0">
                  <a:ln w="9525">
                    <a:solidFill>
                      <a:srgbClr val="FFFFFF">
                        <a:lumMod val="95000"/>
                      </a:srgbClr>
                    </a:solidFill>
                  </a:ln>
                  <a:solidFill>
                    <a:srgbClr val="FF0000"/>
                  </a:solidFill>
                </a:rPr>
                <a:t>P</a:t>
              </a:r>
              <a:r>
                <a:rPr lang="en-US" altLang="ja-JP" sz="1050" dirty="0" smtClean="0">
                  <a:ln w="9525">
                    <a:solidFill>
                      <a:srgbClr val="FFFFFF">
                        <a:lumMod val="95000"/>
                      </a:srgbClr>
                    </a:solidFill>
                  </a:ln>
                  <a:solidFill>
                    <a:srgbClr val="000000"/>
                  </a:solidFill>
                </a:rPr>
                <a:t>anasonic</a:t>
              </a:r>
              <a:r>
                <a:rPr lang="ja-JP" altLang="en-US" sz="1050" dirty="0">
                  <a:ln w="9525">
                    <a:solidFill>
                      <a:srgbClr val="FFFFFF">
                        <a:lumMod val="95000"/>
                      </a:srgbClr>
                    </a:solidFill>
                  </a:ln>
                  <a:solidFill>
                    <a:srgbClr val="000000"/>
                  </a:solidFill>
                </a:rPr>
                <a:t>　</a:t>
              </a:r>
              <a:r>
                <a:rPr lang="en-US" altLang="ja-JP" sz="1050" dirty="0" smtClean="0">
                  <a:ln w="9525">
                    <a:solidFill>
                      <a:srgbClr val="FFFFFF">
                        <a:lumMod val="95000"/>
                      </a:srgbClr>
                    </a:solidFill>
                  </a:ln>
                  <a:solidFill>
                    <a:srgbClr val="FF0000"/>
                  </a:solidFill>
                </a:rPr>
                <a:t>C</a:t>
              </a:r>
              <a:r>
                <a:rPr lang="en-US" altLang="ja-JP" sz="1050" dirty="0" smtClean="0">
                  <a:ln w="9525">
                    <a:solidFill>
                      <a:srgbClr val="FFFFFF">
                        <a:lumMod val="95000"/>
                      </a:srgbClr>
                    </a:solidFill>
                  </a:ln>
                  <a:solidFill>
                    <a:srgbClr val="000000"/>
                  </a:solidFill>
                </a:rPr>
                <a:t>loud</a:t>
              </a:r>
              <a:r>
                <a:rPr lang="ja-JP" altLang="en-US" sz="1050" dirty="0" smtClean="0">
                  <a:ln w="9525">
                    <a:solidFill>
                      <a:srgbClr val="FFFFFF">
                        <a:lumMod val="95000"/>
                      </a:srgbClr>
                    </a:solidFill>
                  </a:ln>
                  <a:solidFill>
                    <a:srgbClr val="000000"/>
                  </a:solidFill>
                </a:rPr>
                <a:t> </a:t>
              </a:r>
              <a:r>
                <a:rPr lang="en-US" altLang="ja-JP" sz="1050" dirty="0" err="1" smtClean="0">
                  <a:ln w="9525">
                    <a:solidFill>
                      <a:srgbClr val="FFFFFF">
                        <a:lumMod val="95000"/>
                      </a:srgbClr>
                    </a:solidFill>
                  </a:ln>
                  <a:solidFill>
                    <a:srgbClr val="FF0000"/>
                  </a:solidFill>
                </a:rPr>
                <a:t>P</a:t>
              </a:r>
              <a:r>
                <a:rPr lang="en-US" altLang="ja-JP" sz="1050" dirty="0" err="1" smtClean="0">
                  <a:ln w="9525">
                    <a:solidFill>
                      <a:srgbClr val="FFFFFF">
                        <a:lumMod val="95000"/>
                      </a:srgbClr>
                    </a:solidFill>
                  </a:ln>
                  <a:solidFill>
                    <a:srgbClr val="000000"/>
                  </a:solidFill>
                </a:rPr>
                <a:t>lat</a:t>
              </a:r>
              <a:r>
                <a:rPr lang="en-US" altLang="ja-JP" sz="1050" dirty="0" err="1" smtClean="0">
                  <a:ln w="9525">
                    <a:solidFill>
                      <a:srgbClr val="FFFFFF">
                        <a:lumMod val="95000"/>
                      </a:srgbClr>
                    </a:solidFill>
                  </a:ln>
                  <a:solidFill>
                    <a:srgbClr val="FF0000"/>
                  </a:solidFill>
                </a:rPr>
                <a:t>F</a:t>
              </a:r>
              <a:r>
                <a:rPr lang="en-US" altLang="ja-JP" sz="1050" dirty="0" err="1" smtClean="0">
                  <a:ln w="9525">
                    <a:solidFill>
                      <a:srgbClr val="FFFFFF">
                        <a:lumMod val="95000"/>
                      </a:srgbClr>
                    </a:solidFill>
                  </a:ln>
                  <a:solidFill>
                    <a:srgbClr val="000000"/>
                  </a:solidFill>
                </a:rPr>
                <a:t>orm</a:t>
              </a:r>
              <a:endParaRPr lang="en-US" altLang="ja-JP" sz="1050" dirty="0" smtClean="0">
                <a:ln w="9525">
                  <a:solidFill>
                    <a:srgbClr val="FFFFFF">
                      <a:lumMod val="95000"/>
                    </a:srgbClr>
                  </a:solidFill>
                </a:ln>
                <a:solidFill>
                  <a:srgbClr val="000000"/>
                </a:solidFill>
              </a:endParaRPr>
            </a:p>
          </p:txBody>
        </p:sp>
        <p:sp>
          <p:nvSpPr>
            <p:cNvPr id="90" name="フリーフォーム 1037"/>
            <p:cNvSpPr>
              <a:spLocks/>
            </p:cNvSpPr>
            <p:nvPr/>
          </p:nvSpPr>
          <p:spPr bwMode="auto">
            <a:xfrm>
              <a:off x="1204913" y="4114800"/>
              <a:ext cx="1562100" cy="615950"/>
            </a:xfrm>
            <a:custGeom>
              <a:avLst/>
              <a:gdLst>
                <a:gd name="T0" fmla="*/ 0 w 2847975"/>
                <a:gd name="T1" fmla="*/ 0 h 809625"/>
                <a:gd name="T2" fmla="*/ 287397 w 2847975"/>
                <a:gd name="T3" fmla="*/ 463905 h 809625"/>
                <a:gd name="T4" fmla="*/ 1562392 w 2847975"/>
                <a:gd name="T5" fmla="*/ 616124 h 809625"/>
                <a:gd name="T6" fmla="*/ 0 60000 65536"/>
                <a:gd name="T7" fmla="*/ 0 60000 65536"/>
                <a:gd name="T8" fmla="*/ 0 60000 65536"/>
              </a:gdLst>
              <a:ahLst/>
              <a:cxnLst>
                <a:cxn ang="T6">
                  <a:pos x="T0" y="T1"/>
                </a:cxn>
                <a:cxn ang="T7">
                  <a:pos x="T2" y="T3"/>
                </a:cxn>
                <a:cxn ang="T8">
                  <a:pos x="T4" y="T5"/>
                </a:cxn>
              </a:cxnLst>
              <a:rect l="0" t="0" r="r" b="b"/>
              <a:pathLst>
                <a:path w="2847975" h="809625">
                  <a:moveTo>
                    <a:pt x="0" y="0"/>
                  </a:moveTo>
                  <a:cubicBezTo>
                    <a:pt x="24606" y="237331"/>
                    <a:pt x="49213" y="474663"/>
                    <a:pt x="523875" y="609600"/>
                  </a:cubicBezTo>
                  <a:cubicBezTo>
                    <a:pt x="998537" y="744537"/>
                    <a:pt x="2165350" y="649288"/>
                    <a:pt x="2847975" y="809625"/>
                  </a:cubicBezTo>
                </a:path>
              </a:pathLst>
            </a:custGeom>
            <a:noFill/>
            <a:ln w="57150" cap="flat" cmpd="sng" algn="ctr">
              <a:solidFill>
                <a:srgbClr val="000080">
                  <a:alpha val="50195"/>
                </a:srgbClr>
              </a:solidFill>
              <a:prstDash val="solid"/>
              <a:round/>
              <a:headEnd type="none" w="med" len="med"/>
              <a:tailEnd type="triangle" w="med" len="sm"/>
            </a:ln>
            <a:extLst>
              <a:ext uri="{909E8E84-426E-40DD-AFC4-6F175D3DCCD1}">
                <a14:hiddenFill xmlns:a14="http://schemas.microsoft.com/office/drawing/2010/main">
                  <a:solidFill>
                    <a:srgbClr val="FFFFFF"/>
                  </a:solidFill>
                </a14:hiddenFill>
              </a:ext>
            </a:extLst>
          </p:spPr>
          <p:txBody>
            <a:bodyPr anchor="ctr"/>
            <a:lstStyle/>
            <a:p>
              <a:endParaRPr lang="ja-JP" altLang="en-US" sz="800">
                <a:solidFill>
                  <a:srgbClr val="000000"/>
                </a:solidFill>
              </a:endParaRPr>
            </a:p>
          </p:txBody>
        </p:sp>
        <p:sp>
          <p:nvSpPr>
            <p:cNvPr id="92" name="フリーフォーム 1042"/>
            <p:cNvSpPr>
              <a:spLocks/>
            </p:cNvSpPr>
            <p:nvPr/>
          </p:nvSpPr>
          <p:spPr bwMode="auto">
            <a:xfrm>
              <a:off x="1336675" y="4838700"/>
              <a:ext cx="1379538" cy="457200"/>
            </a:xfrm>
            <a:custGeom>
              <a:avLst/>
              <a:gdLst>
                <a:gd name="T0" fmla="*/ 1380392 w 1495425"/>
                <a:gd name="T1" fmla="*/ 66675 h 457200"/>
                <a:gd name="T2" fmla="*/ 852854 w 1495425"/>
                <a:gd name="T3" fmla="*/ 0 h 457200"/>
                <a:gd name="T4" fmla="*/ 474785 w 1495425"/>
                <a:gd name="T5" fmla="*/ 66675 h 457200"/>
                <a:gd name="T6" fmla="*/ 158262 w 1495425"/>
                <a:gd name="T7" fmla="*/ 228600 h 457200"/>
                <a:gd name="T8" fmla="*/ 0 w 1495425"/>
                <a:gd name="T9" fmla="*/ 457200 h 457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5425" h="457200">
                  <a:moveTo>
                    <a:pt x="1495425" y="66675"/>
                  </a:moveTo>
                  <a:cubicBezTo>
                    <a:pt x="1291431" y="33337"/>
                    <a:pt x="1087437" y="0"/>
                    <a:pt x="923925" y="0"/>
                  </a:cubicBezTo>
                  <a:cubicBezTo>
                    <a:pt x="760413" y="0"/>
                    <a:pt x="639763" y="28575"/>
                    <a:pt x="514350" y="66675"/>
                  </a:cubicBezTo>
                  <a:cubicBezTo>
                    <a:pt x="388937" y="104775"/>
                    <a:pt x="257175" y="163513"/>
                    <a:pt x="171450" y="228600"/>
                  </a:cubicBezTo>
                  <a:cubicBezTo>
                    <a:pt x="85725" y="293687"/>
                    <a:pt x="0" y="457200"/>
                    <a:pt x="0" y="457200"/>
                  </a:cubicBezTo>
                </a:path>
              </a:pathLst>
            </a:custGeom>
            <a:noFill/>
            <a:ln w="57150" cap="flat" cmpd="sng" algn="ctr">
              <a:solidFill>
                <a:srgbClr val="000080">
                  <a:alpha val="50195"/>
                </a:srgbClr>
              </a:solidFill>
              <a:prstDash val="solid"/>
              <a:round/>
              <a:headEnd type="none" w="med" len="med"/>
              <a:tailEnd type="triangle" w="med" len="sm"/>
            </a:ln>
            <a:extLst>
              <a:ext uri="{909E8E84-426E-40DD-AFC4-6F175D3DCCD1}">
                <a14:hiddenFill xmlns:a14="http://schemas.microsoft.com/office/drawing/2010/main">
                  <a:solidFill>
                    <a:srgbClr val="FFFFFF"/>
                  </a:solidFill>
                </a14:hiddenFill>
              </a:ext>
            </a:extLst>
          </p:spPr>
          <p:txBody>
            <a:bodyPr anchor="ctr"/>
            <a:lstStyle/>
            <a:p>
              <a:endParaRPr lang="ja-JP" altLang="en-US" sz="800">
                <a:solidFill>
                  <a:srgbClr val="000000"/>
                </a:solidFill>
              </a:endParaRPr>
            </a:p>
          </p:txBody>
        </p:sp>
        <p:sp>
          <p:nvSpPr>
            <p:cNvPr id="93" name="フリーフォーム 7"/>
            <p:cNvSpPr>
              <a:spLocks/>
            </p:cNvSpPr>
            <p:nvPr/>
          </p:nvSpPr>
          <p:spPr bwMode="auto">
            <a:xfrm>
              <a:off x="1247775" y="2724150"/>
              <a:ext cx="1658938" cy="419100"/>
            </a:xfrm>
            <a:custGeom>
              <a:avLst/>
              <a:gdLst>
                <a:gd name="T0" fmla="*/ 0 w 1796933"/>
                <a:gd name="T1" fmla="*/ 304800 h 419271"/>
                <a:gd name="T2" fmla="*/ 1283677 w 1796933"/>
                <a:gd name="T3" fmla="*/ 419100 h 419271"/>
                <a:gd name="T4" fmla="*/ 1617784 w 1796933"/>
                <a:gd name="T5" fmla="*/ 323850 h 419271"/>
                <a:gd name="T6" fmla="*/ 1485900 w 1796933"/>
                <a:gd name="T7" fmla="*/ 76200 h 419271"/>
                <a:gd name="T8" fmla="*/ 123092 w 1796933"/>
                <a:gd name="T9" fmla="*/ 0 h 4192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6933" h="419271">
                  <a:moveTo>
                    <a:pt x="0" y="304800"/>
                  </a:moveTo>
                  <a:cubicBezTo>
                    <a:pt x="549275" y="360362"/>
                    <a:pt x="1098550" y="415925"/>
                    <a:pt x="1390650" y="419100"/>
                  </a:cubicBezTo>
                  <a:cubicBezTo>
                    <a:pt x="1682750" y="422275"/>
                    <a:pt x="1716088" y="381000"/>
                    <a:pt x="1752600" y="323850"/>
                  </a:cubicBezTo>
                  <a:cubicBezTo>
                    <a:pt x="1789113" y="266700"/>
                    <a:pt x="1879600" y="130175"/>
                    <a:pt x="1609725" y="76200"/>
                  </a:cubicBezTo>
                  <a:cubicBezTo>
                    <a:pt x="1339850" y="22225"/>
                    <a:pt x="736600" y="11112"/>
                    <a:pt x="133350" y="0"/>
                  </a:cubicBezTo>
                </a:path>
              </a:pathLst>
            </a:custGeom>
            <a:noFill/>
            <a:ln w="57150" cap="flat" cmpd="sng" algn="ctr">
              <a:solidFill>
                <a:srgbClr val="000080">
                  <a:alpha val="50195"/>
                </a:srgbClr>
              </a:solidFill>
              <a:prstDash val="solid"/>
              <a:round/>
              <a:headEnd type="none" w="med" len="med"/>
              <a:tailEnd type="triangle" w="med" len="sm"/>
            </a:ln>
            <a:extLst>
              <a:ext uri="{909E8E84-426E-40DD-AFC4-6F175D3DCCD1}">
                <a14:hiddenFill xmlns:a14="http://schemas.microsoft.com/office/drawing/2010/main">
                  <a:solidFill>
                    <a:srgbClr val="FFFFFF"/>
                  </a:solidFill>
                </a14:hiddenFill>
              </a:ext>
            </a:extLst>
          </p:spPr>
          <p:txBody>
            <a:bodyPr anchor="ctr"/>
            <a:lstStyle/>
            <a:p>
              <a:endParaRPr lang="ja-JP" altLang="en-US" sz="800">
                <a:solidFill>
                  <a:srgbClr val="000000"/>
                </a:solidFill>
              </a:endParaRPr>
            </a:p>
          </p:txBody>
        </p:sp>
        <p:pic>
          <p:nvPicPr>
            <p:cNvPr id="94"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58138" y="3224213"/>
              <a:ext cx="660400" cy="3444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5" name="Picture 111" descr="http://www.clker.com/cliparts/H/a/1/3/E/Z/bronze-key-m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69064" y="3284984"/>
              <a:ext cx="279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05" descr="http://illustration-free.net/thumb/large/ifn0043.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92263" y="4592638"/>
              <a:ext cx="4111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05" descr="http://illustration-free.net/thumb/large/ifn0043.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7875" y="4613275"/>
              <a:ext cx="4127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 name="グループ化 110"/>
            <p:cNvGrpSpPr>
              <a:grpSpLocks/>
            </p:cNvGrpSpPr>
            <p:nvPr/>
          </p:nvGrpSpPr>
          <p:grpSpPr bwMode="auto">
            <a:xfrm>
              <a:off x="6021388" y="701675"/>
              <a:ext cx="568325" cy="719138"/>
              <a:chOff x="4416425" y="3388038"/>
              <a:chExt cx="765175" cy="906477"/>
            </a:xfrm>
          </p:grpSpPr>
          <p:sp>
            <p:nvSpPr>
              <p:cNvPr id="99" name="Oval 31"/>
              <p:cNvSpPr>
                <a:spLocks noChangeArrowheads="1"/>
              </p:cNvSpPr>
              <p:nvPr/>
            </p:nvSpPr>
            <p:spPr bwMode="auto">
              <a:xfrm>
                <a:off x="4467722" y="3800255"/>
                <a:ext cx="662582" cy="494260"/>
              </a:xfrm>
              <a:prstGeom prst="ellipse">
                <a:avLst/>
              </a:prstGeom>
              <a:gradFill rotWithShape="1">
                <a:gsLst>
                  <a:gs pos="0">
                    <a:srgbClr val="00CCFF"/>
                  </a:gs>
                  <a:gs pos="50000">
                    <a:srgbClr val="99EBFF"/>
                  </a:gs>
                  <a:gs pos="100000">
                    <a:srgbClr val="00CC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altLang="ja-JP" sz="800" dirty="0">
                    <a:solidFill>
                      <a:srgbClr val="000000"/>
                    </a:solidFill>
                    <a:cs typeface="メイリオ" pitchFamily="50" charset="-128"/>
                  </a:rPr>
                  <a:t>AK</a:t>
                </a:r>
              </a:p>
            </p:txBody>
          </p:sp>
          <p:pic>
            <p:nvPicPr>
              <p:cNvPr id="100" name="Picture 5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86856" y="3388038"/>
                <a:ext cx="316470" cy="431982"/>
              </a:xfrm>
              <a:prstGeom prst="rect">
                <a:avLst/>
              </a:prstGeom>
              <a:noFill/>
              <a:ln>
                <a:noFill/>
              </a:ln>
              <a:effectLst/>
              <a:extLst>
                <a:ext uri="{909E8E84-426E-40DD-AFC4-6F175D3DCCD1}">
                  <a14:hiddenFill xmlns:a14="http://schemas.microsoft.com/office/drawing/2010/main">
                    <a:solidFill>
                      <a:srgbClr val="66FFCC"/>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grpSp>
            <p:nvGrpSpPr>
              <p:cNvPr id="101" name="Group 4"/>
              <p:cNvGrpSpPr>
                <a:grpSpLocks noChangeAspect="1"/>
              </p:cNvGrpSpPr>
              <p:nvPr/>
            </p:nvGrpSpPr>
            <p:grpSpPr bwMode="auto">
              <a:xfrm>
                <a:off x="4416425" y="3686177"/>
                <a:ext cx="765175" cy="568325"/>
                <a:chOff x="2782" y="2514"/>
                <a:chExt cx="482" cy="358"/>
              </a:xfrm>
            </p:grpSpPr>
            <p:sp>
              <p:nvSpPr>
                <p:cNvPr id="102" name="AutoShape 3"/>
                <p:cNvSpPr>
                  <a:spLocks noChangeAspect="1" noChangeArrowheads="1" noTextEdit="1"/>
                </p:cNvSpPr>
                <p:nvPr/>
              </p:nvSpPr>
              <p:spPr bwMode="auto">
                <a:xfrm>
                  <a:off x="2782" y="2514"/>
                  <a:ext cx="482"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800">
                    <a:solidFill>
                      <a:srgbClr val="000000"/>
                    </a:solidFill>
                  </a:endParaRPr>
                </a:p>
              </p:txBody>
            </p:sp>
            <p:sp>
              <p:nvSpPr>
                <p:cNvPr id="103" name="Freeform 5"/>
                <p:cNvSpPr>
                  <a:spLocks/>
                </p:cNvSpPr>
                <p:nvPr/>
              </p:nvSpPr>
              <p:spPr bwMode="auto">
                <a:xfrm>
                  <a:off x="2782" y="2613"/>
                  <a:ext cx="481" cy="254"/>
                </a:xfrm>
                <a:custGeom>
                  <a:avLst/>
                  <a:gdLst>
                    <a:gd name="T0" fmla="*/ 66 w 2405"/>
                    <a:gd name="T1" fmla="*/ 254 h 1522"/>
                    <a:gd name="T2" fmla="*/ 77 w 2405"/>
                    <a:gd name="T3" fmla="*/ 253 h 1522"/>
                    <a:gd name="T4" fmla="*/ 96 w 2405"/>
                    <a:gd name="T5" fmla="*/ 250 h 1522"/>
                    <a:gd name="T6" fmla="*/ 121 w 2405"/>
                    <a:gd name="T7" fmla="*/ 245 h 1522"/>
                    <a:gd name="T8" fmla="*/ 151 w 2405"/>
                    <a:gd name="T9" fmla="*/ 240 h 1522"/>
                    <a:gd name="T10" fmla="*/ 185 w 2405"/>
                    <a:gd name="T11" fmla="*/ 233 h 1522"/>
                    <a:gd name="T12" fmla="*/ 221 w 2405"/>
                    <a:gd name="T13" fmla="*/ 225 h 1522"/>
                    <a:gd name="T14" fmla="*/ 259 w 2405"/>
                    <a:gd name="T15" fmla="*/ 216 h 1522"/>
                    <a:gd name="T16" fmla="*/ 297 w 2405"/>
                    <a:gd name="T17" fmla="*/ 208 h 1522"/>
                    <a:gd name="T18" fmla="*/ 335 w 2405"/>
                    <a:gd name="T19" fmla="*/ 199 h 1522"/>
                    <a:gd name="T20" fmla="*/ 371 w 2405"/>
                    <a:gd name="T21" fmla="*/ 190 h 1522"/>
                    <a:gd name="T22" fmla="*/ 403 w 2405"/>
                    <a:gd name="T23" fmla="*/ 181 h 1522"/>
                    <a:gd name="T24" fmla="*/ 431 w 2405"/>
                    <a:gd name="T25" fmla="*/ 173 h 1522"/>
                    <a:gd name="T26" fmla="*/ 455 w 2405"/>
                    <a:gd name="T27" fmla="*/ 166 h 1522"/>
                    <a:gd name="T28" fmla="*/ 471 w 2405"/>
                    <a:gd name="T29" fmla="*/ 161 h 1522"/>
                    <a:gd name="T30" fmla="*/ 480 w 2405"/>
                    <a:gd name="T31" fmla="*/ 156 h 1522"/>
                    <a:gd name="T32" fmla="*/ 481 w 2405"/>
                    <a:gd name="T33" fmla="*/ 149 h 1522"/>
                    <a:gd name="T34" fmla="*/ 478 w 2405"/>
                    <a:gd name="T35" fmla="*/ 131 h 1522"/>
                    <a:gd name="T36" fmla="*/ 472 w 2405"/>
                    <a:gd name="T37" fmla="*/ 109 h 1522"/>
                    <a:gd name="T38" fmla="*/ 465 w 2405"/>
                    <a:gd name="T39" fmla="*/ 84 h 1522"/>
                    <a:gd name="T40" fmla="*/ 456 w 2405"/>
                    <a:gd name="T41" fmla="*/ 59 h 1522"/>
                    <a:gd name="T42" fmla="*/ 447 w 2405"/>
                    <a:gd name="T43" fmla="*/ 36 h 1522"/>
                    <a:gd name="T44" fmla="*/ 438 w 2405"/>
                    <a:gd name="T45" fmla="*/ 17 h 1522"/>
                    <a:gd name="T46" fmla="*/ 430 w 2405"/>
                    <a:gd name="T47" fmla="*/ 4 h 1522"/>
                    <a:gd name="T48" fmla="*/ 423 w 2405"/>
                    <a:gd name="T49" fmla="*/ 0 h 1522"/>
                    <a:gd name="T50" fmla="*/ 412 w 2405"/>
                    <a:gd name="T51" fmla="*/ 1 h 1522"/>
                    <a:gd name="T52" fmla="*/ 394 w 2405"/>
                    <a:gd name="T53" fmla="*/ 4 h 1522"/>
                    <a:gd name="T54" fmla="*/ 370 w 2405"/>
                    <a:gd name="T55" fmla="*/ 10 h 1522"/>
                    <a:gd name="T56" fmla="*/ 342 w 2405"/>
                    <a:gd name="T57" fmla="*/ 18 h 1522"/>
                    <a:gd name="T58" fmla="*/ 309 w 2405"/>
                    <a:gd name="T59" fmla="*/ 26 h 1522"/>
                    <a:gd name="T60" fmla="*/ 275 w 2405"/>
                    <a:gd name="T61" fmla="*/ 36 h 1522"/>
                    <a:gd name="T62" fmla="*/ 239 w 2405"/>
                    <a:gd name="T63" fmla="*/ 47 h 1522"/>
                    <a:gd name="T64" fmla="*/ 203 w 2405"/>
                    <a:gd name="T65" fmla="*/ 57 h 1522"/>
                    <a:gd name="T66" fmla="*/ 167 w 2405"/>
                    <a:gd name="T67" fmla="*/ 68 h 1522"/>
                    <a:gd name="T68" fmla="*/ 133 w 2405"/>
                    <a:gd name="T69" fmla="*/ 79 h 1522"/>
                    <a:gd name="T70" fmla="*/ 102 w 2405"/>
                    <a:gd name="T71" fmla="*/ 88 h 1522"/>
                    <a:gd name="T72" fmla="*/ 75 w 2405"/>
                    <a:gd name="T73" fmla="*/ 96 h 1522"/>
                    <a:gd name="T74" fmla="*/ 54 w 2405"/>
                    <a:gd name="T75" fmla="*/ 103 h 1522"/>
                    <a:gd name="T76" fmla="*/ 38 w 2405"/>
                    <a:gd name="T77" fmla="*/ 108 h 1522"/>
                    <a:gd name="T78" fmla="*/ 30 w 2405"/>
                    <a:gd name="T79" fmla="*/ 111 h 1522"/>
                    <a:gd name="T80" fmla="*/ 415 w 2405"/>
                    <a:gd name="T81" fmla="*/ 20 h 1522"/>
                    <a:gd name="T82" fmla="*/ 68 w 2405"/>
                    <a:gd name="T83" fmla="*/ 247 h 1522"/>
                    <a:gd name="T84" fmla="*/ 0 w 2405"/>
                    <a:gd name="T85" fmla="*/ 120 h 1522"/>
                    <a:gd name="T86" fmla="*/ 4 w 2405"/>
                    <a:gd name="T87" fmla="*/ 131 h 1522"/>
                    <a:gd name="T88" fmla="*/ 11 w 2405"/>
                    <a:gd name="T89" fmla="*/ 149 h 1522"/>
                    <a:gd name="T90" fmla="*/ 20 w 2405"/>
                    <a:gd name="T91" fmla="*/ 172 h 1522"/>
                    <a:gd name="T92" fmla="*/ 30 w 2405"/>
                    <a:gd name="T93" fmla="*/ 197 h 1522"/>
                    <a:gd name="T94" fmla="*/ 41 w 2405"/>
                    <a:gd name="T95" fmla="*/ 220 h 1522"/>
                    <a:gd name="T96" fmla="*/ 51 w 2405"/>
                    <a:gd name="T97" fmla="*/ 239 h 1522"/>
                    <a:gd name="T98" fmla="*/ 59 w 2405"/>
                    <a:gd name="T99" fmla="*/ 251 h 15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05" h="1522">
                      <a:moveTo>
                        <a:pt x="314" y="1521"/>
                      </a:moveTo>
                      <a:lnTo>
                        <a:pt x="328" y="1522"/>
                      </a:lnTo>
                      <a:lnTo>
                        <a:pt x="352" y="1521"/>
                      </a:lnTo>
                      <a:lnTo>
                        <a:pt x="386" y="1516"/>
                      </a:lnTo>
                      <a:lnTo>
                        <a:pt x="430" y="1509"/>
                      </a:lnTo>
                      <a:lnTo>
                        <a:pt x="481" y="1498"/>
                      </a:lnTo>
                      <a:lnTo>
                        <a:pt x="540" y="1487"/>
                      </a:lnTo>
                      <a:lnTo>
                        <a:pt x="606" y="1471"/>
                      </a:lnTo>
                      <a:lnTo>
                        <a:pt x="677" y="1455"/>
                      </a:lnTo>
                      <a:lnTo>
                        <a:pt x="755" y="1437"/>
                      </a:lnTo>
                      <a:lnTo>
                        <a:pt x="838" y="1417"/>
                      </a:lnTo>
                      <a:lnTo>
                        <a:pt x="924" y="1394"/>
                      </a:lnTo>
                      <a:lnTo>
                        <a:pt x="1014" y="1372"/>
                      </a:lnTo>
                      <a:lnTo>
                        <a:pt x="1106" y="1348"/>
                      </a:lnTo>
                      <a:lnTo>
                        <a:pt x="1201" y="1323"/>
                      </a:lnTo>
                      <a:lnTo>
                        <a:pt x="1295" y="1297"/>
                      </a:lnTo>
                      <a:lnTo>
                        <a:pt x="1391" y="1271"/>
                      </a:lnTo>
                      <a:lnTo>
                        <a:pt x="1487" y="1244"/>
                      </a:lnTo>
                      <a:lnTo>
                        <a:pt x="1582" y="1217"/>
                      </a:lnTo>
                      <a:lnTo>
                        <a:pt x="1674" y="1190"/>
                      </a:lnTo>
                      <a:lnTo>
                        <a:pt x="1765" y="1163"/>
                      </a:lnTo>
                      <a:lnTo>
                        <a:pt x="1853" y="1137"/>
                      </a:lnTo>
                      <a:lnTo>
                        <a:pt x="1936" y="1111"/>
                      </a:lnTo>
                      <a:lnTo>
                        <a:pt x="2015" y="1086"/>
                      </a:lnTo>
                      <a:lnTo>
                        <a:pt x="2089" y="1063"/>
                      </a:lnTo>
                      <a:lnTo>
                        <a:pt x="2157" y="1039"/>
                      </a:lnTo>
                      <a:lnTo>
                        <a:pt x="2218" y="1018"/>
                      </a:lnTo>
                      <a:lnTo>
                        <a:pt x="2273" y="997"/>
                      </a:lnTo>
                      <a:lnTo>
                        <a:pt x="2318" y="979"/>
                      </a:lnTo>
                      <a:lnTo>
                        <a:pt x="2354" y="962"/>
                      </a:lnTo>
                      <a:lnTo>
                        <a:pt x="2382" y="948"/>
                      </a:lnTo>
                      <a:lnTo>
                        <a:pt x="2399" y="935"/>
                      </a:lnTo>
                      <a:lnTo>
                        <a:pt x="2405" y="925"/>
                      </a:lnTo>
                      <a:lnTo>
                        <a:pt x="2404" y="890"/>
                      </a:lnTo>
                      <a:lnTo>
                        <a:pt x="2398" y="844"/>
                      </a:lnTo>
                      <a:lnTo>
                        <a:pt x="2389" y="787"/>
                      </a:lnTo>
                      <a:lnTo>
                        <a:pt x="2377" y="724"/>
                      </a:lnTo>
                      <a:lnTo>
                        <a:pt x="2361" y="654"/>
                      </a:lnTo>
                      <a:lnTo>
                        <a:pt x="2344" y="581"/>
                      </a:lnTo>
                      <a:lnTo>
                        <a:pt x="2325" y="505"/>
                      </a:lnTo>
                      <a:lnTo>
                        <a:pt x="2303" y="429"/>
                      </a:lnTo>
                      <a:lnTo>
                        <a:pt x="2281" y="353"/>
                      </a:lnTo>
                      <a:lnTo>
                        <a:pt x="2258" y="281"/>
                      </a:lnTo>
                      <a:lnTo>
                        <a:pt x="2235" y="214"/>
                      </a:lnTo>
                      <a:lnTo>
                        <a:pt x="2212" y="152"/>
                      </a:lnTo>
                      <a:lnTo>
                        <a:pt x="2190" y="99"/>
                      </a:lnTo>
                      <a:lnTo>
                        <a:pt x="2168" y="55"/>
                      </a:lnTo>
                      <a:lnTo>
                        <a:pt x="2149" y="23"/>
                      </a:lnTo>
                      <a:lnTo>
                        <a:pt x="2131" y="4"/>
                      </a:lnTo>
                      <a:lnTo>
                        <a:pt x="2117" y="0"/>
                      </a:lnTo>
                      <a:lnTo>
                        <a:pt x="2093" y="2"/>
                      </a:lnTo>
                      <a:lnTo>
                        <a:pt x="2060" y="6"/>
                      </a:lnTo>
                      <a:lnTo>
                        <a:pt x="2019" y="15"/>
                      </a:lnTo>
                      <a:lnTo>
                        <a:pt x="1970" y="26"/>
                      </a:lnTo>
                      <a:lnTo>
                        <a:pt x="1913" y="42"/>
                      </a:lnTo>
                      <a:lnTo>
                        <a:pt x="1850" y="61"/>
                      </a:lnTo>
                      <a:lnTo>
                        <a:pt x="1782" y="81"/>
                      </a:lnTo>
                      <a:lnTo>
                        <a:pt x="1708" y="105"/>
                      </a:lnTo>
                      <a:lnTo>
                        <a:pt x="1629" y="131"/>
                      </a:lnTo>
                      <a:lnTo>
                        <a:pt x="1547" y="158"/>
                      </a:lnTo>
                      <a:lnTo>
                        <a:pt x="1462" y="186"/>
                      </a:lnTo>
                      <a:lnTo>
                        <a:pt x="1374" y="216"/>
                      </a:lnTo>
                      <a:lnTo>
                        <a:pt x="1285" y="248"/>
                      </a:lnTo>
                      <a:lnTo>
                        <a:pt x="1193" y="280"/>
                      </a:lnTo>
                      <a:lnTo>
                        <a:pt x="1102" y="312"/>
                      </a:lnTo>
                      <a:lnTo>
                        <a:pt x="1013" y="344"/>
                      </a:lnTo>
                      <a:lnTo>
                        <a:pt x="923" y="377"/>
                      </a:lnTo>
                      <a:lnTo>
                        <a:pt x="834" y="409"/>
                      </a:lnTo>
                      <a:lnTo>
                        <a:pt x="748" y="440"/>
                      </a:lnTo>
                      <a:lnTo>
                        <a:pt x="665" y="471"/>
                      </a:lnTo>
                      <a:lnTo>
                        <a:pt x="586" y="500"/>
                      </a:lnTo>
                      <a:lnTo>
                        <a:pt x="511" y="527"/>
                      </a:lnTo>
                      <a:lnTo>
                        <a:pt x="441" y="553"/>
                      </a:lnTo>
                      <a:lnTo>
                        <a:pt x="376" y="578"/>
                      </a:lnTo>
                      <a:lnTo>
                        <a:pt x="319" y="600"/>
                      </a:lnTo>
                      <a:lnTo>
                        <a:pt x="268" y="619"/>
                      </a:lnTo>
                      <a:lnTo>
                        <a:pt x="225" y="635"/>
                      </a:lnTo>
                      <a:lnTo>
                        <a:pt x="191" y="648"/>
                      </a:lnTo>
                      <a:lnTo>
                        <a:pt x="165" y="658"/>
                      </a:lnTo>
                      <a:lnTo>
                        <a:pt x="148" y="664"/>
                      </a:lnTo>
                      <a:lnTo>
                        <a:pt x="143" y="666"/>
                      </a:lnTo>
                      <a:lnTo>
                        <a:pt x="2077" y="118"/>
                      </a:lnTo>
                      <a:lnTo>
                        <a:pt x="2330" y="886"/>
                      </a:lnTo>
                      <a:lnTo>
                        <a:pt x="341" y="1478"/>
                      </a:lnTo>
                      <a:lnTo>
                        <a:pt x="0" y="713"/>
                      </a:lnTo>
                      <a:lnTo>
                        <a:pt x="2" y="722"/>
                      </a:lnTo>
                      <a:lnTo>
                        <a:pt x="10" y="746"/>
                      </a:lnTo>
                      <a:lnTo>
                        <a:pt x="22" y="786"/>
                      </a:lnTo>
                      <a:lnTo>
                        <a:pt x="36" y="835"/>
                      </a:lnTo>
                      <a:lnTo>
                        <a:pt x="56" y="894"/>
                      </a:lnTo>
                      <a:lnTo>
                        <a:pt x="76" y="960"/>
                      </a:lnTo>
                      <a:lnTo>
                        <a:pt x="100" y="1031"/>
                      </a:lnTo>
                      <a:lnTo>
                        <a:pt x="125" y="1104"/>
                      </a:lnTo>
                      <a:lnTo>
                        <a:pt x="151" y="1179"/>
                      </a:lnTo>
                      <a:lnTo>
                        <a:pt x="176" y="1251"/>
                      </a:lnTo>
                      <a:lnTo>
                        <a:pt x="203" y="1318"/>
                      </a:lnTo>
                      <a:lnTo>
                        <a:pt x="228" y="1381"/>
                      </a:lnTo>
                      <a:lnTo>
                        <a:pt x="253" y="1434"/>
                      </a:lnTo>
                      <a:lnTo>
                        <a:pt x="276" y="1477"/>
                      </a:lnTo>
                      <a:lnTo>
                        <a:pt x="296" y="1507"/>
                      </a:lnTo>
                      <a:lnTo>
                        <a:pt x="314" y="15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800">
                    <a:solidFill>
                      <a:srgbClr val="000000"/>
                    </a:solidFill>
                  </a:endParaRPr>
                </a:p>
              </p:txBody>
            </p:sp>
            <p:sp>
              <p:nvSpPr>
                <p:cNvPr id="104" name="Freeform 6"/>
                <p:cNvSpPr>
                  <a:spLocks/>
                </p:cNvSpPr>
                <p:nvPr/>
              </p:nvSpPr>
              <p:spPr bwMode="auto">
                <a:xfrm>
                  <a:off x="2850" y="2571"/>
                  <a:ext cx="327" cy="133"/>
                </a:xfrm>
                <a:custGeom>
                  <a:avLst/>
                  <a:gdLst>
                    <a:gd name="T0" fmla="*/ 312 w 1634"/>
                    <a:gd name="T1" fmla="*/ 0 h 796"/>
                    <a:gd name="T2" fmla="*/ 309 w 1634"/>
                    <a:gd name="T3" fmla="*/ 2 h 796"/>
                    <a:gd name="T4" fmla="*/ 299 w 1634"/>
                    <a:gd name="T5" fmla="*/ 8 h 796"/>
                    <a:gd name="T6" fmla="*/ 284 w 1634"/>
                    <a:gd name="T7" fmla="*/ 16 h 796"/>
                    <a:gd name="T8" fmla="*/ 266 w 1634"/>
                    <a:gd name="T9" fmla="*/ 26 h 796"/>
                    <a:gd name="T10" fmla="*/ 247 w 1634"/>
                    <a:gd name="T11" fmla="*/ 36 h 796"/>
                    <a:gd name="T12" fmla="*/ 228 w 1634"/>
                    <a:gd name="T13" fmla="*/ 45 h 796"/>
                    <a:gd name="T14" fmla="*/ 210 w 1634"/>
                    <a:gd name="T15" fmla="*/ 53 h 796"/>
                    <a:gd name="T16" fmla="*/ 196 w 1634"/>
                    <a:gd name="T17" fmla="*/ 57 h 796"/>
                    <a:gd name="T18" fmla="*/ 183 w 1634"/>
                    <a:gd name="T19" fmla="*/ 61 h 796"/>
                    <a:gd name="T20" fmla="*/ 166 w 1634"/>
                    <a:gd name="T21" fmla="*/ 65 h 796"/>
                    <a:gd name="T22" fmla="*/ 148 w 1634"/>
                    <a:gd name="T23" fmla="*/ 71 h 796"/>
                    <a:gd name="T24" fmla="*/ 129 w 1634"/>
                    <a:gd name="T25" fmla="*/ 77 h 796"/>
                    <a:gd name="T26" fmla="*/ 110 w 1634"/>
                    <a:gd name="T27" fmla="*/ 83 h 796"/>
                    <a:gd name="T28" fmla="*/ 93 w 1634"/>
                    <a:gd name="T29" fmla="*/ 89 h 796"/>
                    <a:gd name="T30" fmla="*/ 79 w 1634"/>
                    <a:gd name="T31" fmla="*/ 94 h 796"/>
                    <a:gd name="T32" fmla="*/ 67 w 1634"/>
                    <a:gd name="T33" fmla="*/ 99 h 796"/>
                    <a:gd name="T34" fmla="*/ 58 w 1634"/>
                    <a:gd name="T35" fmla="*/ 104 h 796"/>
                    <a:gd name="T36" fmla="*/ 47 w 1634"/>
                    <a:gd name="T37" fmla="*/ 109 h 796"/>
                    <a:gd name="T38" fmla="*/ 35 w 1634"/>
                    <a:gd name="T39" fmla="*/ 115 h 796"/>
                    <a:gd name="T40" fmla="*/ 25 w 1634"/>
                    <a:gd name="T41" fmla="*/ 120 h 796"/>
                    <a:gd name="T42" fmla="*/ 15 w 1634"/>
                    <a:gd name="T43" fmla="*/ 125 h 796"/>
                    <a:gd name="T44" fmla="*/ 7 w 1634"/>
                    <a:gd name="T45" fmla="*/ 129 h 796"/>
                    <a:gd name="T46" fmla="*/ 2 w 1634"/>
                    <a:gd name="T47" fmla="*/ 132 h 796"/>
                    <a:gd name="T48" fmla="*/ 0 w 1634"/>
                    <a:gd name="T49" fmla="*/ 133 h 796"/>
                    <a:gd name="T50" fmla="*/ 2 w 1634"/>
                    <a:gd name="T51" fmla="*/ 132 h 796"/>
                    <a:gd name="T52" fmla="*/ 9 w 1634"/>
                    <a:gd name="T53" fmla="*/ 130 h 796"/>
                    <a:gd name="T54" fmla="*/ 19 w 1634"/>
                    <a:gd name="T55" fmla="*/ 126 h 796"/>
                    <a:gd name="T56" fmla="*/ 32 w 1634"/>
                    <a:gd name="T57" fmla="*/ 122 h 796"/>
                    <a:gd name="T58" fmla="*/ 45 w 1634"/>
                    <a:gd name="T59" fmla="*/ 117 h 796"/>
                    <a:gd name="T60" fmla="*/ 59 w 1634"/>
                    <a:gd name="T61" fmla="*/ 112 h 796"/>
                    <a:gd name="T62" fmla="*/ 73 w 1634"/>
                    <a:gd name="T63" fmla="*/ 108 h 796"/>
                    <a:gd name="T64" fmla="*/ 85 w 1634"/>
                    <a:gd name="T65" fmla="*/ 104 h 796"/>
                    <a:gd name="T66" fmla="*/ 96 w 1634"/>
                    <a:gd name="T67" fmla="*/ 101 h 796"/>
                    <a:gd name="T68" fmla="*/ 111 w 1634"/>
                    <a:gd name="T69" fmla="*/ 96 h 796"/>
                    <a:gd name="T70" fmla="*/ 128 w 1634"/>
                    <a:gd name="T71" fmla="*/ 91 h 796"/>
                    <a:gd name="T72" fmla="*/ 147 w 1634"/>
                    <a:gd name="T73" fmla="*/ 85 h 796"/>
                    <a:gd name="T74" fmla="*/ 166 w 1634"/>
                    <a:gd name="T75" fmla="*/ 80 h 796"/>
                    <a:gd name="T76" fmla="*/ 184 w 1634"/>
                    <a:gd name="T77" fmla="*/ 74 h 796"/>
                    <a:gd name="T78" fmla="*/ 199 w 1634"/>
                    <a:gd name="T79" fmla="*/ 69 h 796"/>
                    <a:gd name="T80" fmla="*/ 211 w 1634"/>
                    <a:gd name="T81" fmla="*/ 64 h 796"/>
                    <a:gd name="T82" fmla="*/ 227 w 1634"/>
                    <a:gd name="T83" fmla="*/ 58 h 796"/>
                    <a:gd name="T84" fmla="*/ 243 w 1634"/>
                    <a:gd name="T85" fmla="*/ 51 h 796"/>
                    <a:gd name="T86" fmla="*/ 257 w 1634"/>
                    <a:gd name="T87" fmla="*/ 45 h 796"/>
                    <a:gd name="T88" fmla="*/ 269 w 1634"/>
                    <a:gd name="T89" fmla="*/ 39 h 796"/>
                    <a:gd name="T90" fmla="*/ 279 w 1634"/>
                    <a:gd name="T91" fmla="*/ 34 h 796"/>
                    <a:gd name="T92" fmla="*/ 287 w 1634"/>
                    <a:gd name="T93" fmla="*/ 30 h 796"/>
                    <a:gd name="T94" fmla="*/ 292 w 1634"/>
                    <a:gd name="T95" fmla="*/ 28 h 796"/>
                    <a:gd name="T96" fmla="*/ 294 w 1634"/>
                    <a:gd name="T97" fmla="*/ 27 h 796"/>
                    <a:gd name="T98" fmla="*/ 327 w 1634"/>
                    <a:gd name="T99" fmla="*/ 52 h 7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34" h="796">
                      <a:moveTo>
                        <a:pt x="1634" y="309"/>
                      </a:moveTo>
                      <a:lnTo>
                        <a:pt x="1561" y="0"/>
                      </a:lnTo>
                      <a:lnTo>
                        <a:pt x="1556" y="4"/>
                      </a:lnTo>
                      <a:lnTo>
                        <a:pt x="1543" y="13"/>
                      </a:lnTo>
                      <a:lnTo>
                        <a:pt x="1521" y="29"/>
                      </a:lnTo>
                      <a:lnTo>
                        <a:pt x="1492" y="48"/>
                      </a:lnTo>
                      <a:lnTo>
                        <a:pt x="1458" y="71"/>
                      </a:lnTo>
                      <a:lnTo>
                        <a:pt x="1419" y="97"/>
                      </a:lnTo>
                      <a:lnTo>
                        <a:pt x="1376" y="126"/>
                      </a:lnTo>
                      <a:lnTo>
                        <a:pt x="1329" y="155"/>
                      </a:lnTo>
                      <a:lnTo>
                        <a:pt x="1282" y="185"/>
                      </a:lnTo>
                      <a:lnTo>
                        <a:pt x="1233" y="216"/>
                      </a:lnTo>
                      <a:lnTo>
                        <a:pt x="1185" y="244"/>
                      </a:lnTo>
                      <a:lnTo>
                        <a:pt x="1138" y="271"/>
                      </a:lnTo>
                      <a:lnTo>
                        <a:pt x="1091" y="295"/>
                      </a:lnTo>
                      <a:lnTo>
                        <a:pt x="1050" y="316"/>
                      </a:lnTo>
                      <a:lnTo>
                        <a:pt x="1013" y="332"/>
                      </a:lnTo>
                      <a:lnTo>
                        <a:pt x="980" y="344"/>
                      </a:lnTo>
                      <a:lnTo>
                        <a:pt x="948" y="353"/>
                      </a:lnTo>
                      <a:lnTo>
                        <a:pt x="912" y="365"/>
                      </a:lnTo>
                      <a:lnTo>
                        <a:pt x="872" y="378"/>
                      </a:lnTo>
                      <a:lnTo>
                        <a:pt x="829" y="392"/>
                      </a:lnTo>
                      <a:lnTo>
                        <a:pt x="785" y="408"/>
                      </a:lnTo>
                      <a:lnTo>
                        <a:pt x="739" y="424"/>
                      </a:lnTo>
                      <a:lnTo>
                        <a:pt x="692" y="441"/>
                      </a:lnTo>
                      <a:lnTo>
                        <a:pt x="645" y="458"/>
                      </a:lnTo>
                      <a:lnTo>
                        <a:pt x="597" y="477"/>
                      </a:lnTo>
                      <a:lnTo>
                        <a:pt x="552" y="495"/>
                      </a:lnTo>
                      <a:lnTo>
                        <a:pt x="507" y="513"/>
                      </a:lnTo>
                      <a:lnTo>
                        <a:pt x="466" y="530"/>
                      </a:lnTo>
                      <a:lnTo>
                        <a:pt x="427" y="547"/>
                      </a:lnTo>
                      <a:lnTo>
                        <a:pt x="393" y="563"/>
                      </a:lnTo>
                      <a:lnTo>
                        <a:pt x="363" y="578"/>
                      </a:lnTo>
                      <a:lnTo>
                        <a:pt x="337" y="591"/>
                      </a:lnTo>
                      <a:lnTo>
                        <a:pt x="313" y="604"/>
                      </a:lnTo>
                      <a:lnTo>
                        <a:pt x="288" y="620"/>
                      </a:lnTo>
                      <a:lnTo>
                        <a:pt x="261" y="635"/>
                      </a:lnTo>
                      <a:lnTo>
                        <a:pt x="233" y="651"/>
                      </a:lnTo>
                      <a:lnTo>
                        <a:pt x="205" y="668"/>
                      </a:lnTo>
                      <a:lnTo>
                        <a:pt x="177" y="686"/>
                      </a:lnTo>
                      <a:lnTo>
                        <a:pt x="149" y="702"/>
                      </a:lnTo>
                      <a:lnTo>
                        <a:pt x="124" y="719"/>
                      </a:lnTo>
                      <a:lnTo>
                        <a:pt x="98" y="734"/>
                      </a:lnTo>
                      <a:lnTo>
                        <a:pt x="75" y="749"/>
                      </a:lnTo>
                      <a:lnTo>
                        <a:pt x="53" y="762"/>
                      </a:lnTo>
                      <a:lnTo>
                        <a:pt x="35" y="773"/>
                      </a:lnTo>
                      <a:lnTo>
                        <a:pt x="21" y="783"/>
                      </a:lnTo>
                      <a:lnTo>
                        <a:pt x="10" y="790"/>
                      </a:lnTo>
                      <a:lnTo>
                        <a:pt x="2" y="795"/>
                      </a:lnTo>
                      <a:lnTo>
                        <a:pt x="0" y="796"/>
                      </a:lnTo>
                      <a:lnTo>
                        <a:pt x="4" y="795"/>
                      </a:lnTo>
                      <a:lnTo>
                        <a:pt x="12" y="790"/>
                      </a:lnTo>
                      <a:lnTo>
                        <a:pt x="27" y="784"/>
                      </a:lnTo>
                      <a:lnTo>
                        <a:pt x="46" y="776"/>
                      </a:lnTo>
                      <a:lnTo>
                        <a:pt x="69" y="766"/>
                      </a:lnTo>
                      <a:lnTo>
                        <a:pt x="96" y="754"/>
                      </a:lnTo>
                      <a:lnTo>
                        <a:pt x="126" y="741"/>
                      </a:lnTo>
                      <a:lnTo>
                        <a:pt x="158" y="728"/>
                      </a:lnTo>
                      <a:lnTo>
                        <a:pt x="192" y="714"/>
                      </a:lnTo>
                      <a:lnTo>
                        <a:pt x="227" y="699"/>
                      </a:lnTo>
                      <a:lnTo>
                        <a:pt x="262" y="685"/>
                      </a:lnTo>
                      <a:lnTo>
                        <a:pt x="297" y="670"/>
                      </a:lnTo>
                      <a:lnTo>
                        <a:pt x="331" y="657"/>
                      </a:lnTo>
                      <a:lnTo>
                        <a:pt x="364" y="644"/>
                      </a:lnTo>
                      <a:lnTo>
                        <a:pt x="396" y="633"/>
                      </a:lnTo>
                      <a:lnTo>
                        <a:pt x="424" y="622"/>
                      </a:lnTo>
                      <a:lnTo>
                        <a:pt x="449" y="612"/>
                      </a:lnTo>
                      <a:lnTo>
                        <a:pt x="480" y="602"/>
                      </a:lnTo>
                      <a:lnTo>
                        <a:pt x="516" y="589"/>
                      </a:lnTo>
                      <a:lnTo>
                        <a:pt x="555" y="575"/>
                      </a:lnTo>
                      <a:lnTo>
                        <a:pt x="597" y="559"/>
                      </a:lnTo>
                      <a:lnTo>
                        <a:pt x="642" y="544"/>
                      </a:lnTo>
                      <a:lnTo>
                        <a:pt x="688" y="527"/>
                      </a:lnTo>
                      <a:lnTo>
                        <a:pt x="736" y="511"/>
                      </a:lnTo>
                      <a:lnTo>
                        <a:pt x="783" y="493"/>
                      </a:lnTo>
                      <a:lnTo>
                        <a:pt x="830" y="476"/>
                      </a:lnTo>
                      <a:lnTo>
                        <a:pt x="875" y="460"/>
                      </a:lnTo>
                      <a:lnTo>
                        <a:pt x="919" y="443"/>
                      </a:lnTo>
                      <a:lnTo>
                        <a:pt x="959" y="426"/>
                      </a:lnTo>
                      <a:lnTo>
                        <a:pt x="996" y="412"/>
                      </a:lnTo>
                      <a:lnTo>
                        <a:pt x="1027" y="398"/>
                      </a:lnTo>
                      <a:lnTo>
                        <a:pt x="1054" y="386"/>
                      </a:lnTo>
                      <a:lnTo>
                        <a:pt x="1095" y="366"/>
                      </a:lnTo>
                      <a:lnTo>
                        <a:pt x="1135" y="345"/>
                      </a:lnTo>
                      <a:lnTo>
                        <a:pt x="1174" y="325"/>
                      </a:lnTo>
                      <a:lnTo>
                        <a:pt x="1212" y="305"/>
                      </a:lnTo>
                      <a:lnTo>
                        <a:pt x="1248" y="286"/>
                      </a:lnTo>
                      <a:lnTo>
                        <a:pt x="1282" y="267"/>
                      </a:lnTo>
                      <a:lnTo>
                        <a:pt x="1315" y="250"/>
                      </a:lnTo>
                      <a:lnTo>
                        <a:pt x="1344" y="232"/>
                      </a:lnTo>
                      <a:lnTo>
                        <a:pt x="1371" y="218"/>
                      </a:lnTo>
                      <a:lnTo>
                        <a:pt x="1395" y="204"/>
                      </a:lnTo>
                      <a:lnTo>
                        <a:pt x="1417" y="192"/>
                      </a:lnTo>
                      <a:lnTo>
                        <a:pt x="1434" y="181"/>
                      </a:lnTo>
                      <a:lnTo>
                        <a:pt x="1448" y="173"/>
                      </a:lnTo>
                      <a:lnTo>
                        <a:pt x="1459" y="166"/>
                      </a:lnTo>
                      <a:lnTo>
                        <a:pt x="1465" y="162"/>
                      </a:lnTo>
                      <a:lnTo>
                        <a:pt x="1468" y="161"/>
                      </a:lnTo>
                      <a:lnTo>
                        <a:pt x="1496" y="355"/>
                      </a:lnTo>
                      <a:lnTo>
                        <a:pt x="1634" y="3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800">
                    <a:solidFill>
                      <a:srgbClr val="000000"/>
                    </a:solidFill>
                  </a:endParaRPr>
                </a:p>
              </p:txBody>
            </p:sp>
            <p:sp>
              <p:nvSpPr>
                <p:cNvPr id="105" name="Freeform 7"/>
                <p:cNvSpPr>
                  <a:spLocks/>
                </p:cNvSpPr>
                <p:nvPr/>
              </p:nvSpPr>
              <p:spPr bwMode="auto">
                <a:xfrm>
                  <a:off x="2820" y="2558"/>
                  <a:ext cx="297" cy="153"/>
                </a:xfrm>
                <a:custGeom>
                  <a:avLst/>
                  <a:gdLst>
                    <a:gd name="T0" fmla="*/ 287 w 1484"/>
                    <a:gd name="T1" fmla="*/ 0 h 916"/>
                    <a:gd name="T2" fmla="*/ 284 w 1484"/>
                    <a:gd name="T3" fmla="*/ 1 h 916"/>
                    <a:gd name="T4" fmla="*/ 277 w 1484"/>
                    <a:gd name="T5" fmla="*/ 3 h 916"/>
                    <a:gd name="T6" fmla="*/ 265 w 1484"/>
                    <a:gd name="T7" fmla="*/ 6 h 916"/>
                    <a:gd name="T8" fmla="*/ 252 w 1484"/>
                    <a:gd name="T9" fmla="*/ 10 h 916"/>
                    <a:gd name="T10" fmla="*/ 237 w 1484"/>
                    <a:gd name="T11" fmla="*/ 15 h 916"/>
                    <a:gd name="T12" fmla="*/ 222 w 1484"/>
                    <a:gd name="T13" fmla="*/ 21 h 916"/>
                    <a:gd name="T14" fmla="*/ 208 w 1484"/>
                    <a:gd name="T15" fmla="*/ 27 h 916"/>
                    <a:gd name="T16" fmla="*/ 196 w 1484"/>
                    <a:gd name="T17" fmla="*/ 34 h 916"/>
                    <a:gd name="T18" fmla="*/ 185 w 1484"/>
                    <a:gd name="T19" fmla="*/ 41 h 916"/>
                    <a:gd name="T20" fmla="*/ 174 w 1484"/>
                    <a:gd name="T21" fmla="*/ 48 h 916"/>
                    <a:gd name="T22" fmla="*/ 165 w 1484"/>
                    <a:gd name="T23" fmla="*/ 53 h 916"/>
                    <a:gd name="T24" fmla="*/ 157 w 1484"/>
                    <a:gd name="T25" fmla="*/ 58 h 916"/>
                    <a:gd name="T26" fmla="*/ 149 w 1484"/>
                    <a:gd name="T27" fmla="*/ 62 h 916"/>
                    <a:gd name="T28" fmla="*/ 141 w 1484"/>
                    <a:gd name="T29" fmla="*/ 66 h 916"/>
                    <a:gd name="T30" fmla="*/ 132 w 1484"/>
                    <a:gd name="T31" fmla="*/ 70 h 916"/>
                    <a:gd name="T32" fmla="*/ 124 w 1484"/>
                    <a:gd name="T33" fmla="*/ 74 h 916"/>
                    <a:gd name="T34" fmla="*/ 111 w 1484"/>
                    <a:gd name="T35" fmla="*/ 81 h 916"/>
                    <a:gd name="T36" fmla="*/ 94 w 1484"/>
                    <a:gd name="T37" fmla="*/ 91 h 916"/>
                    <a:gd name="T38" fmla="*/ 74 w 1484"/>
                    <a:gd name="T39" fmla="*/ 104 h 916"/>
                    <a:gd name="T40" fmla="*/ 53 w 1484"/>
                    <a:gd name="T41" fmla="*/ 118 h 916"/>
                    <a:gd name="T42" fmla="*/ 33 w 1484"/>
                    <a:gd name="T43" fmla="*/ 131 h 916"/>
                    <a:gd name="T44" fmla="*/ 16 w 1484"/>
                    <a:gd name="T45" fmla="*/ 142 h 916"/>
                    <a:gd name="T46" fmla="*/ 4 w 1484"/>
                    <a:gd name="T47" fmla="*/ 150 h 916"/>
                    <a:gd name="T48" fmla="*/ 0 w 1484"/>
                    <a:gd name="T49" fmla="*/ 153 h 916"/>
                    <a:gd name="T50" fmla="*/ 5 w 1484"/>
                    <a:gd name="T51" fmla="*/ 151 h 916"/>
                    <a:gd name="T52" fmla="*/ 17 w 1484"/>
                    <a:gd name="T53" fmla="*/ 144 h 916"/>
                    <a:gd name="T54" fmla="*/ 36 w 1484"/>
                    <a:gd name="T55" fmla="*/ 135 h 916"/>
                    <a:gd name="T56" fmla="*/ 57 w 1484"/>
                    <a:gd name="T57" fmla="*/ 123 h 916"/>
                    <a:gd name="T58" fmla="*/ 80 w 1484"/>
                    <a:gd name="T59" fmla="*/ 112 h 916"/>
                    <a:gd name="T60" fmla="*/ 101 w 1484"/>
                    <a:gd name="T61" fmla="*/ 100 h 916"/>
                    <a:gd name="T62" fmla="*/ 119 w 1484"/>
                    <a:gd name="T63" fmla="*/ 91 h 916"/>
                    <a:gd name="T64" fmla="*/ 132 w 1484"/>
                    <a:gd name="T65" fmla="*/ 84 h 916"/>
                    <a:gd name="T66" fmla="*/ 144 w 1484"/>
                    <a:gd name="T67" fmla="*/ 77 h 916"/>
                    <a:gd name="T68" fmla="*/ 155 w 1484"/>
                    <a:gd name="T69" fmla="*/ 71 h 916"/>
                    <a:gd name="T70" fmla="*/ 165 w 1484"/>
                    <a:gd name="T71" fmla="*/ 66 h 916"/>
                    <a:gd name="T72" fmla="*/ 174 w 1484"/>
                    <a:gd name="T73" fmla="*/ 61 h 916"/>
                    <a:gd name="T74" fmla="*/ 183 w 1484"/>
                    <a:gd name="T75" fmla="*/ 57 h 916"/>
                    <a:gd name="T76" fmla="*/ 191 w 1484"/>
                    <a:gd name="T77" fmla="*/ 53 h 916"/>
                    <a:gd name="T78" fmla="*/ 199 w 1484"/>
                    <a:gd name="T79" fmla="*/ 49 h 916"/>
                    <a:gd name="T80" fmla="*/ 207 w 1484"/>
                    <a:gd name="T81" fmla="*/ 46 h 916"/>
                    <a:gd name="T82" fmla="*/ 221 w 1484"/>
                    <a:gd name="T83" fmla="*/ 38 h 916"/>
                    <a:gd name="T84" fmla="*/ 234 w 1484"/>
                    <a:gd name="T85" fmla="*/ 33 h 916"/>
                    <a:gd name="T86" fmla="*/ 245 w 1484"/>
                    <a:gd name="T87" fmla="*/ 29 h 916"/>
                    <a:gd name="T88" fmla="*/ 255 w 1484"/>
                    <a:gd name="T89" fmla="*/ 26 h 916"/>
                    <a:gd name="T90" fmla="*/ 262 w 1484"/>
                    <a:gd name="T91" fmla="*/ 24 h 916"/>
                    <a:gd name="T92" fmla="*/ 267 w 1484"/>
                    <a:gd name="T93" fmla="*/ 23 h 916"/>
                    <a:gd name="T94" fmla="*/ 270 w 1484"/>
                    <a:gd name="T95" fmla="*/ 23 h 916"/>
                    <a:gd name="T96" fmla="*/ 271 w 1484"/>
                    <a:gd name="T97" fmla="*/ 23 h 916"/>
                    <a:gd name="T98" fmla="*/ 297 w 1484"/>
                    <a:gd name="T99" fmla="*/ 38 h 9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84" h="916">
                      <a:moveTo>
                        <a:pt x="1484" y="229"/>
                      </a:moveTo>
                      <a:lnTo>
                        <a:pt x="1433" y="0"/>
                      </a:lnTo>
                      <a:lnTo>
                        <a:pt x="1429" y="2"/>
                      </a:lnTo>
                      <a:lnTo>
                        <a:pt x="1420" y="4"/>
                      </a:lnTo>
                      <a:lnTo>
                        <a:pt x="1403" y="10"/>
                      </a:lnTo>
                      <a:lnTo>
                        <a:pt x="1382" y="16"/>
                      </a:lnTo>
                      <a:lnTo>
                        <a:pt x="1357" y="25"/>
                      </a:lnTo>
                      <a:lnTo>
                        <a:pt x="1326" y="35"/>
                      </a:lnTo>
                      <a:lnTo>
                        <a:pt x="1293" y="47"/>
                      </a:lnTo>
                      <a:lnTo>
                        <a:pt x="1259" y="60"/>
                      </a:lnTo>
                      <a:lnTo>
                        <a:pt x="1222" y="74"/>
                      </a:lnTo>
                      <a:lnTo>
                        <a:pt x="1185" y="89"/>
                      </a:lnTo>
                      <a:lnTo>
                        <a:pt x="1147" y="106"/>
                      </a:lnTo>
                      <a:lnTo>
                        <a:pt x="1110" y="124"/>
                      </a:lnTo>
                      <a:lnTo>
                        <a:pt x="1074" y="143"/>
                      </a:lnTo>
                      <a:lnTo>
                        <a:pt x="1040" y="161"/>
                      </a:lnTo>
                      <a:lnTo>
                        <a:pt x="1008" y="182"/>
                      </a:lnTo>
                      <a:lnTo>
                        <a:pt x="980" y="202"/>
                      </a:lnTo>
                      <a:lnTo>
                        <a:pt x="950" y="225"/>
                      </a:lnTo>
                      <a:lnTo>
                        <a:pt x="922" y="247"/>
                      </a:lnTo>
                      <a:lnTo>
                        <a:pt x="895" y="267"/>
                      </a:lnTo>
                      <a:lnTo>
                        <a:pt x="871" y="285"/>
                      </a:lnTo>
                      <a:lnTo>
                        <a:pt x="847" y="302"/>
                      </a:lnTo>
                      <a:lnTo>
                        <a:pt x="825" y="318"/>
                      </a:lnTo>
                      <a:lnTo>
                        <a:pt x="803" y="332"/>
                      </a:lnTo>
                      <a:lnTo>
                        <a:pt x="783" y="346"/>
                      </a:lnTo>
                      <a:lnTo>
                        <a:pt x="763" y="359"/>
                      </a:lnTo>
                      <a:lnTo>
                        <a:pt x="743" y="371"/>
                      </a:lnTo>
                      <a:lnTo>
                        <a:pt x="724" y="384"/>
                      </a:lnTo>
                      <a:lnTo>
                        <a:pt x="703" y="396"/>
                      </a:lnTo>
                      <a:lnTo>
                        <a:pt x="684" y="407"/>
                      </a:lnTo>
                      <a:lnTo>
                        <a:pt x="662" y="418"/>
                      </a:lnTo>
                      <a:lnTo>
                        <a:pt x="641" y="431"/>
                      </a:lnTo>
                      <a:lnTo>
                        <a:pt x="618" y="443"/>
                      </a:lnTo>
                      <a:lnTo>
                        <a:pt x="592" y="460"/>
                      </a:lnTo>
                      <a:lnTo>
                        <a:pt x="556" y="484"/>
                      </a:lnTo>
                      <a:lnTo>
                        <a:pt x="516" y="512"/>
                      </a:lnTo>
                      <a:lnTo>
                        <a:pt x="470" y="545"/>
                      </a:lnTo>
                      <a:lnTo>
                        <a:pt x="420" y="583"/>
                      </a:lnTo>
                      <a:lnTo>
                        <a:pt x="369" y="622"/>
                      </a:lnTo>
                      <a:lnTo>
                        <a:pt x="316" y="664"/>
                      </a:lnTo>
                      <a:lnTo>
                        <a:pt x="264" y="705"/>
                      </a:lnTo>
                      <a:lnTo>
                        <a:pt x="212" y="745"/>
                      </a:lnTo>
                      <a:lnTo>
                        <a:pt x="163" y="784"/>
                      </a:lnTo>
                      <a:lnTo>
                        <a:pt x="119" y="820"/>
                      </a:lnTo>
                      <a:lnTo>
                        <a:pt x="79" y="852"/>
                      </a:lnTo>
                      <a:lnTo>
                        <a:pt x="47" y="878"/>
                      </a:lnTo>
                      <a:lnTo>
                        <a:pt x="22" y="898"/>
                      </a:lnTo>
                      <a:lnTo>
                        <a:pt x="6" y="911"/>
                      </a:lnTo>
                      <a:lnTo>
                        <a:pt x="0" y="916"/>
                      </a:lnTo>
                      <a:lnTo>
                        <a:pt x="6" y="912"/>
                      </a:lnTo>
                      <a:lnTo>
                        <a:pt x="23" y="902"/>
                      </a:lnTo>
                      <a:lnTo>
                        <a:pt x="51" y="885"/>
                      </a:lnTo>
                      <a:lnTo>
                        <a:pt x="87" y="862"/>
                      </a:lnTo>
                      <a:lnTo>
                        <a:pt x="130" y="836"/>
                      </a:lnTo>
                      <a:lnTo>
                        <a:pt x="178" y="807"/>
                      </a:lnTo>
                      <a:lnTo>
                        <a:pt x="231" y="774"/>
                      </a:lnTo>
                      <a:lnTo>
                        <a:pt x="286" y="739"/>
                      </a:lnTo>
                      <a:lnTo>
                        <a:pt x="343" y="704"/>
                      </a:lnTo>
                      <a:lnTo>
                        <a:pt x="400" y="669"/>
                      </a:lnTo>
                      <a:lnTo>
                        <a:pt x="454" y="634"/>
                      </a:lnTo>
                      <a:lnTo>
                        <a:pt x="507" y="601"/>
                      </a:lnTo>
                      <a:lnTo>
                        <a:pt x="555" y="570"/>
                      </a:lnTo>
                      <a:lnTo>
                        <a:pt x="597" y="543"/>
                      </a:lnTo>
                      <a:lnTo>
                        <a:pt x="632" y="519"/>
                      </a:lnTo>
                      <a:lnTo>
                        <a:pt x="658" y="501"/>
                      </a:lnTo>
                      <a:lnTo>
                        <a:pt x="689" y="480"/>
                      </a:lnTo>
                      <a:lnTo>
                        <a:pt x="718" y="460"/>
                      </a:lnTo>
                      <a:lnTo>
                        <a:pt x="747" y="442"/>
                      </a:lnTo>
                      <a:lnTo>
                        <a:pt x="774" y="424"/>
                      </a:lnTo>
                      <a:lnTo>
                        <a:pt x="799" y="409"/>
                      </a:lnTo>
                      <a:lnTo>
                        <a:pt x="824" y="394"/>
                      </a:lnTo>
                      <a:lnTo>
                        <a:pt x="848" y="379"/>
                      </a:lnTo>
                      <a:lnTo>
                        <a:pt x="871" y="366"/>
                      </a:lnTo>
                      <a:lnTo>
                        <a:pt x="893" y="354"/>
                      </a:lnTo>
                      <a:lnTo>
                        <a:pt x="915" y="341"/>
                      </a:lnTo>
                      <a:lnTo>
                        <a:pt x="935" y="331"/>
                      </a:lnTo>
                      <a:lnTo>
                        <a:pt x="956" y="319"/>
                      </a:lnTo>
                      <a:lnTo>
                        <a:pt x="975" y="307"/>
                      </a:lnTo>
                      <a:lnTo>
                        <a:pt x="995" y="296"/>
                      </a:lnTo>
                      <a:lnTo>
                        <a:pt x="1014" y="285"/>
                      </a:lnTo>
                      <a:lnTo>
                        <a:pt x="1032" y="273"/>
                      </a:lnTo>
                      <a:lnTo>
                        <a:pt x="1070" y="249"/>
                      </a:lnTo>
                      <a:lnTo>
                        <a:pt x="1105" y="228"/>
                      </a:lnTo>
                      <a:lnTo>
                        <a:pt x="1139" y="210"/>
                      </a:lnTo>
                      <a:lnTo>
                        <a:pt x="1171" y="195"/>
                      </a:lnTo>
                      <a:lnTo>
                        <a:pt x="1199" y="182"/>
                      </a:lnTo>
                      <a:lnTo>
                        <a:pt x="1225" y="171"/>
                      </a:lnTo>
                      <a:lnTo>
                        <a:pt x="1250" y="161"/>
                      </a:lnTo>
                      <a:lnTo>
                        <a:pt x="1272" y="154"/>
                      </a:lnTo>
                      <a:lnTo>
                        <a:pt x="1290" y="150"/>
                      </a:lnTo>
                      <a:lnTo>
                        <a:pt x="1307" y="145"/>
                      </a:lnTo>
                      <a:lnTo>
                        <a:pt x="1321" y="141"/>
                      </a:lnTo>
                      <a:lnTo>
                        <a:pt x="1333" y="140"/>
                      </a:lnTo>
                      <a:lnTo>
                        <a:pt x="1342" y="139"/>
                      </a:lnTo>
                      <a:lnTo>
                        <a:pt x="1349" y="138"/>
                      </a:lnTo>
                      <a:lnTo>
                        <a:pt x="1353" y="138"/>
                      </a:lnTo>
                      <a:lnTo>
                        <a:pt x="1354" y="138"/>
                      </a:lnTo>
                      <a:lnTo>
                        <a:pt x="1405" y="315"/>
                      </a:lnTo>
                      <a:lnTo>
                        <a:pt x="1484" y="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800">
                    <a:solidFill>
                      <a:srgbClr val="000000"/>
                    </a:solidFill>
                  </a:endParaRPr>
                </a:p>
              </p:txBody>
            </p:sp>
            <p:sp>
              <p:nvSpPr>
                <p:cNvPr id="106" name="Freeform 8"/>
                <p:cNvSpPr>
                  <a:spLocks/>
                </p:cNvSpPr>
                <p:nvPr/>
              </p:nvSpPr>
              <p:spPr bwMode="auto">
                <a:xfrm>
                  <a:off x="2785" y="2517"/>
                  <a:ext cx="279" cy="206"/>
                </a:xfrm>
                <a:custGeom>
                  <a:avLst/>
                  <a:gdLst>
                    <a:gd name="T0" fmla="*/ 279 w 1392"/>
                    <a:gd name="T1" fmla="*/ 54 h 1237"/>
                    <a:gd name="T2" fmla="*/ 279 w 1392"/>
                    <a:gd name="T3" fmla="*/ 51 h 1237"/>
                    <a:gd name="T4" fmla="*/ 279 w 1392"/>
                    <a:gd name="T5" fmla="*/ 46 h 1237"/>
                    <a:gd name="T6" fmla="*/ 279 w 1392"/>
                    <a:gd name="T7" fmla="*/ 37 h 1237"/>
                    <a:gd name="T8" fmla="*/ 278 w 1392"/>
                    <a:gd name="T9" fmla="*/ 28 h 1237"/>
                    <a:gd name="T10" fmla="*/ 277 w 1392"/>
                    <a:gd name="T11" fmla="*/ 18 h 1237"/>
                    <a:gd name="T12" fmla="*/ 275 w 1392"/>
                    <a:gd name="T13" fmla="*/ 9 h 1237"/>
                    <a:gd name="T14" fmla="*/ 273 w 1392"/>
                    <a:gd name="T15" fmla="*/ 3 h 1237"/>
                    <a:gd name="T16" fmla="*/ 270 w 1392"/>
                    <a:gd name="T17" fmla="*/ 0 h 1237"/>
                    <a:gd name="T18" fmla="*/ 268 w 1392"/>
                    <a:gd name="T19" fmla="*/ 0 h 1237"/>
                    <a:gd name="T20" fmla="*/ 265 w 1392"/>
                    <a:gd name="T21" fmla="*/ 2 h 1237"/>
                    <a:gd name="T22" fmla="*/ 261 w 1392"/>
                    <a:gd name="T23" fmla="*/ 5 h 1237"/>
                    <a:gd name="T24" fmla="*/ 255 w 1392"/>
                    <a:gd name="T25" fmla="*/ 8 h 1237"/>
                    <a:gd name="T26" fmla="*/ 249 w 1392"/>
                    <a:gd name="T27" fmla="*/ 13 h 1237"/>
                    <a:gd name="T28" fmla="*/ 241 w 1392"/>
                    <a:gd name="T29" fmla="*/ 18 h 1237"/>
                    <a:gd name="T30" fmla="*/ 233 w 1392"/>
                    <a:gd name="T31" fmla="*/ 24 h 1237"/>
                    <a:gd name="T32" fmla="*/ 223 w 1392"/>
                    <a:gd name="T33" fmla="*/ 31 h 1237"/>
                    <a:gd name="T34" fmla="*/ 213 w 1392"/>
                    <a:gd name="T35" fmla="*/ 39 h 1237"/>
                    <a:gd name="T36" fmla="*/ 203 w 1392"/>
                    <a:gd name="T37" fmla="*/ 47 h 1237"/>
                    <a:gd name="T38" fmla="*/ 191 w 1392"/>
                    <a:gd name="T39" fmla="*/ 55 h 1237"/>
                    <a:gd name="T40" fmla="*/ 180 w 1392"/>
                    <a:gd name="T41" fmla="*/ 64 h 1237"/>
                    <a:gd name="T42" fmla="*/ 168 w 1392"/>
                    <a:gd name="T43" fmla="*/ 73 h 1237"/>
                    <a:gd name="T44" fmla="*/ 156 w 1392"/>
                    <a:gd name="T45" fmla="*/ 83 h 1237"/>
                    <a:gd name="T46" fmla="*/ 144 w 1392"/>
                    <a:gd name="T47" fmla="*/ 92 h 1237"/>
                    <a:gd name="T48" fmla="*/ 131 w 1392"/>
                    <a:gd name="T49" fmla="*/ 102 h 1237"/>
                    <a:gd name="T50" fmla="*/ 119 w 1392"/>
                    <a:gd name="T51" fmla="*/ 112 h 1237"/>
                    <a:gd name="T52" fmla="*/ 106 w 1392"/>
                    <a:gd name="T53" fmla="*/ 121 h 1237"/>
                    <a:gd name="T54" fmla="*/ 94 w 1392"/>
                    <a:gd name="T55" fmla="*/ 131 h 1237"/>
                    <a:gd name="T56" fmla="*/ 83 w 1392"/>
                    <a:gd name="T57" fmla="*/ 140 h 1237"/>
                    <a:gd name="T58" fmla="*/ 71 w 1392"/>
                    <a:gd name="T59" fmla="*/ 149 h 1237"/>
                    <a:gd name="T60" fmla="*/ 61 w 1392"/>
                    <a:gd name="T61" fmla="*/ 158 h 1237"/>
                    <a:gd name="T62" fmla="*/ 50 w 1392"/>
                    <a:gd name="T63" fmla="*/ 166 h 1237"/>
                    <a:gd name="T64" fmla="*/ 41 w 1392"/>
                    <a:gd name="T65" fmla="*/ 173 h 1237"/>
                    <a:gd name="T66" fmla="*/ 32 w 1392"/>
                    <a:gd name="T67" fmla="*/ 181 h 1237"/>
                    <a:gd name="T68" fmla="*/ 24 w 1392"/>
                    <a:gd name="T69" fmla="*/ 187 h 1237"/>
                    <a:gd name="T70" fmla="*/ 17 w 1392"/>
                    <a:gd name="T71" fmla="*/ 192 h 1237"/>
                    <a:gd name="T72" fmla="*/ 11 w 1392"/>
                    <a:gd name="T73" fmla="*/ 197 h 1237"/>
                    <a:gd name="T74" fmla="*/ 6 w 1392"/>
                    <a:gd name="T75" fmla="*/ 201 h 1237"/>
                    <a:gd name="T76" fmla="*/ 3 w 1392"/>
                    <a:gd name="T77" fmla="*/ 204 h 1237"/>
                    <a:gd name="T78" fmla="*/ 1 w 1392"/>
                    <a:gd name="T79" fmla="*/ 205 h 1237"/>
                    <a:gd name="T80" fmla="*/ 0 w 1392"/>
                    <a:gd name="T81" fmla="*/ 206 h 1237"/>
                    <a:gd name="T82" fmla="*/ 250 w 1392"/>
                    <a:gd name="T83" fmla="*/ 33 h 1237"/>
                    <a:gd name="T84" fmla="*/ 262 w 1392"/>
                    <a:gd name="T85" fmla="*/ 60 h 1237"/>
                    <a:gd name="T86" fmla="*/ 279 w 1392"/>
                    <a:gd name="T87" fmla="*/ 54 h 1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2" h="1237">
                      <a:moveTo>
                        <a:pt x="1392" y="322"/>
                      </a:moveTo>
                      <a:lnTo>
                        <a:pt x="1392" y="309"/>
                      </a:lnTo>
                      <a:lnTo>
                        <a:pt x="1392" y="274"/>
                      </a:lnTo>
                      <a:lnTo>
                        <a:pt x="1390" y="225"/>
                      </a:lnTo>
                      <a:lnTo>
                        <a:pt x="1388" y="167"/>
                      </a:lnTo>
                      <a:lnTo>
                        <a:pt x="1381" y="109"/>
                      </a:lnTo>
                      <a:lnTo>
                        <a:pt x="1373" y="57"/>
                      </a:lnTo>
                      <a:lnTo>
                        <a:pt x="1361" y="19"/>
                      </a:lnTo>
                      <a:lnTo>
                        <a:pt x="1345" y="0"/>
                      </a:lnTo>
                      <a:lnTo>
                        <a:pt x="1337" y="3"/>
                      </a:lnTo>
                      <a:lnTo>
                        <a:pt x="1322" y="12"/>
                      </a:lnTo>
                      <a:lnTo>
                        <a:pt x="1300" y="28"/>
                      </a:lnTo>
                      <a:lnTo>
                        <a:pt x="1273" y="49"/>
                      </a:lnTo>
                      <a:lnTo>
                        <a:pt x="1241" y="76"/>
                      </a:lnTo>
                      <a:lnTo>
                        <a:pt x="1203" y="109"/>
                      </a:lnTo>
                      <a:lnTo>
                        <a:pt x="1160" y="146"/>
                      </a:lnTo>
                      <a:lnTo>
                        <a:pt x="1114" y="187"/>
                      </a:lnTo>
                      <a:lnTo>
                        <a:pt x="1063" y="232"/>
                      </a:lnTo>
                      <a:lnTo>
                        <a:pt x="1011" y="280"/>
                      </a:lnTo>
                      <a:lnTo>
                        <a:pt x="955" y="332"/>
                      </a:lnTo>
                      <a:lnTo>
                        <a:pt x="897" y="385"/>
                      </a:lnTo>
                      <a:lnTo>
                        <a:pt x="838" y="440"/>
                      </a:lnTo>
                      <a:lnTo>
                        <a:pt x="777" y="497"/>
                      </a:lnTo>
                      <a:lnTo>
                        <a:pt x="716" y="555"/>
                      </a:lnTo>
                      <a:lnTo>
                        <a:pt x="654" y="613"/>
                      </a:lnTo>
                      <a:lnTo>
                        <a:pt x="592" y="671"/>
                      </a:lnTo>
                      <a:lnTo>
                        <a:pt x="530" y="729"/>
                      </a:lnTo>
                      <a:lnTo>
                        <a:pt x="471" y="785"/>
                      </a:lnTo>
                      <a:lnTo>
                        <a:pt x="413" y="841"/>
                      </a:lnTo>
                      <a:lnTo>
                        <a:pt x="356" y="896"/>
                      </a:lnTo>
                      <a:lnTo>
                        <a:pt x="302" y="947"/>
                      </a:lnTo>
                      <a:lnTo>
                        <a:pt x="251" y="995"/>
                      </a:lnTo>
                      <a:lnTo>
                        <a:pt x="203" y="1041"/>
                      </a:lnTo>
                      <a:lnTo>
                        <a:pt x="159" y="1084"/>
                      </a:lnTo>
                      <a:lnTo>
                        <a:pt x="120" y="1122"/>
                      </a:lnTo>
                      <a:lnTo>
                        <a:pt x="85" y="1155"/>
                      </a:lnTo>
                      <a:lnTo>
                        <a:pt x="56" y="1183"/>
                      </a:lnTo>
                      <a:lnTo>
                        <a:pt x="31" y="1206"/>
                      </a:lnTo>
                      <a:lnTo>
                        <a:pt x="14" y="1222"/>
                      </a:lnTo>
                      <a:lnTo>
                        <a:pt x="3" y="1233"/>
                      </a:lnTo>
                      <a:lnTo>
                        <a:pt x="0" y="1237"/>
                      </a:lnTo>
                      <a:lnTo>
                        <a:pt x="1249" y="198"/>
                      </a:lnTo>
                      <a:lnTo>
                        <a:pt x="1305" y="360"/>
                      </a:lnTo>
                      <a:lnTo>
                        <a:pt x="1392"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800">
                    <a:solidFill>
                      <a:srgbClr val="000000"/>
                    </a:solidFill>
                  </a:endParaRPr>
                </a:p>
              </p:txBody>
            </p:sp>
            <p:sp>
              <p:nvSpPr>
                <p:cNvPr id="107" name="Freeform 9"/>
                <p:cNvSpPr>
                  <a:spLocks/>
                </p:cNvSpPr>
                <p:nvPr/>
              </p:nvSpPr>
              <p:spPr bwMode="auto">
                <a:xfrm>
                  <a:off x="2812" y="2733"/>
                  <a:ext cx="24" cy="20"/>
                </a:xfrm>
                <a:custGeom>
                  <a:avLst/>
                  <a:gdLst>
                    <a:gd name="T0" fmla="*/ 20 w 122"/>
                    <a:gd name="T1" fmla="*/ 18 h 118"/>
                    <a:gd name="T2" fmla="*/ 18 w 122"/>
                    <a:gd name="T3" fmla="*/ 19 h 118"/>
                    <a:gd name="T4" fmla="*/ 16 w 122"/>
                    <a:gd name="T5" fmla="*/ 20 h 118"/>
                    <a:gd name="T6" fmla="*/ 13 w 122"/>
                    <a:gd name="T7" fmla="*/ 20 h 118"/>
                    <a:gd name="T8" fmla="*/ 11 w 122"/>
                    <a:gd name="T9" fmla="*/ 20 h 118"/>
                    <a:gd name="T10" fmla="*/ 9 w 122"/>
                    <a:gd name="T11" fmla="*/ 20 h 118"/>
                    <a:gd name="T12" fmla="*/ 7 w 122"/>
                    <a:gd name="T13" fmla="*/ 19 h 118"/>
                    <a:gd name="T14" fmla="*/ 5 w 122"/>
                    <a:gd name="T15" fmla="*/ 18 h 118"/>
                    <a:gd name="T16" fmla="*/ 3 w 122"/>
                    <a:gd name="T17" fmla="*/ 17 h 118"/>
                    <a:gd name="T18" fmla="*/ 1 w 122"/>
                    <a:gd name="T19" fmla="*/ 13 h 118"/>
                    <a:gd name="T20" fmla="*/ 0 w 122"/>
                    <a:gd name="T21" fmla="*/ 9 h 118"/>
                    <a:gd name="T22" fmla="*/ 1 w 122"/>
                    <a:gd name="T23" fmla="*/ 6 h 118"/>
                    <a:gd name="T24" fmla="*/ 4 w 122"/>
                    <a:gd name="T25" fmla="*/ 3 h 118"/>
                    <a:gd name="T26" fmla="*/ 6 w 122"/>
                    <a:gd name="T27" fmla="*/ 1 h 118"/>
                    <a:gd name="T28" fmla="*/ 8 w 122"/>
                    <a:gd name="T29" fmla="*/ 1 h 118"/>
                    <a:gd name="T30" fmla="*/ 11 w 122"/>
                    <a:gd name="T31" fmla="*/ 0 h 118"/>
                    <a:gd name="T32" fmla="*/ 13 w 122"/>
                    <a:gd name="T33" fmla="*/ 0 h 118"/>
                    <a:gd name="T34" fmla="*/ 15 w 122"/>
                    <a:gd name="T35" fmla="*/ 0 h 118"/>
                    <a:gd name="T36" fmla="*/ 17 w 122"/>
                    <a:gd name="T37" fmla="*/ 1 h 118"/>
                    <a:gd name="T38" fmla="*/ 19 w 122"/>
                    <a:gd name="T39" fmla="*/ 2 h 118"/>
                    <a:gd name="T40" fmla="*/ 21 w 122"/>
                    <a:gd name="T41" fmla="*/ 3 h 118"/>
                    <a:gd name="T42" fmla="*/ 23 w 122"/>
                    <a:gd name="T43" fmla="*/ 7 h 118"/>
                    <a:gd name="T44" fmla="*/ 24 w 122"/>
                    <a:gd name="T45" fmla="*/ 11 h 118"/>
                    <a:gd name="T46" fmla="*/ 23 w 122"/>
                    <a:gd name="T47" fmla="*/ 14 h 118"/>
                    <a:gd name="T48" fmla="*/ 20 w 122"/>
                    <a:gd name="T49" fmla="*/ 18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2" h="118">
                      <a:moveTo>
                        <a:pt x="101" y="104"/>
                      </a:moveTo>
                      <a:lnTo>
                        <a:pt x="91" y="111"/>
                      </a:lnTo>
                      <a:lnTo>
                        <a:pt x="80" y="116"/>
                      </a:lnTo>
                      <a:lnTo>
                        <a:pt x="68" y="118"/>
                      </a:lnTo>
                      <a:lnTo>
                        <a:pt x="56" y="118"/>
                      </a:lnTo>
                      <a:lnTo>
                        <a:pt x="45" y="117"/>
                      </a:lnTo>
                      <a:lnTo>
                        <a:pt x="34" y="112"/>
                      </a:lnTo>
                      <a:lnTo>
                        <a:pt x="23" y="106"/>
                      </a:lnTo>
                      <a:lnTo>
                        <a:pt x="15" y="98"/>
                      </a:lnTo>
                      <a:lnTo>
                        <a:pt x="3" y="78"/>
                      </a:lnTo>
                      <a:lnTo>
                        <a:pt x="0" y="55"/>
                      </a:lnTo>
                      <a:lnTo>
                        <a:pt x="6" y="34"/>
                      </a:lnTo>
                      <a:lnTo>
                        <a:pt x="21" y="15"/>
                      </a:lnTo>
                      <a:lnTo>
                        <a:pt x="31" y="8"/>
                      </a:lnTo>
                      <a:lnTo>
                        <a:pt x="42" y="3"/>
                      </a:lnTo>
                      <a:lnTo>
                        <a:pt x="54" y="0"/>
                      </a:lnTo>
                      <a:lnTo>
                        <a:pt x="66" y="0"/>
                      </a:lnTo>
                      <a:lnTo>
                        <a:pt x="77" y="1"/>
                      </a:lnTo>
                      <a:lnTo>
                        <a:pt x="88" y="6"/>
                      </a:lnTo>
                      <a:lnTo>
                        <a:pt x="99" y="12"/>
                      </a:lnTo>
                      <a:lnTo>
                        <a:pt x="107" y="20"/>
                      </a:lnTo>
                      <a:lnTo>
                        <a:pt x="119" y="40"/>
                      </a:lnTo>
                      <a:lnTo>
                        <a:pt x="122" y="64"/>
                      </a:lnTo>
                      <a:lnTo>
                        <a:pt x="116" y="85"/>
                      </a:lnTo>
                      <a:lnTo>
                        <a:pt x="101"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800">
                    <a:solidFill>
                      <a:srgbClr val="000000"/>
                    </a:solidFill>
                  </a:endParaRPr>
                </a:p>
              </p:txBody>
            </p:sp>
            <p:sp>
              <p:nvSpPr>
                <p:cNvPr id="108" name="Freeform 10"/>
                <p:cNvSpPr>
                  <a:spLocks/>
                </p:cNvSpPr>
                <p:nvPr/>
              </p:nvSpPr>
              <p:spPr bwMode="auto">
                <a:xfrm>
                  <a:off x="2827" y="2762"/>
                  <a:ext cx="24" cy="20"/>
                </a:xfrm>
                <a:custGeom>
                  <a:avLst/>
                  <a:gdLst>
                    <a:gd name="T0" fmla="*/ 20 w 121"/>
                    <a:gd name="T1" fmla="*/ 18 h 119"/>
                    <a:gd name="T2" fmla="*/ 18 w 121"/>
                    <a:gd name="T3" fmla="*/ 19 h 119"/>
                    <a:gd name="T4" fmla="*/ 16 w 121"/>
                    <a:gd name="T5" fmla="*/ 19 h 119"/>
                    <a:gd name="T6" fmla="*/ 13 w 121"/>
                    <a:gd name="T7" fmla="*/ 20 h 119"/>
                    <a:gd name="T8" fmla="*/ 11 w 121"/>
                    <a:gd name="T9" fmla="*/ 20 h 119"/>
                    <a:gd name="T10" fmla="*/ 9 w 121"/>
                    <a:gd name="T11" fmla="*/ 20 h 119"/>
                    <a:gd name="T12" fmla="*/ 7 w 121"/>
                    <a:gd name="T13" fmla="*/ 19 h 119"/>
                    <a:gd name="T14" fmla="*/ 5 w 121"/>
                    <a:gd name="T15" fmla="*/ 18 h 119"/>
                    <a:gd name="T16" fmla="*/ 3 w 121"/>
                    <a:gd name="T17" fmla="*/ 17 h 119"/>
                    <a:gd name="T18" fmla="*/ 0 w 121"/>
                    <a:gd name="T19" fmla="*/ 13 h 119"/>
                    <a:gd name="T20" fmla="*/ 0 w 121"/>
                    <a:gd name="T21" fmla="*/ 9 h 119"/>
                    <a:gd name="T22" fmla="*/ 1 w 121"/>
                    <a:gd name="T23" fmla="*/ 6 h 119"/>
                    <a:gd name="T24" fmla="*/ 4 w 121"/>
                    <a:gd name="T25" fmla="*/ 3 h 119"/>
                    <a:gd name="T26" fmla="*/ 6 w 121"/>
                    <a:gd name="T27" fmla="*/ 1 h 119"/>
                    <a:gd name="T28" fmla="*/ 8 w 121"/>
                    <a:gd name="T29" fmla="*/ 1 h 119"/>
                    <a:gd name="T30" fmla="*/ 11 w 121"/>
                    <a:gd name="T31" fmla="*/ 0 h 119"/>
                    <a:gd name="T32" fmla="*/ 13 w 121"/>
                    <a:gd name="T33" fmla="*/ 0 h 119"/>
                    <a:gd name="T34" fmla="*/ 15 w 121"/>
                    <a:gd name="T35" fmla="*/ 0 h 119"/>
                    <a:gd name="T36" fmla="*/ 17 w 121"/>
                    <a:gd name="T37" fmla="*/ 1 h 119"/>
                    <a:gd name="T38" fmla="*/ 19 w 121"/>
                    <a:gd name="T39" fmla="*/ 2 h 119"/>
                    <a:gd name="T40" fmla="*/ 21 w 121"/>
                    <a:gd name="T41" fmla="*/ 4 h 119"/>
                    <a:gd name="T42" fmla="*/ 24 w 121"/>
                    <a:gd name="T43" fmla="*/ 7 h 119"/>
                    <a:gd name="T44" fmla="*/ 24 w 121"/>
                    <a:gd name="T45" fmla="*/ 11 h 119"/>
                    <a:gd name="T46" fmla="*/ 23 w 121"/>
                    <a:gd name="T47" fmla="*/ 14 h 119"/>
                    <a:gd name="T48" fmla="*/ 20 w 121"/>
                    <a:gd name="T49" fmla="*/ 18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1" h="119">
                      <a:moveTo>
                        <a:pt x="100" y="105"/>
                      </a:moveTo>
                      <a:lnTo>
                        <a:pt x="91" y="112"/>
                      </a:lnTo>
                      <a:lnTo>
                        <a:pt x="80" y="116"/>
                      </a:lnTo>
                      <a:lnTo>
                        <a:pt x="68" y="119"/>
                      </a:lnTo>
                      <a:lnTo>
                        <a:pt x="57" y="119"/>
                      </a:lnTo>
                      <a:lnTo>
                        <a:pt x="45" y="118"/>
                      </a:lnTo>
                      <a:lnTo>
                        <a:pt x="34" y="113"/>
                      </a:lnTo>
                      <a:lnTo>
                        <a:pt x="24" y="107"/>
                      </a:lnTo>
                      <a:lnTo>
                        <a:pt x="14" y="99"/>
                      </a:lnTo>
                      <a:lnTo>
                        <a:pt x="2" y="79"/>
                      </a:lnTo>
                      <a:lnTo>
                        <a:pt x="0" y="55"/>
                      </a:lnTo>
                      <a:lnTo>
                        <a:pt x="6" y="34"/>
                      </a:lnTo>
                      <a:lnTo>
                        <a:pt x="20" y="15"/>
                      </a:lnTo>
                      <a:lnTo>
                        <a:pt x="30" y="8"/>
                      </a:lnTo>
                      <a:lnTo>
                        <a:pt x="41" y="3"/>
                      </a:lnTo>
                      <a:lnTo>
                        <a:pt x="53" y="0"/>
                      </a:lnTo>
                      <a:lnTo>
                        <a:pt x="65" y="0"/>
                      </a:lnTo>
                      <a:lnTo>
                        <a:pt x="76" y="2"/>
                      </a:lnTo>
                      <a:lnTo>
                        <a:pt x="87" y="6"/>
                      </a:lnTo>
                      <a:lnTo>
                        <a:pt x="98" y="12"/>
                      </a:lnTo>
                      <a:lnTo>
                        <a:pt x="106" y="21"/>
                      </a:lnTo>
                      <a:lnTo>
                        <a:pt x="119" y="41"/>
                      </a:lnTo>
                      <a:lnTo>
                        <a:pt x="121" y="64"/>
                      </a:lnTo>
                      <a:lnTo>
                        <a:pt x="115" y="86"/>
                      </a:lnTo>
                      <a:lnTo>
                        <a:pt x="10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800">
                    <a:solidFill>
                      <a:srgbClr val="000000"/>
                    </a:solidFill>
                  </a:endParaRPr>
                </a:p>
              </p:txBody>
            </p:sp>
            <p:sp>
              <p:nvSpPr>
                <p:cNvPr id="109" name="Freeform 11"/>
                <p:cNvSpPr>
                  <a:spLocks/>
                </p:cNvSpPr>
                <p:nvPr/>
              </p:nvSpPr>
              <p:spPr bwMode="auto">
                <a:xfrm>
                  <a:off x="2839" y="2789"/>
                  <a:ext cx="24" cy="20"/>
                </a:xfrm>
                <a:custGeom>
                  <a:avLst/>
                  <a:gdLst>
                    <a:gd name="T0" fmla="*/ 20 w 121"/>
                    <a:gd name="T1" fmla="*/ 17 h 119"/>
                    <a:gd name="T2" fmla="*/ 18 w 121"/>
                    <a:gd name="T3" fmla="*/ 19 h 119"/>
                    <a:gd name="T4" fmla="*/ 16 w 121"/>
                    <a:gd name="T5" fmla="*/ 19 h 119"/>
                    <a:gd name="T6" fmla="*/ 13 w 121"/>
                    <a:gd name="T7" fmla="*/ 20 h 119"/>
                    <a:gd name="T8" fmla="*/ 11 w 121"/>
                    <a:gd name="T9" fmla="*/ 20 h 119"/>
                    <a:gd name="T10" fmla="*/ 9 w 121"/>
                    <a:gd name="T11" fmla="*/ 20 h 119"/>
                    <a:gd name="T12" fmla="*/ 7 w 121"/>
                    <a:gd name="T13" fmla="*/ 19 h 119"/>
                    <a:gd name="T14" fmla="*/ 5 w 121"/>
                    <a:gd name="T15" fmla="*/ 18 h 119"/>
                    <a:gd name="T16" fmla="*/ 3 w 121"/>
                    <a:gd name="T17" fmla="*/ 17 h 119"/>
                    <a:gd name="T18" fmla="*/ 0 w 121"/>
                    <a:gd name="T19" fmla="*/ 13 h 119"/>
                    <a:gd name="T20" fmla="*/ 0 w 121"/>
                    <a:gd name="T21" fmla="*/ 9 h 119"/>
                    <a:gd name="T22" fmla="*/ 1 w 121"/>
                    <a:gd name="T23" fmla="*/ 6 h 119"/>
                    <a:gd name="T24" fmla="*/ 4 w 121"/>
                    <a:gd name="T25" fmla="*/ 3 h 119"/>
                    <a:gd name="T26" fmla="*/ 6 w 121"/>
                    <a:gd name="T27" fmla="*/ 1 h 119"/>
                    <a:gd name="T28" fmla="*/ 8 w 121"/>
                    <a:gd name="T29" fmla="*/ 1 h 119"/>
                    <a:gd name="T30" fmla="*/ 11 w 121"/>
                    <a:gd name="T31" fmla="*/ 0 h 119"/>
                    <a:gd name="T32" fmla="*/ 13 w 121"/>
                    <a:gd name="T33" fmla="*/ 0 h 119"/>
                    <a:gd name="T34" fmla="*/ 15 w 121"/>
                    <a:gd name="T35" fmla="*/ 0 h 119"/>
                    <a:gd name="T36" fmla="*/ 17 w 121"/>
                    <a:gd name="T37" fmla="*/ 1 h 119"/>
                    <a:gd name="T38" fmla="*/ 19 w 121"/>
                    <a:gd name="T39" fmla="*/ 2 h 119"/>
                    <a:gd name="T40" fmla="*/ 21 w 121"/>
                    <a:gd name="T41" fmla="*/ 4 h 119"/>
                    <a:gd name="T42" fmla="*/ 24 w 121"/>
                    <a:gd name="T43" fmla="*/ 7 h 119"/>
                    <a:gd name="T44" fmla="*/ 24 w 121"/>
                    <a:gd name="T45" fmla="*/ 11 h 119"/>
                    <a:gd name="T46" fmla="*/ 23 w 121"/>
                    <a:gd name="T47" fmla="*/ 14 h 119"/>
                    <a:gd name="T48" fmla="*/ 20 w 121"/>
                    <a:gd name="T49" fmla="*/ 17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1" h="119">
                      <a:moveTo>
                        <a:pt x="101" y="104"/>
                      </a:moveTo>
                      <a:lnTo>
                        <a:pt x="91" y="111"/>
                      </a:lnTo>
                      <a:lnTo>
                        <a:pt x="80" y="116"/>
                      </a:lnTo>
                      <a:lnTo>
                        <a:pt x="68" y="118"/>
                      </a:lnTo>
                      <a:lnTo>
                        <a:pt x="56" y="119"/>
                      </a:lnTo>
                      <a:lnTo>
                        <a:pt x="45" y="117"/>
                      </a:lnTo>
                      <a:lnTo>
                        <a:pt x="34" y="114"/>
                      </a:lnTo>
                      <a:lnTo>
                        <a:pt x="23" y="108"/>
                      </a:lnTo>
                      <a:lnTo>
                        <a:pt x="14" y="99"/>
                      </a:lnTo>
                      <a:lnTo>
                        <a:pt x="2" y="79"/>
                      </a:lnTo>
                      <a:lnTo>
                        <a:pt x="0" y="56"/>
                      </a:lnTo>
                      <a:lnTo>
                        <a:pt x="6" y="34"/>
                      </a:lnTo>
                      <a:lnTo>
                        <a:pt x="21" y="15"/>
                      </a:lnTo>
                      <a:lnTo>
                        <a:pt x="30" y="8"/>
                      </a:lnTo>
                      <a:lnTo>
                        <a:pt x="41" y="3"/>
                      </a:lnTo>
                      <a:lnTo>
                        <a:pt x="53" y="1"/>
                      </a:lnTo>
                      <a:lnTo>
                        <a:pt x="64" y="0"/>
                      </a:lnTo>
                      <a:lnTo>
                        <a:pt x="76" y="2"/>
                      </a:lnTo>
                      <a:lnTo>
                        <a:pt x="87" y="7"/>
                      </a:lnTo>
                      <a:lnTo>
                        <a:pt x="97" y="13"/>
                      </a:lnTo>
                      <a:lnTo>
                        <a:pt x="107" y="21"/>
                      </a:lnTo>
                      <a:lnTo>
                        <a:pt x="119" y="41"/>
                      </a:lnTo>
                      <a:lnTo>
                        <a:pt x="121" y="64"/>
                      </a:lnTo>
                      <a:lnTo>
                        <a:pt x="115" y="85"/>
                      </a:lnTo>
                      <a:lnTo>
                        <a:pt x="101"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800">
                    <a:solidFill>
                      <a:srgbClr val="000000"/>
                    </a:solidFill>
                  </a:endParaRPr>
                </a:p>
              </p:txBody>
            </p:sp>
            <p:sp>
              <p:nvSpPr>
                <p:cNvPr id="110" name="Freeform 12"/>
                <p:cNvSpPr>
                  <a:spLocks/>
                </p:cNvSpPr>
                <p:nvPr/>
              </p:nvSpPr>
              <p:spPr bwMode="auto">
                <a:xfrm>
                  <a:off x="2852" y="2815"/>
                  <a:ext cx="24" cy="20"/>
                </a:xfrm>
                <a:custGeom>
                  <a:avLst/>
                  <a:gdLst>
                    <a:gd name="T0" fmla="*/ 20 w 122"/>
                    <a:gd name="T1" fmla="*/ 18 h 118"/>
                    <a:gd name="T2" fmla="*/ 18 w 122"/>
                    <a:gd name="T3" fmla="*/ 19 h 118"/>
                    <a:gd name="T4" fmla="*/ 16 w 122"/>
                    <a:gd name="T5" fmla="*/ 20 h 118"/>
                    <a:gd name="T6" fmla="*/ 14 w 122"/>
                    <a:gd name="T7" fmla="*/ 20 h 118"/>
                    <a:gd name="T8" fmla="*/ 11 w 122"/>
                    <a:gd name="T9" fmla="*/ 20 h 118"/>
                    <a:gd name="T10" fmla="*/ 9 w 122"/>
                    <a:gd name="T11" fmla="*/ 20 h 118"/>
                    <a:gd name="T12" fmla="*/ 7 w 122"/>
                    <a:gd name="T13" fmla="*/ 19 h 118"/>
                    <a:gd name="T14" fmla="*/ 5 w 122"/>
                    <a:gd name="T15" fmla="*/ 18 h 118"/>
                    <a:gd name="T16" fmla="*/ 3 w 122"/>
                    <a:gd name="T17" fmla="*/ 17 h 118"/>
                    <a:gd name="T18" fmla="*/ 1 w 122"/>
                    <a:gd name="T19" fmla="*/ 13 h 118"/>
                    <a:gd name="T20" fmla="*/ 0 w 122"/>
                    <a:gd name="T21" fmla="*/ 9 h 118"/>
                    <a:gd name="T22" fmla="*/ 1 w 122"/>
                    <a:gd name="T23" fmla="*/ 6 h 118"/>
                    <a:gd name="T24" fmla="*/ 4 w 122"/>
                    <a:gd name="T25" fmla="*/ 2 h 118"/>
                    <a:gd name="T26" fmla="*/ 6 w 122"/>
                    <a:gd name="T27" fmla="*/ 1 h 118"/>
                    <a:gd name="T28" fmla="*/ 8 w 122"/>
                    <a:gd name="T29" fmla="*/ 0 h 118"/>
                    <a:gd name="T30" fmla="*/ 10 w 122"/>
                    <a:gd name="T31" fmla="*/ 0 h 118"/>
                    <a:gd name="T32" fmla="*/ 13 w 122"/>
                    <a:gd name="T33" fmla="*/ 0 h 118"/>
                    <a:gd name="T34" fmla="*/ 15 w 122"/>
                    <a:gd name="T35" fmla="*/ 0 h 118"/>
                    <a:gd name="T36" fmla="*/ 17 w 122"/>
                    <a:gd name="T37" fmla="*/ 1 h 118"/>
                    <a:gd name="T38" fmla="*/ 19 w 122"/>
                    <a:gd name="T39" fmla="*/ 2 h 118"/>
                    <a:gd name="T40" fmla="*/ 21 w 122"/>
                    <a:gd name="T41" fmla="*/ 3 h 118"/>
                    <a:gd name="T42" fmla="*/ 23 w 122"/>
                    <a:gd name="T43" fmla="*/ 7 h 118"/>
                    <a:gd name="T44" fmla="*/ 24 w 122"/>
                    <a:gd name="T45" fmla="*/ 11 h 118"/>
                    <a:gd name="T46" fmla="*/ 23 w 122"/>
                    <a:gd name="T47" fmla="*/ 14 h 118"/>
                    <a:gd name="T48" fmla="*/ 20 w 122"/>
                    <a:gd name="T49" fmla="*/ 18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2" h="118">
                      <a:moveTo>
                        <a:pt x="100" y="104"/>
                      </a:moveTo>
                      <a:lnTo>
                        <a:pt x="91" y="111"/>
                      </a:lnTo>
                      <a:lnTo>
                        <a:pt x="80" y="116"/>
                      </a:lnTo>
                      <a:lnTo>
                        <a:pt x="69" y="118"/>
                      </a:lnTo>
                      <a:lnTo>
                        <a:pt x="57" y="118"/>
                      </a:lnTo>
                      <a:lnTo>
                        <a:pt x="46" y="117"/>
                      </a:lnTo>
                      <a:lnTo>
                        <a:pt x="35" y="112"/>
                      </a:lnTo>
                      <a:lnTo>
                        <a:pt x="24" y="106"/>
                      </a:lnTo>
                      <a:lnTo>
                        <a:pt x="15" y="98"/>
                      </a:lnTo>
                      <a:lnTo>
                        <a:pt x="3" y="78"/>
                      </a:lnTo>
                      <a:lnTo>
                        <a:pt x="0" y="55"/>
                      </a:lnTo>
                      <a:lnTo>
                        <a:pt x="6" y="33"/>
                      </a:lnTo>
                      <a:lnTo>
                        <a:pt x="20" y="14"/>
                      </a:lnTo>
                      <a:lnTo>
                        <a:pt x="30" y="7"/>
                      </a:lnTo>
                      <a:lnTo>
                        <a:pt x="41" y="2"/>
                      </a:lnTo>
                      <a:lnTo>
                        <a:pt x="53" y="0"/>
                      </a:lnTo>
                      <a:lnTo>
                        <a:pt x="65" y="0"/>
                      </a:lnTo>
                      <a:lnTo>
                        <a:pt x="76" y="1"/>
                      </a:lnTo>
                      <a:lnTo>
                        <a:pt x="87" y="6"/>
                      </a:lnTo>
                      <a:lnTo>
                        <a:pt x="98" y="11"/>
                      </a:lnTo>
                      <a:lnTo>
                        <a:pt x="107" y="20"/>
                      </a:lnTo>
                      <a:lnTo>
                        <a:pt x="119" y="40"/>
                      </a:lnTo>
                      <a:lnTo>
                        <a:pt x="122" y="64"/>
                      </a:lnTo>
                      <a:lnTo>
                        <a:pt x="115" y="85"/>
                      </a:lnTo>
                      <a:lnTo>
                        <a:pt x="10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800">
                    <a:solidFill>
                      <a:srgbClr val="000000"/>
                    </a:solidFill>
                  </a:endParaRPr>
                </a:p>
              </p:txBody>
            </p:sp>
          </p:grpSp>
        </p:grpSp>
        <p:cxnSp>
          <p:nvCxnSpPr>
            <p:cNvPr id="111" name="直線矢印コネクタ 9"/>
            <p:cNvCxnSpPr>
              <a:cxnSpLocks noChangeShapeType="1"/>
              <a:stCxn id="99" idx="3"/>
            </p:cNvCxnSpPr>
            <p:nvPr/>
          </p:nvCxnSpPr>
          <p:spPr bwMode="auto">
            <a:xfrm flipH="1">
              <a:off x="4322763" y="1363663"/>
              <a:ext cx="1808162" cy="1479550"/>
            </a:xfrm>
            <a:prstGeom prst="straightConnector1">
              <a:avLst/>
            </a:prstGeom>
            <a:noFill/>
            <a:ln w="57150" algn="ctr">
              <a:solidFill>
                <a:srgbClr val="000080">
                  <a:alpha val="50195"/>
                </a:srgb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テキスト ボックス 126"/>
            <p:cNvSpPr txBox="1">
              <a:spLocks noChangeArrowheads="1"/>
            </p:cNvSpPr>
            <p:nvPr/>
          </p:nvSpPr>
          <p:spPr bwMode="auto">
            <a:xfrm>
              <a:off x="344488" y="6052893"/>
              <a:ext cx="1819276" cy="29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900" b="1">
                  <a:solidFill>
                    <a:schemeClr val="tx1"/>
                  </a:solidFill>
                  <a:latin typeface="Arial" pitchFamily="34" charset="0"/>
                  <a:ea typeface="HGｺﾞｼｯｸM" pitchFamily="49" charset="-128"/>
                </a:defRPr>
              </a:lvl1pPr>
              <a:lvl2pPr marL="742950" indent="-285750" eaLnBrk="0" hangingPunct="0">
                <a:defRPr kumimoji="1" sz="900" b="1">
                  <a:solidFill>
                    <a:schemeClr val="tx1"/>
                  </a:solidFill>
                  <a:latin typeface="Arial" pitchFamily="34" charset="0"/>
                  <a:ea typeface="HGｺﾞｼｯｸM" pitchFamily="49" charset="-128"/>
                </a:defRPr>
              </a:lvl2pPr>
              <a:lvl3pPr marL="1143000" indent="-228600" eaLnBrk="0" hangingPunct="0">
                <a:defRPr kumimoji="1" sz="900" b="1">
                  <a:solidFill>
                    <a:schemeClr val="tx1"/>
                  </a:solidFill>
                  <a:latin typeface="Arial" pitchFamily="34" charset="0"/>
                  <a:ea typeface="HGｺﾞｼｯｸM" pitchFamily="49" charset="-128"/>
                </a:defRPr>
              </a:lvl3pPr>
              <a:lvl4pPr marL="1600200" indent="-228600" eaLnBrk="0" hangingPunct="0">
                <a:defRPr kumimoji="1" sz="900" b="1">
                  <a:solidFill>
                    <a:schemeClr val="tx1"/>
                  </a:solidFill>
                  <a:latin typeface="Arial" pitchFamily="34" charset="0"/>
                  <a:ea typeface="HGｺﾞｼｯｸM" pitchFamily="49" charset="-128"/>
                </a:defRPr>
              </a:lvl4pPr>
              <a:lvl5pPr marL="2057400" indent="-228600" eaLnBrk="0" hangingPunct="0">
                <a:defRPr kumimoji="1" sz="900" b="1">
                  <a:solidFill>
                    <a:schemeClr val="tx1"/>
                  </a:solidFill>
                  <a:latin typeface="Arial" pitchFamily="34" charset="0"/>
                  <a:ea typeface="HGｺﾞｼｯｸM"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HGｺﾞｼｯｸM"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HGｺﾞｼｯｸM"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HGｺﾞｼｯｸM"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HGｺﾞｼｯｸM" pitchFamily="49" charset="-128"/>
                </a:defRPr>
              </a:lvl9pPr>
            </a:lstStyle>
            <a:p>
              <a:pPr eaLnBrk="1" hangingPunct="1"/>
              <a:r>
                <a:rPr lang="en-US" altLang="ja-JP" sz="800" dirty="0" smtClean="0">
                  <a:solidFill>
                    <a:srgbClr val="000000"/>
                  </a:solidFill>
                </a:rPr>
                <a:t>’</a:t>
              </a:r>
              <a:r>
                <a:rPr lang="en-US" altLang="ja-JP" sz="800" dirty="0" err="1" smtClean="0">
                  <a:solidFill>
                    <a:srgbClr val="000000"/>
                  </a:solidFill>
                </a:rPr>
                <a:t>WebMC</a:t>
              </a:r>
              <a:r>
                <a:rPr lang="en-US" altLang="ja-JP" sz="800" dirty="0">
                  <a:solidFill>
                    <a:srgbClr val="000000"/>
                  </a:solidFill>
                </a:rPr>
                <a:t>’</a:t>
              </a:r>
              <a:endParaRPr lang="ja-JP" altLang="en-US" sz="800" dirty="0">
                <a:solidFill>
                  <a:srgbClr val="000000"/>
                </a:solidFill>
              </a:endParaRPr>
            </a:p>
          </p:txBody>
        </p:sp>
        <p:sp>
          <p:nvSpPr>
            <p:cNvPr id="113" name="ストライプ矢印 112"/>
            <p:cNvSpPr/>
            <p:nvPr/>
          </p:nvSpPr>
          <p:spPr bwMode="auto">
            <a:xfrm rot="9321069">
              <a:off x="1179892" y="4487507"/>
              <a:ext cx="6097291" cy="314173"/>
            </a:xfrm>
            <a:prstGeom prst="stripedRightArrow">
              <a:avLst/>
            </a:prstGeom>
            <a:gradFill>
              <a:gsLst>
                <a:gs pos="0">
                  <a:schemeClr val="accent5">
                    <a:shade val="51000"/>
                    <a:satMod val="130000"/>
                    <a:alpha val="0"/>
                  </a:schemeClr>
                </a:gs>
                <a:gs pos="80000">
                  <a:schemeClr val="accent5">
                    <a:shade val="93000"/>
                    <a:satMod val="130000"/>
                  </a:schemeClr>
                </a:gs>
                <a:gs pos="100000">
                  <a:schemeClr val="accent5">
                    <a:shade val="94000"/>
                    <a:satMod val="135000"/>
                  </a:schemeClr>
                </a:gs>
              </a:gsLst>
            </a:gradFill>
            <a:ln>
              <a:headEnd type="none" w="med" len="med"/>
              <a:tailEnd type="triangle" w="med" len="sm"/>
            </a:ln>
            <a:extLst/>
          </p:spPr>
          <p:style>
            <a:lnRef idx="0">
              <a:schemeClr val="accent5"/>
            </a:lnRef>
            <a:fillRef idx="3">
              <a:schemeClr val="accent5"/>
            </a:fillRef>
            <a:effectRef idx="3">
              <a:schemeClr val="accent5"/>
            </a:effectRef>
            <a:fontRef idx="minor">
              <a:schemeClr val="lt1"/>
            </a:fontRef>
          </p:style>
          <p:txBody>
            <a:bodyPr lIns="0" tIns="0" rIns="0" bIns="0" anchor="ctr"/>
            <a:lstStyle/>
            <a:p>
              <a:pPr algn="ctr">
                <a:tabLst>
                  <a:tab pos="1619250" algn="l"/>
                </a:tabLst>
                <a:defRPr/>
              </a:pPr>
              <a:endParaRPr lang="ja-JP" altLang="en-US" sz="800" dirty="0">
                <a:solidFill>
                  <a:srgbClr val="FFFFFF"/>
                </a:solidFill>
                <a:latin typeface="ＭＳ Ｐゴシック"/>
              </a:endParaRPr>
            </a:p>
          </p:txBody>
        </p:sp>
        <p:pic>
          <p:nvPicPr>
            <p:cNvPr id="114" name="Picture 42" descr="MC900431624[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45288" y="2773363"/>
              <a:ext cx="4413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5" name="直線矢印コネクタ 130"/>
            <p:cNvCxnSpPr>
              <a:cxnSpLocks noChangeShapeType="1"/>
            </p:cNvCxnSpPr>
            <p:nvPr/>
          </p:nvCxnSpPr>
          <p:spPr bwMode="auto">
            <a:xfrm flipV="1">
              <a:off x="4323177" y="3100526"/>
              <a:ext cx="2379248" cy="42724"/>
            </a:xfrm>
            <a:prstGeom prst="straightConnector1">
              <a:avLst/>
            </a:prstGeom>
            <a:noFill/>
            <a:ln w="57150" algn="ctr">
              <a:solidFill>
                <a:srgbClr val="000080">
                  <a:alpha val="50195"/>
                </a:srgb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 name="角丸四角形 115"/>
            <p:cNvSpPr/>
            <p:nvPr/>
          </p:nvSpPr>
          <p:spPr bwMode="auto">
            <a:xfrm>
              <a:off x="5018088" y="2103438"/>
              <a:ext cx="1398587" cy="404812"/>
            </a:xfrm>
            <a:prstGeom prst="roundRect">
              <a:avLst/>
            </a:prstGeom>
            <a:ln>
              <a:headEnd type="none" w="med" len="med"/>
              <a:tailEnd type="triangle" w="med" len="sm"/>
            </a:ln>
            <a:extLst/>
          </p:spPr>
          <p:style>
            <a:lnRef idx="1">
              <a:schemeClr val="accent4"/>
            </a:lnRef>
            <a:fillRef idx="2">
              <a:schemeClr val="accent4"/>
            </a:fillRef>
            <a:effectRef idx="1">
              <a:schemeClr val="accent4"/>
            </a:effectRef>
            <a:fontRef idx="minor">
              <a:schemeClr val="dk1"/>
            </a:fontRef>
          </p:style>
          <p:txBody>
            <a:bodyPr lIns="0" tIns="0" rIns="0" bIns="0" anchor="ctr"/>
            <a:lstStyle/>
            <a:p>
              <a:pPr>
                <a:tabLst>
                  <a:tab pos="1619250" algn="l"/>
                </a:tabLst>
                <a:defRPr/>
              </a:pPr>
              <a:r>
                <a:rPr lang="en-US" altLang="ja-JP" sz="800" dirty="0">
                  <a:solidFill>
                    <a:srgbClr val="000000"/>
                  </a:solidFill>
                  <a:latin typeface="ＭＳ Ｐゴシック"/>
                </a:rPr>
                <a:t>  </a:t>
              </a:r>
              <a:r>
                <a:rPr lang="en-US" altLang="ja-JP" sz="800" dirty="0" smtClean="0">
                  <a:solidFill>
                    <a:srgbClr val="000000"/>
                  </a:solidFill>
                  <a:latin typeface="ＭＳ Ｐゴシック"/>
                </a:rPr>
                <a:t>1.AK</a:t>
              </a:r>
              <a:r>
                <a:rPr lang="ja-JP" altLang="en-US" sz="800" dirty="0" smtClean="0">
                  <a:solidFill>
                    <a:srgbClr val="000000"/>
                  </a:solidFill>
                  <a:latin typeface="ＭＳ Ｐゴシック"/>
                </a:rPr>
                <a:t> </a:t>
              </a:r>
              <a:r>
                <a:rPr lang="en-US" altLang="ja-JP" sz="800" dirty="0" smtClean="0">
                  <a:solidFill>
                    <a:srgbClr val="000000"/>
                  </a:solidFill>
                  <a:latin typeface="ＭＳ Ｐゴシック"/>
                </a:rPr>
                <a:t>File</a:t>
              </a:r>
              <a:r>
                <a:rPr lang="ja-JP" altLang="en-US" sz="800" dirty="0" smtClean="0">
                  <a:solidFill>
                    <a:srgbClr val="000000"/>
                  </a:solidFill>
                  <a:latin typeface="ＭＳ Ｐゴシック"/>
                </a:rPr>
                <a:t> </a:t>
              </a:r>
              <a:r>
                <a:rPr lang="en-US" altLang="ja-JP" sz="800" dirty="0" smtClean="0">
                  <a:solidFill>
                    <a:srgbClr val="000000"/>
                  </a:solidFill>
                  <a:latin typeface="ＭＳ Ｐゴシック"/>
                </a:rPr>
                <a:t>Download</a:t>
              </a:r>
            </a:p>
            <a:p>
              <a:pPr>
                <a:tabLst>
                  <a:tab pos="1619250" algn="l"/>
                </a:tabLst>
                <a:defRPr/>
              </a:pPr>
              <a:r>
                <a:rPr lang="ja-JP" altLang="en-US" sz="800" dirty="0" smtClean="0">
                  <a:solidFill>
                    <a:srgbClr val="000000"/>
                  </a:solidFill>
                  <a:latin typeface="ＭＳ Ｐゴシック"/>
                </a:rPr>
                <a:t>　</a:t>
              </a:r>
              <a:r>
                <a:rPr lang="en-US" altLang="ja-JP" sz="800" dirty="0" smtClean="0">
                  <a:solidFill>
                    <a:srgbClr val="000000"/>
                  </a:solidFill>
                  <a:latin typeface="ＭＳ Ｐゴシック"/>
                </a:rPr>
                <a:t>KX-NSX6211</a:t>
              </a:r>
              <a:endParaRPr lang="ja-JP" altLang="en-US" sz="800" dirty="0">
                <a:solidFill>
                  <a:srgbClr val="000000"/>
                </a:solidFill>
                <a:latin typeface="ＭＳ Ｐゴシック"/>
              </a:endParaRPr>
            </a:p>
          </p:txBody>
        </p:sp>
        <p:cxnSp>
          <p:nvCxnSpPr>
            <p:cNvPr id="117" name="直線矢印コネクタ 133"/>
            <p:cNvCxnSpPr>
              <a:cxnSpLocks noChangeShapeType="1"/>
            </p:cNvCxnSpPr>
            <p:nvPr/>
          </p:nvCxnSpPr>
          <p:spPr bwMode="auto">
            <a:xfrm>
              <a:off x="4322763" y="3327400"/>
              <a:ext cx="3695700" cy="68263"/>
            </a:xfrm>
            <a:prstGeom prst="straightConnector1">
              <a:avLst/>
            </a:prstGeom>
            <a:noFill/>
            <a:ln w="57150" algn="ctr">
              <a:solidFill>
                <a:srgbClr val="000080">
                  <a:alpha val="50195"/>
                </a:srgb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線矢印コネクタ 137"/>
            <p:cNvCxnSpPr>
              <a:cxnSpLocks noChangeShapeType="1"/>
            </p:cNvCxnSpPr>
            <p:nvPr/>
          </p:nvCxnSpPr>
          <p:spPr bwMode="auto">
            <a:xfrm flipH="1">
              <a:off x="2443163" y="3395663"/>
              <a:ext cx="833439" cy="892174"/>
            </a:xfrm>
            <a:prstGeom prst="straightConnector1">
              <a:avLst/>
            </a:prstGeom>
            <a:noFill/>
            <a:ln w="57150" algn="ctr">
              <a:solidFill>
                <a:srgbClr val="000080">
                  <a:alpha val="50195"/>
                </a:srgb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角丸四角形 118"/>
            <p:cNvSpPr/>
            <p:nvPr/>
          </p:nvSpPr>
          <p:spPr bwMode="auto">
            <a:xfrm>
              <a:off x="2994025" y="3589338"/>
              <a:ext cx="1946774" cy="303212"/>
            </a:xfrm>
            <a:prstGeom prst="roundRect">
              <a:avLst/>
            </a:prstGeom>
            <a:ln>
              <a:headEnd type="none" w="med" len="med"/>
              <a:tailEnd type="triangle" w="med" len="sm"/>
            </a:ln>
            <a:extLst/>
          </p:spPr>
          <p:style>
            <a:lnRef idx="1">
              <a:schemeClr val="accent4"/>
            </a:lnRef>
            <a:fillRef idx="2">
              <a:schemeClr val="accent4"/>
            </a:fillRef>
            <a:effectRef idx="1">
              <a:schemeClr val="accent4"/>
            </a:effectRef>
            <a:fontRef idx="minor">
              <a:schemeClr val="dk1"/>
            </a:fontRef>
          </p:style>
          <p:txBody>
            <a:bodyPr lIns="0" tIns="0" rIns="0" bIns="0" anchor="ctr"/>
            <a:lstStyle/>
            <a:p>
              <a:pPr>
                <a:tabLst>
                  <a:tab pos="1619250" algn="l"/>
                </a:tabLst>
                <a:defRPr/>
              </a:pPr>
              <a:r>
                <a:rPr lang="en-US" altLang="ja-JP" sz="800" dirty="0">
                  <a:solidFill>
                    <a:srgbClr val="000000"/>
                  </a:solidFill>
                  <a:latin typeface="ＭＳ Ｐゴシック"/>
                </a:rPr>
                <a:t>  </a:t>
              </a:r>
              <a:r>
                <a:rPr lang="en-US" altLang="ja-JP" sz="800" dirty="0" smtClean="0">
                  <a:solidFill>
                    <a:srgbClr val="000000"/>
                  </a:solidFill>
                  <a:latin typeface="ＭＳ Ｐゴシック"/>
                </a:rPr>
                <a:t>2.MPR-ID</a:t>
              </a:r>
              <a:r>
                <a:rPr lang="ja-JP" altLang="en-US" sz="800" dirty="0" smtClean="0">
                  <a:solidFill>
                    <a:srgbClr val="000000"/>
                  </a:solidFill>
                  <a:latin typeface="ＭＳ Ｐゴシック"/>
                </a:rPr>
                <a:t>　</a:t>
              </a:r>
              <a:r>
                <a:rPr lang="en-US" altLang="ja-JP" sz="800" dirty="0" smtClean="0">
                  <a:solidFill>
                    <a:srgbClr val="000000"/>
                  </a:solidFill>
                  <a:latin typeface="ＭＳ Ｐゴシック"/>
                </a:rPr>
                <a:t>is registered on PCPF</a:t>
              </a:r>
              <a:endParaRPr lang="ja-JP" altLang="en-US" sz="800" dirty="0">
                <a:solidFill>
                  <a:srgbClr val="000000"/>
                </a:solidFill>
                <a:latin typeface="ＭＳ Ｐゴシック"/>
              </a:endParaRPr>
            </a:p>
          </p:txBody>
        </p:sp>
        <p:sp>
          <p:nvSpPr>
            <p:cNvPr id="120" name="角丸四角形 119"/>
            <p:cNvSpPr/>
            <p:nvPr/>
          </p:nvSpPr>
          <p:spPr bwMode="auto">
            <a:xfrm>
              <a:off x="1189075" y="3457169"/>
              <a:ext cx="1584325" cy="303213"/>
            </a:xfrm>
            <a:prstGeom prst="roundRect">
              <a:avLst/>
            </a:prstGeom>
            <a:ln>
              <a:headEnd type="none" w="med" len="med"/>
              <a:tailEnd type="triangle" w="med" len="sm"/>
            </a:ln>
            <a:extLst/>
          </p:spPr>
          <p:style>
            <a:lnRef idx="1">
              <a:schemeClr val="accent4"/>
            </a:lnRef>
            <a:fillRef idx="2">
              <a:schemeClr val="accent4"/>
            </a:fillRef>
            <a:effectRef idx="1">
              <a:schemeClr val="accent4"/>
            </a:effectRef>
            <a:fontRef idx="minor">
              <a:schemeClr val="dk1"/>
            </a:fontRef>
          </p:style>
          <p:txBody>
            <a:bodyPr lIns="0" tIns="0" rIns="0" bIns="0" anchor="ctr"/>
            <a:lstStyle/>
            <a:p>
              <a:pPr>
                <a:tabLst>
                  <a:tab pos="1619250" algn="l"/>
                </a:tabLst>
                <a:defRPr/>
              </a:pPr>
              <a:r>
                <a:rPr lang="en-US" altLang="ja-JP" sz="800" dirty="0">
                  <a:solidFill>
                    <a:srgbClr val="000000"/>
                  </a:solidFill>
                  <a:latin typeface="ＭＳ Ｐゴシック"/>
                </a:rPr>
                <a:t>  6. Issue the token</a:t>
              </a:r>
              <a:endParaRPr lang="ja-JP" altLang="en-US" sz="800" dirty="0">
                <a:solidFill>
                  <a:srgbClr val="000000"/>
                </a:solidFill>
                <a:latin typeface="ＭＳ Ｐゴシック"/>
              </a:endParaRPr>
            </a:p>
          </p:txBody>
        </p:sp>
        <p:sp>
          <p:nvSpPr>
            <p:cNvPr id="121" name="角丸四角形 120"/>
            <p:cNvSpPr/>
            <p:nvPr/>
          </p:nvSpPr>
          <p:spPr bwMode="auto">
            <a:xfrm>
              <a:off x="60325" y="4567238"/>
              <a:ext cx="1585913" cy="301625"/>
            </a:xfrm>
            <a:prstGeom prst="roundRect">
              <a:avLst/>
            </a:prstGeom>
            <a:ln>
              <a:headEnd type="none" w="med" len="med"/>
              <a:tailEnd type="triangle" w="med" len="sm"/>
            </a:ln>
            <a:extLst/>
          </p:spPr>
          <p:style>
            <a:lnRef idx="1">
              <a:schemeClr val="accent4"/>
            </a:lnRef>
            <a:fillRef idx="2">
              <a:schemeClr val="accent4"/>
            </a:fillRef>
            <a:effectRef idx="1">
              <a:schemeClr val="accent4"/>
            </a:effectRef>
            <a:fontRef idx="minor">
              <a:schemeClr val="dk1"/>
            </a:fontRef>
          </p:style>
          <p:txBody>
            <a:bodyPr lIns="0" tIns="0" rIns="0" bIns="0" anchor="ctr"/>
            <a:lstStyle/>
            <a:p>
              <a:pPr>
                <a:tabLst>
                  <a:tab pos="1619250" algn="l"/>
                </a:tabLst>
                <a:defRPr/>
              </a:pPr>
              <a:r>
                <a:rPr lang="en-US" altLang="ja-JP" sz="800" dirty="0">
                  <a:solidFill>
                    <a:srgbClr val="000000"/>
                  </a:solidFill>
                  <a:latin typeface="ＭＳ Ｐゴシック"/>
                </a:rPr>
                <a:t>  </a:t>
              </a:r>
              <a:r>
                <a:rPr lang="en-US" altLang="ja-JP" sz="800" dirty="0" smtClean="0">
                  <a:solidFill>
                    <a:srgbClr val="000000"/>
                  </a:solidFill>
                  <a:latin typeface="ＭＳ Ｐゴシック"/>
                </a:rPr>
                <a:t>7. Select Service</a:t>
              </a:r>
              <a:endParaRPr lang="ja-JP" altLang="en-US" sz="800" dirty="0">
                <a:solidFill>
                  <a:srgbClr val="000000"/>
                </a:solidFill>
                <a:latin typeface="ＭＳ Ｐゴシック"/>
              </a:endParaRPr>
            </a:p>
          </p:txBody>
        </p:sp>
        <p:sp>
          <p:nvSpPr>
            <p:cNvPr id="122" name="角丸四角形 121"/>
            <p:cNvSpPr/>
            <p:nvPr/>
          </p:nvSpPr>
          <p:spPr bwMode="auto">
            <a:xfrm>
              <a:off x="857250" y="5265738"/>
              <a:ext cx="1585913" cy="303212"/>
            </a:xfrm>
            <a:prstGeom prst="roundRect">
              <a:avLst/>
            </a:prstGeom>
            <a:ln>
              <a:headEnd type="none" w="med" len="med"/>
              <a:tailEnd type="triangle" w="med" len="sm"/>
            </a:ln>
            <a:extLst/>
          </p:spPr>
          <p:style>
            <a:lnRef idx="1">
              <a:schemeClr val="accent4"/>
            </a:lnRef>
            <a:fillRef idx="2">
              <a:schemeClr val="accent4"/>
            </a:fillRef>
            <a:effectRef idx="1">
              <a:schemeClr val="accent4"/>
            </a:effectRef>
            <a:fontRef idx="minor">
              <a:schemeClr val="dk1"/>
            </a:fontRef>
          </p:style>
          <p:txBody>
            <a:bodyPr lIns="0" tIns="0" rIns="0" bIns="0" anchor="ctr"/>
            <a:lstStyle/>
            <a:p>
              <a:pPr>
                <a:tabLst>
                  <a:tab pos="1619250" algn="l"/>
                </a:tabLst>
                <a:defRPr/>
              </a:pPr>
              <a:r>
                <a:rPr lang="en-US" altLang="ja-JP" sz="800" dirty="0">
                  <a:solidFill>
                    <a:srgbClr val="000000"/>
                  </a:solidFill>
                  <a:latin typeface="ＭＳ Ｐゴシック"/>
                </a:rPr>
                <a:t>  </a:t>
              </a:r>
              <a:r>
                <a:rPr lang="en-US" altLang="ja-JP" sz="800" dirty="0" smtClean="0">
                  <a:solidFill>
                    <a:srgbClr val="000000"/>
                  </a:solidFill>
                  <a:latin typeface="ＭＳ Ｐゴシック"/>
                </a:rPr>
                <a:t>8.</a:t>
              </a:r>
              <a:r>
                <a:rPr lang="ja-JP" altLang="en-US" sz="800" dirty="0" smtClean="0">
                  <a:solidFill>
                    <a:srgbClr val="000000"/>
                  </a:solidFill>
                  <a:latin typeface="ＭＳ Ｐゴシック"/>
                </a:rPr>
                <a:t> </a:t>
              </a:r>
              <a:r>
                <a:rPr lang="en-US" altLang="ja-JP" sz="800" dirty="0" smtClean="0">
                  <a:solidFill>
                    <a:srgbClr val="000000"/>
                  </a:solidFill>
                  <a:latin typeface="ＭＳ Ｐゴシック"/>
                </a:rPr>
                <a:t>Start Remote access</a:t>
              </a:r>
              <a:endParaRPr lang="ja-JP" altLang="en-US" sz="800" dirty="0">
                <a:solidFill>
                  <a:srgbClr val="000000"/>
                </a:solidFill>
                <a:latin typeface="ＭＳ Ｐゴシック"/>
              </a:endParaRPr>
            </a:p>
          </p:txBody>
        </p:sp>
        <p:sp>
          <p:nvSpPr>
            <p:cNvPr id="123" name="角丸四角形 122"/>
            <p:cNvSpPr/>
            <p:nvPr/>
          </p:nvSpPr>
          <p:spPr bwMode="auto">
            <a:xfrm>
              <a:off x="7186613" y="5114925"/>
              <a:ext cx="1820862" cy="906463"/>
            </a:xfrm>
            <a:prstGeom prst="roundRect">
              <a:avLst/>
            </a:prstGeom>
            <a:ln>
              <a:headEnd type="none" w="med" len="med"/>
              <a:tailEnd type="triangle" w="med" len="sm"/>
            </a:ln>
            <a:extLst/>
          </p:spPr>
          <p:style>
            <a:lnRef idx="1">
              <a:schemeClr val="accent4"/>
            </a:lnRef>
            <a:fillRef idx="2">
              <a:schemeClr val="accent4"/>
            </a:fillRef>
            <a:effectRef idx="1">
              <a:schemeClr val="accent4"/>
            </a:effectRef>
            <a:fontRef idx="minor">
              <a:schemeClr val="dk1"/>
            </a:fontRef>
          </p:style>
          <p:txBody>
            <a:bodyPr lIns="0" tIns="0" rIns="0" bIns="0" anchor="ctr"/>
            <a:lstStyle/>
            <a:p>
              <a:pPr algn="ctr">
                <a:tabLst>
                  <a:tab pos="1619250" algn="l"/>
                </a:tabLst>
                <a:defRPr/>
              </a:pPr>
              <a:r>
                <a:rPr lang="en-US" altLang="ja-JP" sz="800" dirty="0">
                  <a:solidFill>
                    <a:srgbClr val="000000"/>
                  </a:solidFill>
                  <a:latin typeface="ＭＳ Ｐゴシック"/>
                </a:rPr>
                <a:t>  </a:t>
              </a:r>
              <a:r>
                <a:rPr lang="en-US" altLang="ja-JP" sz="800" dirty="0" smtClean="0">
                  <a:solidFill>
                    <a:srgbClr val="000000"/>
                  </a:solidFill>
                  <a:latin typeface="ＭＳ Ｐゴシック"/>
                </a:rPr>
                <a:t>AK</a:t>
              </a:r>
              <a:r>
                <a:rPr lang="ja-JP" altLang="en-US" sz="800" dirty="0" smtClean="0">
                  <a:solidFill>
                    <a:srgbClr val="000000"/>
                  </a:solidFill>
                  <a:latin typeface="ＭＳ Ｐゴシック"/>
                </a:rPr>
                <a:t> </a:t>
              </a:r>
              <a:r>
                <a:rPr lang="en-US" altLang="ja-JP" sz="800" dirty="0" smtClean="0">
                  <a:solidFill>
                    <a:srgbClr val="000000"/>
                  </a:solidFill>
                  <a:latin typeface="ＭＳ Ｐゴシック"/>
                </a:rPr>
                <a:t>File/Client Certification</a:t>
              </a:r>
            </a:p>
            <a:p>
              <a:pPr algn="ctr">
                <a:tabLst>
                  <a:tab pos="1619250" algn="l"/>
                </a:tabLst>
                <a:defRPr/>
              </a:pPr>
              <a:r>
                <a:rPr lang="en-US" altLang="ja-JP" sz="800" dirty="0">
                  <a:solidFill>
                    <a:srgbClr val="000000"/>
                  </a:solidFill>
                  <a:latin typeface="ＭＳ Ｐゴシック"/>
                </a:rPr>
                <a:t>i</a:t>
              </a:r>
              <a:r>
                <a:rPr lang="en-US" altLang="ja-JP" sz="800" dirty="0" smtClean="0">
                  <a:solidFill>
                    <a:srgbClr val="000000"/>
                  </a:solidFill>
                  <a:latin typeface="ＭＳ Ｐゴシック"/>
                </a:rPr>
                <a:t>s requested to install</a:t>
              </a:r>
              <a:endParaRPr lang="en-US" altLang="ja-JP" sz="800" dirty="0">
                <a:solidFill>
                  <a:srgbClr val="000000"/>
                </a:solidFill>
                <a:latin typeface="ＭＳ Ｐゴシック"/>
              </a:endParaRPr>
            </a:p>
          </p:txBody>
        </p:sp>
        <p:sp>
          <p:nvSpPr>
            <p:cNvPr id="124" name="角丸四角形 123"/>
            <p:cNvSpPr/>
            <p:nvPr/>
          </p:nvSpPr>
          <p:spPr bwMode="auto">
            <a:xfrm>
              <a:off x="4940799" y="2901575"/>
              <a:ext cx="1200150" cy="301625"/>
            </a:xfrm>
            <a:prstGeom prst="roundRect">
              <a:avLst/>
            </a:prstGeom>
            <a:ln>
              <a:headEnd type="none" w="med" len="med"/>
              <a:tailEnd type="triangle" w="med" len="sm"/>
            </a:ln>
            <a:extLst/>
          </p:spPr>
          <p:style>
            <a:lnRef idx="1">
              <a:schemeClr val="accent4"/>
            </a:lnRef>
            <a:fillRef idx="2">
              <a:schemeClr val="accent4"/>
            </a:fillRef>
            <a:effectRef idx="1">
              <a:schemeClr val="accent4"/>
            </a:effectRef>
            <a:fontRef idx="minor">
              <a:schemeClr val="dk1"/>
            </a:fontRef>
          </p:style>
          <p:txBody>
            <a:bodyPr lIns="0" tIns="0" rIns="0" bIns="0" anchor="ctr"/>
            <a:lstStyle/>
            <a:p>
              <a:pPr>
                <a:tabLst>
                  <a:tab pos="1619250" algn="l"/>
                </a:tabLst>
                <a:defRPr/>
              </a:pPr>
              <a:r>
                <a:rPr lang="en-US" altLang="ja-JP" sz="800" dirty="0">
                  <a:solidFill>
                    <a:srgbClr val="000000"/>
                  </a:solidFill>
                  <a:latin typeface="ＭＳ Ｐゴシック"/>
                </a:rPr>
                <a:t>  </a:t>
              </a:r>
              <a:r>
                <a:rPr lang="en-US" altLang="ja-JP" sz="800" dirty="0" smtClean="0">
                  <a:solidFill>
                    <a:srgbClr val="000000"/>
                  </a:solidFill>
                  <a:latin typeface="ＭＳ Ｐゴシック"/>
                </a:rPr>
                <a:t>3.Install AK</a:t>
              </a:r>
              <a:r>
                <a:rPr lang="ja-JP" altLang="en-US" sz="800" dirty="0" smtClean="0">
                  <a:solidFill>
                    <a:srgbClr val="000000"/>
                  </a:solidFill>
                  <a:latin typeface="ＭＳ Ｐゴシック"/>
                </a:rPr>
                <a:t> </a:t>
              </a:r>
              <a:r>
                <a:rPr lang="en-US" altLang="ja-JP" sz="800" dirty="0" smtClean="0">
                  <a:solidFill>
                    <a:srgbClr val="000000"/>
                  </a:solidFill>
                  <a:latin typeface="ＭＳ Ｐゴシック"/>
                </a:rPr>
                <a:t>File</a:t>
              </a:r>
              <a:endParaRPr lang="ja-JP" altLang="en-US" sz="800" dirty="0">
                <a:solidFill>
                  <a:srgbClr val="000000"/>
                </a:solidFill>
                <a:latin typeface="ＭＳ Ｐゴシック"/>
              </a:endParaRPr>
            </a:p>
          </p:txBody>
        </p:sp>
        <p:sp>
          <p:nvSpPr>
            <p:cNvPr id="125" name="角丸四角形 124"/>
            <p:cNvSpPr/>
            <p:nvPr/>
          </p:nvSpPr>
          <p:spPr bwMode="auto">
            <a:xfrm>
              <a:off x="4902200" y="3261255"/>
              <a:ext cx="1800225" cy="299447"/>
            </a:xfrm>
            <a:prstGeom prst="roundRect">
              <a:avLst/>
            </a:prstGeom>
            <a:ln>
              <a:headEnd type="none" w="med" len="med"/>
              <a:tailEnd type="triangle" w="med" len="sm"/>
            </a:ln>
            <a:extLst/>
          </p:spPr>
          <p:style>
            <a:lnRef idx="1">
              <a:schemeClr val="accent4"/>
            </a:lnRef>
            <a:fillRef idx="2">
              <a:schemeClr val="accent4"/>
            </a:fillRef>
            <a:effectRef idx="1">
              <a:schemeClr val="accent4"/>
            </a:effectRef>
            <a:fontRef idx="minor">
              <a:schemeClr val="dk1"/>
            </a:fontRef>
          </p:style>
          <p:txBody>
            <a:bodyPr lIns="0" tIns="0" rIns="0" bIns="0" anchor="ctr"/>
            <a:lstStyle/>
            <a:p>
              <a:pPr>
                <a:tabLst>
                  <a:tab pos="1619250" algn="l"/>
                </a:tabLst>
                <a:defRPr/>
              </a:pPr>
              <a:r>
                <a:rPr lang="en-US" altLang="ja-JP" sz="800" dirty="0">
                  <a:solidFill>
                    <a:srgbClr val="000000"/>
                  </a:solidFill>
                  <a:latin typeface="ＭＳ Ｐゴシック"/>
                </a:rPr>
                <a:t>  4. </a:t>
              </a:r>
              <a:r>
                <a:rPr lang="en-US" altLang="ja-JP" sz="800" dirty="0" smtClean="0">
                  <a:solidFill>
                    <a:srgbClr val="000000"/>
                  </a:solidFill>
                  <a:latin typeface="ＭＳ Ｐゴシック"/>
                </a:rPr>
                <a:t>Install Client Certificate</a:t>
              </a:r>
              <a:endParaRPr lang="ja-JP" altLang="en-US" sz="800" dirty="0">
                <a:solidFill>
                  <a:srgbClr val="000000"/>
                </a:solidFill>
                <a:latin typeface="ＭＳ Ｐゴシック"/>
              </a:endParaRPr>
            </a:p>
          </p:txBody>
        </p:sp>
        <p:sp>
          <p:nvSpPr>
            <p:cNvPr id="126" name="テキスト ボックス 125"/>
            <p:cNvSpPr txBox="1"/>
            <p:nvPr/>
          </p:nvSpPr>
          <p:spPr>
            <a:xfrm>
              <a:off x="7799978" y="3605133"/>
              <a:ext cx="1491125" cy="388014"/>
            </a:xfrm>
            <a:prstGeom prst="rect">
              <a:avLst/>
            </a:prstGeom>
            <a:noFill/>
          </p:spPr>
          <p:txBody>
            <a:bodyPr wrap="none">
              <a:spAutoFit/>
            </a:bodyPr>
            <a:lstStyle/>
            <a:p>
              <a:pPr>
                <a:defRPr/>
              </a:pPr>
              <a:r>
                <a:rPr lang="en-US" altLang="ja-JP" sz="800" dirty="0">
                  <a:solidFill>
                    <a:srgbClr val="000000"/>
                  </a:solidFill>
                  <a:effectLst>
                    <a:outerShdw blurRad="38100" dist="38100" dir="2700000" algn="tl">
                      <a:srgbClr val="000000">
                        <a:alpha val="43137"/>
                      </a:srgbClr>
                    </a:outerShdw>
                  </a:effectLst>
                </a:rPr>
                <a:t>Client Certificate</a:t>
              </a:r>
            </a:p>
          </p:txBody>
        </p:sp>
      </p:grpSp>
      <p:sp>
        <p:nvSpPr>
          <p:cNvPr id="128"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defRPr/>
            </a:pPr>
            <a:r>
              <a:rPr lang="en-US" altLang="ja-JP" sz="2400" dirty="0" smtClean="0">
                <a:solidFill>
                  <a:srgbClr val="FFFFFF"/>
                </a:solidFill>
                <a:latin typeface="Arial" pitchFamily="34" charset="0"/>
              </a:rPr>
              <a:t>1-3. Key Features</a:t>
            </a:r>
            <a:r>
              <a:rPr lang="en-US" altLang="ja-JP" sz="2400" dirty="0" smtClean="0">
                <a:solidFill>
                  <a:srgbClr val="FFFFFF"/>
                </a:solidFill>
                <a:effectLst>
                  <a:outerShdw blurRad="38100" dist="38100" dir="2700000" algn="tl">
                    <a:srgbClr val="C0C0C0"/>
                  </a:outerShdw>
                </a:effectLst>
                <a:latin typeface="Arial" pitchFamily="34" charset="0"/>
              </a:rPr>
              <a:t> </a:t>
            </a:r>
            <a:endParaRPr lang="en-US" altLang="ja-JP" sz="2400" dirty="0">
              <a:solidFill>
                <a:srgbClr val="FFFFFF"/>
              </a:solidFill>
              <a:latin typeface="Arial" pitchFamily="34" charset="0"/>
              <a:sym typeface="ＭＳ Ｐゴシック" pitchFamily="50" charset="-128"/>
            </a:endParaRPr>
          </a:p>
        </p:txBody>
      </p:sp>
      <p:sp>
        <p:nvSpPr>
          <p:cNvPr id="129" name="正方形/長方形 128"/>
          <p:cNvSpPr/>
          <p:nvPr/>
        </p:nvSpPr>
        <p:spPr>
          <a:xfrm>
            <a:off x="1099067" y="695292"/>
            <a:ext cx="2557175" cy="338554"/>
          </a:xfrm>
          <a:prstGeom prst="rect">
            <a:avLst/>
          </a:prstGeom>
        </p:spPr>
        <p:txBody>
          <a:bodyPr wrap="square">
            <a:spAutoFit/>
          </a:bodyPr>
          <a:lstStyle/>
          <a:p>
            <a:r>
              <a:rPr lang="en-US" altLang="ja-JP" sz="1600" dirty="0">
                <a:solidFill>
                  <a:srgbClr val="000000"/>
                </a:solidFill>
              </a:rPr>
              <a:t>Remote Maintenance</a:t>
            </a:r>
            <a:endParaRPr lang="ja-JP" altLang="ja-JP" sz="1600" u="sng" dirty="0">
              <a:solidFill>
                <a:srgbClr val="000000"/>
              </a:solidFill>
            </a:endParaRPr>
          </a:p>
        </p:txBody>
      </p:sp>
      <p:sp>
        <p:nvSpPr>
          <p:cNvPr id="91" name="正方形/長方形 90"/>
          <p:cNvSpPr/>
          <p:nvPr/>
        </p:nvSpPr>
        <p:spPr>
          <a:xfrm>
            <a:off x="700829" y="2355726"/>
            <a:ext cx="1170871" cy="261610"/>
          </a:xfrm>
          <a:prstGeom prst="rect">
            <a:avLst/>
          </a:prstGeom>
        </p:spPr>
        <p:txBody>
          <a:bodyPr wrap="square">
            <a:spAutoFit/>
          </a:bodyPr>
          <a:lstStyle/>
          <a:p>
            <a:r>
              <a:rPr lang="en-US" altLang="ja-JP" sz="1100" dirty="0" smtClean="0"/>
              <a:t>Administrator</a:t>
            </a:r>
            <a:endParaRPr lang="ja-JP" altLang="en-US" sz="1100" dirty="0">
              <a:solidFill>
                <a:srgbClr val="000000"/>
              </a:solidFill>
              <a:latin typeface="Arial"/>
            </a:endParaRPr>
          </a:p>
        </p:txBody>
      </p:sp>
    </p:spTree>
    <p:extLst>
      <p:ext uri="{BB962C8B-B14F-4D97-AF65-F5344CB8AC3E}">
        <p14:creationId xmlns:p14="http://schemas.microsoft.com/office/powerpoint/2010/main" val="1784977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63588" y="843558"/>
            <a:ext cx="3389069" cy="338554"/>
          </a:xfrm>
          <a:prstGeom prst="rect">
            <a:avLst/>
          </a:prstGeom>
        </p:spPr>
        <p:txBody>
          <a:bodyPr wrap="none">
            <a:spAutoFit/>
          </a:bodyPr>
          <a:lstStyle/>
          <a:p>
            <a:r>
              <a:rPr lang="en-US" altLang="ja-JP" sz="1600" dirty="0"/>
              <a:t>Remote </a:t>
            </a:r>
            <a:r>
              <a:rPr lang="en-US" altLang="ja-JP" sz="1600" dirty="0" smtClean="0"/>
              <a:t>Maintenance -Condition-</a:t>
            </a:r>
            <a:endParaRPr lang="ja-JP" altLang="ja-JP" sz="1600" u="sng" dirty="0"/>
          </a:p>
        </p:txBody>
      </p:sp>
      <p:sp>
        <p:nvSpPr>
          <p:cNvPr id="3" name="正方形/長方形 2"/>
          <p:cNvSpPr/>
          <p:nvPr/>
        </p:nvSpPr>
        <p:spPr>
          <a:xfrm>
            <a:off x="1043608" y="1347614"/>
            <a:ext cx="6642484" cy="1569660"/>
          </a:xfrm>
          <a:prstGeom prst="rect">
            <a:avLst/>
          </a:prstGeom>
        </p:spPr>
        <p:txBody>
          <a:bodyPr wrap="square">
            <a:spAutoFit/>
          </a:bodyPr>
          <a:lstStyle/>
          <a:p>
            <a:r>
              <a:rPr lang="en-US" altLang="ja-JP" sz="1200" dirty="0" smtClean="0"/>
              <a:t>This </a:t>
            </a:r>
            <a:r>
              <a:rPr lang="en-US" altLang="ja-JP" sz="1200" dirty="0"/>
              <a:t>service requires an activation key (KX-NSX6211). This activation key is </a:t>
            </a:r>
            <a:r>
              <a:rPr lang="en-US" altLang="ja-JP" sz="1200" dirty="0">
                <a:solidFill>
                  <a:srgbClr val="0000FF"/>
                </a:solidFill>
              </a:rPr>
              <a:t>valid for 1 year</a:t>
            </a:r>
            <a:r>
              <a:rPr lang="en-US" altLang="ja-JP" sz="1200" dirty="0"/>
              <a:t>, so it needs to be installed every year</a:t>
            </a:r>
            <a:r>
              <a:rPr lang="en-US" altLang="ja-JP" sz="1200" dirty="0" smtClean="0"/>
              <a:t>.</a:t>
            </a:r>
          </a:p>
          <a:p>
            <a:endParaRPr lang="en-US" altLang="ja-JP" sz="1200" dirty="0"/>
          </a:p>
          <a:p>
            <a:r>
              <a:rPr lang="en-US" altLang="ja-JP" sz="1200" dirty="0"/>
              <a:t>To access NSX remotely, an administrator needs to login to KMS server first using browser (HTTPs). The administrator will reach “remote administration portal”, then can select a remote site to be maintain in the pre-registered system list. The administrator reaches “login” popup of NSX then login to the NSX as same operation as on-site maintenance</a:t>
            </a:r>
            <a:r>
              <a:rPr lang="en-US" altLang="ja-JP" sz="1200" dirty="0" smtClean="0"/>
              <a:t>.</a:t>
            </a:r>
            <a:endParaRPr lang="ja-JP" altLang="ja-JP" sz="1200" dirty="0"/>
          </a:p>
        </p:txBody>
      </p:sp>
      <p:sp>
        <p:nvSpPr>
          <p:cNvPr id="4"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Tree>
    <p:extLst>
      <p:ext uri="{BB962C8B-B14F-4D97-AF65-F5344CB8AC3E}">
        <p14:creationId xmlns:p14="http://schemas.microsoft.com/office/powerpoint/2010/main" val="3385894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04888825"/>
              </p:ext>
            </p:extLst>
          </p:nvPr>
        </p:nvGraphicFramePr>
        <p:xfrm>
          <a:off x="1150628" y="3975906"/>
          <a:ext cx="6913760" cy="468052"/>
        </p:xfrm>
        <a:graphic>
          <a:graphicData uri="http://schemas.openxmlformats.org/drawingml/2006/table">
            <a:tbl>
              <a:tblPr>
                <a:tableStyleId>{5C22544A-7EE6-4342-B048-85BDC9FD1C3A}</a:tableStyleId>
              </a:tblPr>
              <a:tblGrid>
                <a:gridCol w="1305145"/>
                <a:gridCol w="1305145"/>
                <a:gridCol w="1305145"/>
                <a:gridCol w="1305145"/>
                <a:gridCol w="1693180"/>
              </a:tblGrid>
              <a:tr h="233670">
                <a:tc>
                  <a:txBody>
                    <a:bodyPr/>
                    <a:lstStyle/>
                    <a:p>
                      <a:pPr marL="1905" indent="-10160" algn="l" defTabSz="914400" rtl="0" eaLnBrk="1" latinLnBrk="0" hangingPunct="1">
                        <a:lnSpc>
                          <a:spcPts val="1200"/>
                        </a:lnSpc>
                        <a:spcAft>
                          <a:spcPts val="0"/>
                        </a:spcAft>
                      </a:pPr>
                      <a:r>
                        <a:rPr kumimoji="1" lang="en-US" sz="1000" kern="1200" dirty="0">
                          <a:solidFill>
                            <a:schemeClr val="dk1"/>
                          </a:solidFill>
                          <a:effectLst/>
                          <a:latin typeface="+mn-lt"/>
                          <a:ea typeface="+mn-ea"/>
                          <a:cs typeface="+mn-cs"/>
                        </a:rPr>
                        <a:t>NSX Version</a:t>
                      </a:r>
                      <a:endParaRPr kumimoji="1" lang="ja-JP" sz="1000" kern="1200" dirty="0">
                        <a:solidFill>
                          <a:schemeClr val="dk1"/>
                        </a:solidFill>
                        <a:effectLst/>
                        <a:latin typeface="+mn-lt"/>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10160" algn="l" defTabSz="914400" rtl="0" eaLnBrk="1" latinLnBrk="0" hangingPunct="1">
                        <a:lnSpc>
                          <a:spcPts val="1200"/>
                        </a:lnSpc>
                        <a:spcAft>
                          <a:spcPts val="0"/>
                        </a:spcAft>
                      </a:pPr>
                      <a:r>
                        <a:rPr kumimoji="1" lang="en-US" sz="1000" kern="1200" dirty="0" smtClean="0">
                          <a:solidFill>
                            <a:schemeClr val="dk1"/>
                          </a:solidFill>
                          <a:effectLst/>
                          <a:latin typeface="+mn-lt"/>
                          <a:ea typeface="+mn-ea"/>
                          <a:cs typeface="+mn-cs"/>
                        </a:rPr>
                        <a:t> I</a:t>
                      </a:r>
                      <a:r>
                        <a:rPr kumimoji="1" lang="en-US" sz="1000" kern="1200" dirty="0">
                          <a:solidFill>
                            <a:schemeClr val="dk1"/>
                          </a:solidFill>
                          <a:effectLst/>
                          <a:latin typeface="+mn-lt"/>
                          <a:ea typeface="+mn-ea"/>
                          <a:cs typeface="+mn-cs"/>
                        </a:rPr>
                        <a:t>. E. Version</a:t>
                      </a:r>
                      <a:endParaRPr kumimoji="1" lang="ja-JP" sz="1000" kern="1200" dirty="0">
                        <a:solidFill>
                          <a:schemeClr val="dk1"/>
                        </a:solidFill>
                        <a:effectLst/>
                        <a:latin typeface="+mn-lt"/>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10160" algn="l" defTabSz="914400" rtl="0" eaLnBrk="1" latinLnBrk="0" hangingPunct="1">
                        <a:lnSpc>
                          <a:spcPts val="1200"/>
                        </a:lnSpc>
                        <a:spcAft>
                          <a:spcPts val="0"/>
                        </a:spcAft>
                      </a:pPr>
                      <a:r>
                        <a:rPr kumimoji="1" lang="en-US" sz="1000" kern="1200" dirty="0">
                          <a:solidFill>
                            <a:schemeClr val="dk1"/>
                          </a:solidFill>
                          <a:effectLst/>
                          <a:latin typeface="+mn-lt"/>
                          <a:ea typeface="+mn-ea"/>
                          <a:cs typeface="+mn-cs"/>
                        </a:rPr>
                        <a:t>Firefox Version</a:t>
                      </a:r>
                      <a:endParaRPr kumimoji="1" lang="ja-JP" sz="1000" kern="1200" dirty="0">
                        <a:solidFill>
                          <a:schemeClr val="dk1"/>
                        </a:solidFill>
                        <a:effectLst/>
                        <a:latin typeface="+mn-lt"/>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10160" algn="l" defTabSz="914400" rtl="0" eaLnBrk="1" latinLnBrk="0" hangingPunct="1">
                        <a:lnSpc>
                          <a:spcPts val="1200"/>
                        </a:lnSpc>
                        <a:spcAft>
                          <a:spcPts val="0"/>
                        </a:spcAft>
                      </a:pPr>
                      <a:r>
                        <a:rPr kumimoji="1" lang="en-US" sz="1000" kern="1200" dirty="0">
                          <a:solidFill>
                            <a:schemeClr val="dk1"/>
                          </a:solidFill>
                          <a:effectLst/>
                          <a:latin typeface="+mn-lt"/>
                          <a:ea typeface="+mn-ea"/>
                          <a:cs typeface="+mn-cs"/>
                        </a:rPr>
                        <a:t>Chrome Version</a:t>
                      </a:r>
                      <a:endParaRPr kumimoji="1" lang="ja-JP" sz="1000" kern="1200" dirty="0">
                        <a:solidFill>
                          <a:schemeClr val="dk1"/>
                        </a:solidFill>
                        <a:effectLst/>
                        <a:latin typeface="+mn-lt"/>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10160" algn="l">
                        <a:lnSpc>
                          <a:spcPts val="1200"/>
                        </a:lnSpc>
                        <a:spcAft>
                          <a:spcPts val="0"/>
                        </a:spcAft>
                      </a:pPr>
                      <a:r>
                        <a:rPr lang="en-US" altLang="ja-JP" sz="1000" dirty="0" smtClean="0">
                          <a:effectLst/>
                          <a:latin typeface="+mn-lt"/>
                          <a:ea typeface="+mn-ea"/>
                        </a:rPr>
                        <a:t>Remarks</a:t>
                      </a:r>
                      <a:endParaRPr lang="ja-JP" sz="1100" dirty="0">
                        <a:effectLst/>
                        <a:latin typeface="Times New Roman"/>
                        <a:ea typeface="ＭＳ 明朝"/>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382">
                <a:tc>
                  <a:txBody>
                    <a:bodyPr/>
                    <a:lstStyle/>
                    <a:p>
                      <a:pPr marL="1905" indent="-10160" algn="l" defTabSz="914400" rtl="0" eaLnBrk="1" latinLnBrk="0" hangingPunct="1">
                        <a:lnSpc>
                          <a:spcPts val="1200"/>
                        </a:lnSpc>
                        <a:spcAft>
                          <a:spcPts val="0"/>
                        </a:spcAft>
                      </a:pPr>
                      <a:r>
                        <a:rPr kumimoji="1" lang="en-US" sz="1000" kern="1200" dirty="0">
                          <a:solidFill>
                            <a:schemeClr val="dk1"/>
                          </a:solidFill>
                          <a:effectLst/>
                          <a:latin typeface="+mn-lt"/>
                          <a:ea typeface="+mn-ea"/>
                          <a:cs typeface="+mn-cs"/>
                        </a:rPr>
                        <a:t>1.0</a:t>
                      </a:r>
                      <a:endParaRPr kumimoji="1" lang="ja-JP" sz="1000" kern="1200" dirty="0">
                        <a:solidFill>
                          <a:schemeClr val="dk1"/>
                        </a:solidFill>
                        <a:effectLst/>
                        <a:latin typeface="+mn-lt"/>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10160" algn="l" defTabSz="914400" rtl="0" eaLnBrk="1" latinLnBrk="0" hangingPunct="1">
                        <a:lnSpc>
                          <a:spcPts val="1200"/>
                        </a:lnSpc>
                        <a:spcAft>
                          <a:spcPts val="0"/>
                        </a:spcAft>
                      </a:pPr>
                      <a:r>
                        <a:rPr kumimoji="1" lang="en-US" sz="1000" kern="1200" dirty="0">
                          <a:solidFill>
                            <a:schemeClr val="dk1"/>
                          </a:solidFill>
                          <a:effectLst/>
                          <a:latin typeface="+mn-lt"/>
                          <a:ea typeface="+mn-ea"/>
                          <a:cs typeface="+mn-cs"/>
                        </a:rPr>
                        <a:t>9, 10, 11</a:t>
                      </a:r>
                      <a:endParaRPr kumimoji="1" lang="ja-JP" sz="1000" kern="1200" dirty="0">
                        <a:solidFill>
                          <a:schemeClr val="dk1"/>
                        </a:solidFill>
                        <a:effectLst/>
                        <a:latin typeface="+mn-lt"/>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10160" algn="l" defTabSz="914400" rtl="0" eaLnBrk="1" latinLnBrk="0" hangingPunct="1">
                        <a:lnSpc>
                          <a:spcPts val="1200"/>
                        </a:lnSpc>
                        <a:spcAft>
                          <a:spcPts val="0"/>
                        </a:spcAft>
                      </a:pPr>
                      <a:r>
                        <a:rPr kumimoji="1" lang="en-US" sz="1000" kern="1200" dirty="0" smtClean="0">
                          <a:solidFill>
                            <a:schemeClr val="dk1"/>
                          </a:solidFill>
                          <a:effectLst/>
                          <a:latin typeface="+mn-lt"/>
                          <a:ea typeface="+mn-ea"/>
                          <a:cs typeface="+mn-cs"/>
                        </a:rPr>
                        <a:t>40</a:t>
                      </a:r>
                      <a:r>
                        <a:rPr kumimoji="1" lang="en-US" sz="1000" kern="1200" dirty="0">
                          <a:solidFill>
                            <a:schemeClr val="dk1"/>
                          </a:solidFill>
                          <a:effectLst/>
                          <a:latin typeface="+mn-lt"/>
                          <a:ea typeface="+mn-ea"/>
                          <a:cs typeface="+mn-cs"/>
                        </a:rPr>
                        <a:t>, </a:t>
                      </a:r>
                      <a:r>
                        <a:rPr kumimoji="1" lang="en-US" sz="1000" kern="1200" dirty="0" smtClean="0">
                          <a:solidFill>
                            <a:schemeClr val="dk1"/>
                          </a:solidFill>
                          <a:effectLst/>
                          <a:latin typeface="+mn-lt"/>
                          <a:ea typeface="+mn-ea"/>
                          <a:cs typeface="+mn-cs"/>
                        </a:rPr>
                        <a:t>ESR38</a:t>
                      </a:r>
                      <a:endParaRPr kumimoji="1" lang="ja-JP" sz="1000" kern="1200" dirty="0">
                        <a:solidFill>
                          <a:schemeClr val="dk1"/>
                        </a:solidFill>
                        <a:effectLst/>
                        <a:latin typeface="+mn-lt"/>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10160" algn="l" defTabSz="914400" rtl="0" eaLnBrk="1" latinLnBrk="0" hangingPunct="1">
                        <a:lnSpc>
                          <a:spcPts val="1200"/>
                        </a:lnSpc>
                        <a:spcAft>
                          <a:spcPts val="0"/>
                        </a:spcAft>
                      </a:pPr>
                      <a:r>
                        <a:rPr kumimoji="1" lang="en-US" sz="1000" kern="1200" dirty="0" smtClean="0">
                          <a:solidFill>
                            <a:schemeClr val="dk1"/>
                          </a:solidFill>
                          <a:effectLst/>
                          <a:latin typeface="+mn-lt"/>
                          <a:ea typeface="+mn-ea"/>
                          <a:cs typeface="+mn-cs"/>
                        </a:rPr>
                        <a:t>43</a:t>
                      </a:r>
                      <a:r>
                        <a:rPr kumimoji="1" lang="en-US" sz="1000" kern="1200" dirty="0">
                          <a:solidFill>
                            <a:schemeClr val="dk1"/>
                          </a:solidFill>
                          <a:effectLst/>
                          <a:latin typeface="+mn-lt"/>
                          <a:ea typeface="+mn-ea"/>
                          <a:cs typeface="+mn-cs"/>
                        </a:rPr>
                        <a:t>, 44</a:t>
                      </a:r>
                      <a:r>
                        <a:rPr kumimoji="1" lang="ja-JP" sz="1000" kern="1200" dirty="0">
                          <a:solidFill>
                            <a:schemeClr val="dk1"/>
                          </a:solidFill>
                          <a:effectLst/>
                          <a:latin typeface="+mn-lt"/>
                          <a:ea typeface="+mn-ea"/>
                          <a:cs typeface="+mn-cs"/>
                        </a:rPr>
                        <a:t>※</a:t>
                      </a:r>
                      <a:r>
                        <a:rPr kumimoji="1" lang="en-US" sz="1000" kern="1200" dirty="0">
                          <a:solidFill>
                            <a:schemeClr val="dk1"/>
                          </a:solidFill>
                          <a:effectLst/>
                          <a:latin typeface="+mn-lt"/>
                          <a:ea typeface="+mn-ea"/>
                          <a:cs typeface="+mn-cs"/>
                        </a:rPr>
                        <a:t>2</a:t>
                      </a:r>
                      <a:endParaRPr kumimoji="1" lang="ja-JP" sz="1000" kern="1200" dirty="0">
                        <a:solidFill>
                          <a:schemeClr val="dk1"/>
                        </a:solidFill>
                        <a:effectLst/>
                        <a:latin typeface="+mn-lt"/>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10160" algn="l">
                        <a:lnSpc>
                          <a:spcPts val="1200"/>
                        </a:lnSpc>
                        <a:spcAft>
                          <a:spcPts val="0"/>
                        </a:spcAft>
                      </a:pPr>
                      <a:r>
                        <a:rPr lang="en-US" sz="1000" dirty="0" smtClean="0">
                          <a:effectLst/>
                        </a:rPr>
                        <a:t>Chrome</a:t>
                      </a:r>
                      <a:r>
                        <a:rPr lang="en-US" sz="1000" baseline="0" dirty="0" smtClean="0">
                          <a:effectLst/>
                        </a:rPr>
                        <a:t> only for User</a:t>
                      </a:r>
                      <a:endParaRPr lang="ja-JP" sz="1100" dirty="0">
                        <a:effectLst/>
                        <a:latin typeface="Times New Roman"/>
                        <a:ea typeface="ＭＳ 明朝"/>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3" name="テキスト ボックス 2"/>
          <p:cNvSpPr txBox="1"/>
          <p:nvPr/>
        </p:nvSpPr>
        <p:spPr>
          <a:xfrm>
            <a:off x="4427984" y="1142910"/>
            <a:ext cx="4140460" cy="2462213"/>
          </a:xfrm>
          <a:prstGeom prst="rect">
            <a:avLst/>
          </a:prstGeom>
          <a:noFill/>
        </p:spPr>
        <p:txBody>
          <a:bodyPr wrap="square" rtlCol="0">
            <a:spAutoFit/>
          </a:bodyPr>
          <a:lstStyle/>
          <a:p>
            <a:r>
              <a:rPr lang="en-US" altLang="ja-JP" sz="1100" dirty="0">
                <a:latin typeface="Arial" pitchFamily="34" charset="0"/>
                <a:cs typeface="Arial" pitchFamily="34" charset="0"/>
              </a:rPr>
              <a:t>-</a:t>
            </a:r>
            <a:r>
              <a:rPr lang="en-US" altLang="ja-JP" sz="1100" dirty="0" smtClean="0">
                <a:latin typeface="Arial" pitchFamily="34" charset="0"/>
                <a:cs typeface="Arial" pitchFamily="34" charset="0"/>
              </a:rPr>
              <a:t>Programming is easy for experienced Panasonic </a:t>
            </a:r>
          </a:p>
          <a:p>
            <a:r>
              <a:rPr lang="en-US" altLang="ja-JP" sz="1100" dirty="0">
                <a:latin typeface="Arial" pitchFamily="34" charset="0"/>
                <a:cs typeface="Arial" pitchFamily="34" charset="0"/>
              </a:rPr>
              <a:t> </a:t>
            </a:r>
            <a:r>
              <a:rPr lang="en-US" altLang="ja-JP" sz="1100" dirty="0" smtClean="0">
                <a:latin typeface="Arial" pitchFamily="34" charset="0"/>
                <a:cs typeface="Arial" pitchFamily="34" charset="0"/>
              </a:rPr>
              <a:t> installers because the programming method is basically    </a:t>
            </a:r>
          </a:p>
          <a:p>
            <a:r>
              <a:rPr lang="en-US" altLang="ja-JP" sz="1100" dirty="0">
                <a:latin typeface="Arial" pitchFamily="34" charset="0"/>
                <a:cs typeface="Arial" pitchFamily="34" charset="0"/>
              </a:rPr>
              <a:t> </a:t>
            </a:r>
            <a:r>
              <a:rPr lang="en-US" altLang="ja-JP" sz="1100" dirty="0" smtClean="0">
                <a:latin typeface="Arial" pitchFamily="34" charset="0"/>
                <a:cs typeface="Arial" pitchFamily="34" charset="0"/>
              </a:rPr>
              <a:t> the same as the KX-TDE, KX-NCP and KX-TVM.</a:t>
            </a:r>
          </a:p>
          <a:p>
            <a:pPr>
              <a:buFont typeface="Wingdings" pitchFamily="2" charset="2"/>
              <a:buChar char="Ø"/>
            </a:pPr>
            <a:endParaRPr lang="en-US" altLang="ja-JP" sz="1100" dirty="0" smtClean="0">
              <a:latin typeface="Arial" pitchFamily="34" charset="0"/>
              <a:cs typeface="Arial" pitchFamily="34" charset="0"/>
            </a:endParaRPr>
          </a:p>
          <a:p>
            <a:r>
              <a:rPr lang="en-US" altLang="ja-JP" sz="1100" dirty="0">
                <a:latin typeface="Arial" pitchFamily="34" charset="0"/>
                <a:cs typeface="Arial" pitchFamily="34" charset="0"/>
              </a:rPr>
              <a:t>-</a:t>
            </a:r>
            <a:r>
              <a:rPr lang="en-US" altLang="ja-JP" sz="1100" dirty="0" smtClean="0">
                <a:latin typeface="Arial" pitchFamily="34" charset="0"/>
                <a:cs typeface="Arial" pitchFamily="34" charset="0"/>
              </a:rPr>
              <a:t>No need to install dedicated software on your PC.</a:t>
            </a:r>
          </a:p>
          <a:p>
            <a:pPr>
              <a:buFont typeface="Wingdings" pitchFamily="2" charset="2"/>
              <a:buChar char="Ø"/>
            </a:pPr>
            <a:endParaRPr lang="en-US" altLang="ja-JP" sz="1100" dirty="0" smtClean="0">
              <a:latin typeface="Arial" pitchFamily="34" charset="0"/>
              <a:cs typeface="Arial" pitchFamily="34" charset="0"/>
            </a:endParaRPr>
          </a:p>
          <a:p>
            <a:r>
              <a:rPr lang="en-US" altLang="ja-JP" sz="1100" dirty="0">
                <a:latin typeface="Arial" pitchFamily="34" charset="0"/>
                <a:cs typeface="Arial" pitchFamily="34" charset="0"/>
              </a:rPr>
              <a:t>-</a:t>
            </a:r>
            <a:r>
              <a:rPr lang="en-US" altLang="ja-JP" sz="1100" dirty="0" smtClean="0">
                <a:latin typeface="Arial" pitchFamily="34" charset="0"/>
                <a:cs typeface="Arial" pitchFamily="34" charset="0"/>
              </a:rPr>
              <a:t>Use an IP network to perform programming from</a:t>
            </a:r>
          </a:p>
          <a:p>
            <a:r>
              <a:rPr lang="en-US" altLang="ja-JP" sz="1100" dirty="0" smtClean="0">
                <a:latin typeface="Arial" pitchFamily="34" charset="0"/>
                <a:cs typeface="Arial" pitchFamily="34" charset="0"/>
              </a:rPr>
              <a:t> remote sites.</a:t>
            </a:r>
          </a:p>
          <a:p>
            <a:pPr>
              <a:buFont typeface="Wingdings" pitchFamily="2" charset="2"/>
              <a:buChar char="Ø"/>
            </a:pPr>
            <a:endParaRPr lang="en-US" altLang="ja-JP" sz="1100" dirty="0" smtClean="0">
              <a:latin typeface="Arial" pitchFamily="34" charset="0"/>
              <a:cs typeface="Arial" pitchFamily="34" charset="0"/>
            </a:endParaRPr>
          </a:p>
          <a:p>
            <a:r>
              <a:rPr lang="en-US" altLang="ja-JP" sz="1100" dirty="0">
                <a:latin typeface="Arial" pitchFamily="34" charset="0"/>
                <a:cs typeface="Arial" pitchFamily="34" charset="0"/>
              </a:rPr>
              <a:t>-</a:t>
            </a:r>
            <a:r>
              <a:rPr lang="en-US" altLang="ja-JP" sz="1100" dirty="0" smtClean="0">
                <a:latin typeface="Arial" pitchFamily="34" charset="0"/>
                <a:cs typeface="Arial" pitchFamily="34" charset="0"/>
              </a:rPr>
              <a:t>A maximum of 1 installer can modify system data at the </a:t>
            </a:r>
          </a:p>
          <a:p>
            <a:r>
              <a:rPr lang="en-US" altLang="ja-JP" sz="1100" dirty="0">
                <a:latin typeface="Arial" pitchFamily="34" charset="0"/>
                <a:cs typeface="Arial" pitchFamily="34" charset="0"/>
              </a:rPr>
              <a:t> </a:t>
            </a:r>
            <a:r>
              <a:rPr lang="en-US" altLang="ja-JP" sz="1100" dirty="0" smtClean="0">
                <a:latin typeface="Arial" pitchFamily="34" charset="0"/>
                <a:cs typeface="Arial" pitchFamily="34" charset="0"/>
              </a:rPr>
              <a:t>same time.</a:t>
            </a:r>
          </a:p>
          <a:p>
            <a:endParaRPr lang="en-US" altLang="ja-JP" sz="1100" dirty="0" smtClean="0">
              <a:latin typeface="Arial" pitchFamily="34" charset="0"/>
              <a:cs typeface="Arial" pitchFamily="34" charset="0"/>
            </a:endParaRPr>
          </a:p>
          <a:p>
            <a:r>
              <a:rPr lang="en-US" altLang="ja-JP" sz="1100" dirty="0">
                <a:latin typeface="Arial" pitchFamily="34" charset="0"/>
                <a:cs typeface="Arial" pitchFamily="34" charset="0"/>
              </a:rPr>
              <a:t>-</a:t>
            </a:r>
            <a:r>
              <a:rPr lang="en-US" altLang="ja-JP" sz="1100" dirty="0" smtClean="0">
                <a:latin typeface="Arial" pitchFamily="34" charset="0"/>
                <a:cs typeface="Arial" pitchFamily="34" charset="0"/>
              </a:rPr>
              <a:t>A maximum number  of user in the system can access </a:t>
            </a:r>
          </a:p>
          <a:p>
            <a:r>
              <a:rPr lang="en-US" altLang="ja-JP" sz="1100" dirty="0">
                <a:latin typeface="Arial" pitchFamily="34" charset="0"/>
                <a:cs typeface="Arial" pitchFamily="34" charset="0"/>
              </a:rPr>
              <a:t> </a:t>
            </a:r>
            <a:r>
              <a:rPr lang="en-US" altLang="ja-JP" sz="1100" dirty="0" smtClean="0">
                <a:latin typeface="Arial" pitchFamily="34" charset="0"/>
                <a:cs typeface="Arial" pitchFamily="34" charset="0"/>
              </a:rPr>
              <a:t> at the same time.</a:t>
            </a:r>
          </a:p>
        </p:txBody>
      </p:sp>
      <p:grpSp>
        <p:nvGrpSpPr>
          <p:cNvPr id="25" name="グループ化 24"/>
          <p:cNvGrpSpPr/>
          <p:nvPr/>
        </p:nvGrpSpPr>
        <p:grpSpPr>
          <a:xfrm>
            <a:off x="981892" y="1131590"/>
            <a:ext cx="3234220" cy="2687512"/>
            <a:chOff x="232718" y="1916832"/>
            <a:chExt cx="4987354" cy="4464496"/>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9391" y="5157192"/>
              <a:ext cx="1728192" cy="10500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グループ化 5"/>
            <p:cNvGrpSpPr/>
            <p:nvPr/>
          </p:nvGrpSpPr>
          <p:grpSpPr>
            <a:xfrm>
              <a:off x="3779911" y="2625864"/>
              <a:ext cx="432048" cy="864096"/>
              <a:chOff x="3851920" y="2553856"/>
              <a:chExt cx="432048" cy="864096"/>
            </a:xfrm>
          </p:grpSpPr>
          <p:sp>
            <p:nvSpPr>
              <p:cNvPr id="7" name="Line 123"/>
              <p:cNvSpPr>
                <a:spLocks noChangeShapeType="1"/>
              </p:cNvSpPr>
              <p:nvPr/>
            </p:nvSpPr>
            <p:spPr bwMode="auto">
              <a:xfrm flipH="1">
                <a:off x="3851920" y="3413760"/>
                <a:ext cx="432048" cy="0"/>
              </a:xfrm>
              <a:prstGeom prst="line">
                <a:avLst/>
              </a:prstGeom>
              <a:noFill/>
              <a:ln w="25400">
                <a:solidFill>
                  <a:srgbClr val="003065"/>
                </a:solidFill>
                <a:prstDash val="solid"/>
                <a:round/>
                <a:headEnd type="none"/>
                <a:tailEnd type="none" w="med" len="med"/>
              </a:ln>
              <a:extLst>
                <a:ext uri="{909E8E84-426E-40DD-AFC4-6F175D3DCCD1}">
                  <a14:hiddenFill xmlns:a14="http://schemas.microsoft.com/office/drawing/2010/main">
                    <a:noFill/>
                  </a14:hiddenFill>
                </a:ext>
              </a:extLst>
            </p:spPr>
            <p:txBody>
              <a:bodyPr/>
              <a:lstStyle/>
              <a:p>
                <a:endParaRPr lang="ja-JP" altLang="en-US" sz="800"/>
              </a:p>
            </p:txBody>
          </p:sp>
          <p:sp>
            <p:nvSpPr>
              <p:cNvPr id="8" name="Line 123"/>
              <p:cNvSpPr>
                <a:spLocks noChangeShapeType="1"/>
              </p:cNvSpPr>
              <p:nvPr/>
            </p:nvSpPr>
            <p:spPr bwMode="auto">
              <a:xfrm flipH="1" flipV="1">
                <a:off x="3851920" y="2553856"/>
                <a:ext cx="1" cy="864096"/>
              </a:xfrm>
              <a:prstGeom prst="line">
                <a:avLst/>
              </a:prstGeom>
              <a:noFill/>
              <a:ln w="25400">
                <a:solidFill>
                  <a:srgbClr val="003065"/>
                </a:solidFill>
                <a:prstDash val="solid"/>
                <a:round/>
                <a:headEnd type="none"/>
                <a:tailEnd type="none" w="med" len="med"/>
              </a:ln>
              <a:extLst>
                <a:ext uri="{909E8E84-426E-40DD-AFC4-6F175D3DCCD1}">
                  <a14:hiddenFill xmlns:a14="http://schemas.microsoft.com/office/drawing/2010/main">
                    <a:noFill/>
                  </a14:hiddenFill>
                </a:ext>
              </a:extLst>
            </p:spPr>
            <p:txBody>
              <a:bodyPr/>
              <a:lstStyle/>
              <a:p>
                <a:endParaRPr lang="ja-JP" altLang="en-US" sz="800"/>
              </a:p>
            </p:txBody>
          </p:sp>
        </p:grpSp>
        <p:pic>
          <p:nvPicPr>
            <p:cNvPr id="9" name="Picture 5" descr="\\pcc-ad.pcc.mei.co.jp\share$\43-職能3\MTG\海外MTG\03_OPBD\★05_PBX営業\000 情報共有\500 販促物\写真\U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90" y="4149080"/>
              <a:ext cx="1772821" cy="10801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AutoShape 5"/>
            <p:cNvSpPr>
              <a:spLocks noChangeArrowheads="1"/>
            </p:cNvSpPr>
            <p:nvPr/>
          </p:nvSpPr>
          <p:spPr bwMode="auto">
            <a:xfrm>
              <a:off x="2915816" y="1916832"/>
              <a:ext cx="2304256" cy="4464496"/>
            </a:xfrm>
            <a:prstGeom prst="roundRect">
              <a:avLst>
                <a:gd name="adj" fmla="val 4906"/>
              </a:avLst>
            </a:prstGeom>
            <a:noFill/>
            <a:ln w="19050" algn="ctr">
              <a:solidFill>
                <a:srgbClr val="003065"/>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800"/>
            </a:p>
          </p:txBody>
        </p:sp>
        <p:pic>
          <p:nvPicPr>
            <p:cNvPr id="11" name="Picture 79" descr="22"/>
            <p:cNvPicPr>
              <a:picLocks noChangeAspect="1" noChangeArrowheads="1"/>
            </p:cNvPicPr>
            <p:nvPr/>
          </p:nvPicPr>
          <p:blipFill>
            <a:blip r:embed="rId4" cstate="print"/>
            <a:srcRect/>
            <a:stretch>
              <a:fillRect/>
            </a:stretch>
          </p:blipFill>
          <p:spPr bwMode="auto">
            <a:xfrm flipH="1">
              <a:off x="323528" y="2420888"/>
              <a:ext cx="795686" cy="504056"/>
            </a:xfrm>
            <a:prstGeom prst="rect">
              <a:avLst/>
            </a:prstGeom>
            <a:noFill/>
            <a:ln w="9525">
              <a:noFill/>
              <a:miter lim="800000"/>
              <a:headEnd/>
              <a:tailEnd/>
            </a:ln>
          </p:spPr>
        </p:pic>
        <p:sp>
          <p:nvSpPr>
            <p:cNvPr id="12" name="Text Box 41"/>
            <p:cNvSpPr txBox="1">
              <a:spLocks noChangeArrowheads="1"/>
            </p:cNvSpPr>
            <p:nvPr/>
          </p:nvSpPr>
          <p:spPr bwMode="auto">
            <a:xfrm>
              <a:off x="251520" y="2060848"/>
              <a:ext cx="1127685" cy="28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r>
                <a:rPr lang="en-US" altLang="ja-JP" sz="800" b="0" dirty="0" smtClean="0">
                  <a:solidFill>
                    <a:srgbClr val="005BAC"/>
                  </a:solidFill>
                </a:rPr>
                <a:t>Installer Office</a:t>
              </a:r>
              <a:endParaRPr lang="en-US" altLang="ja-JP" sz="800" b="0" dirty="0">
                <a:solidFill>
                  <a:srgbClr val="005BAC"/>
                </a:solidFill>
              </a:endParaRPr>
            </a:p>
          </p:txBody>
        </p:sp>
        <p:sp>
          <p:nvSpPr>
            <p:cNvPr id="13" name="Line 123"/>
            <p:cNvSpPr>
              <a:spLocks noChangeShapeType="1"/>
            </p:cNvSpPr>
            <p:nvPr/>
          </p:nvSpPr>
          <p:spPr bwMode="auto">
            <a:xfrm flipH="1">
              <a:off x="1115616" y="2564904"/>
              <a:ext cx="2088232" cy="0"/>
            </a:xfrm>
            <a:prstGeom prst="line">
              <a:avLst/>
            </a:prstGeom>
            <a:noFill/>
            <a:ln w="25400">
              <a:solidFill>
                <a:srgbClr val="003065"/>
              </a:solidFill>
              <a:prstDash val="solid"/>
              <a:round/>
              <a:headEnd type="none"/>
              <a:tailEnd type="none" w="med" len="med"/>
            </a:ln>
            <a:extLst>
              <a:ext uri="{909E8E84-426E-40DD-AFC4-6F175D3DCCD1}">
                <a14:hiddenFill xmlns:a14="http://schemas.microsoft.com/office/drawing/2010/main">
                  <a:noFill/>
                </a14:hiddenFill>
              </a:ext>
            </a:extLst>
          </p:spPr>
          <p:txBody>
            <a:bodyPr/>
            <a:lstStyle/>
            <a:p>
              <a:endParaRPr lang="ja-JP" altLang="en-US" sz="800"/>
            </a:p>
          </p:txBody>
        </p:sp>
        <p:sp>
          <p:nvSpPr>
            <p:cNvPr id="15" name="正方形/長方形 12"/>
            <p:cNvSpPr>
              <a:spLocks noChangeArrowheads="1"/>
            </p:cNvSpPr>
            <p:nvPr/>
          </p:nvSpPr>
          <p:spPr bwMode="auto">
            <a:xfrm>
              <a:off x="2874981" y="2090191"/>
              <a:ext cx="2034337" cy="343939"/>
            </a:xfrm>
            <a:prstGeom prst="rect">
              <a:avLst/>
            </a:prstGeom>
            <a:noFill/>
            <a:ln w="9525">
              <a:noFill/>
              <a:miter lim="800000"/>
              <a:headEnd/>
              <a:tailEnd/>
            </a:ln>
          </p:spPr>
          <p:txBody>
            <a:bodyPr wrap="square">
              <a:spAutoFit/>
            </a:bodyPr>
            <a:lstStyle/>
            <a:p>
              <a:pPr algn="ctr">
                <a:defRPr/>
              </a:pPr>
              <a:r>
                <a:rPr lang="en-US" altLang="ja-JP" sz="800" b="1" dirty="0" smtClean="0">
                  <a:solidFill>
                    <a:srgbClr val="003065"/>
                  </a:solidFill>
                  <a:latin typeface="Arial" pitchFamily="34" charset="0"/>
                  <a:ea typeface="MS PGothic" pitchFamily="50" charset="-128"/>
                  <a:cs typeface="Arial" pitchFamily="34" charset="0"/>
                </a:rPr>
                <a:t>Web Maintenance</a:t>
              </a:r>
              <a:endParaRPr lang="en-US" altLang="ja-JP" sz="800" b="1" dirty="0">
                <a:solidFill>
                  <a:srgbClr val="003065"/>
                </a:solidFill>
                <a:latin typeface="Arial" pitchFamily="34" charset="0"/>
                <a:ea typeface="MS PGothic" pitchFamily="50" charset="-128"/>
                <a:cs typeface="Arial" pitchFamily="34" charset="0"/>
              </a:endParaRPr>
            </a:p>
          </p:txBody>
        </p:sp>
        <p:sp>
          <p:nvSpPr>
            <p:cNvPr id="16" name="円/楕円 15"/>
            <p:cNvSpPr/>
            <p:nvPr/>
          </p:nvSpPr>
          <p:spPr>
            <a:xfrm>
              <a:off x="1379207" y="2203864"/>
              <a:ext cx="1392596" cy="7210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smtClean="0">
                  <a:solidFill>
                    <a:srgbClr val="595757"/>
                  </a:solidFill>
                </a:rPr>
                <a:t>Public/</a:t>
              </a:r>
            </a:p>
            <a:p>
              <a:pPr algn="ctr"/>
              <a:r>
                <a:rPr lang="en-US" altLang="ja-JP" sz="800" b="1" dirty="0" smtClean="0">
                  <a:solidFill>
                    <a:srgbClr val="595757"/>
                  </a:solidFill>
                </a:rPr>
                <a:t>Private</a:t>
              </a:r>
            </a:p>
            <a:p>
              <a:pPr algn="ctr"/>
              <a:r>
                <a:rPr lang="en-US" altLang="ja-JP" sz="800" b="1" dirty="0" smtClean="0">
                  <a:solidFill>
                    <a:srgbClr val="595757"/>
                  </a:solidFill>
                </a:rPr>
                <a:t>IP Network</a:t>
              </a:r>
              <a:endParaRPr kumimoji="1" lang="ja-JP" altLang="en-US" sz="800" b="1" dirty="0">
                <a:solidFill>
                  <a:srgbClr val="595757"/>
                </a:solidFill>
                <a:latin typeface="Arial" pitchFamily="34" charset="0"/>
                <a:cs typeface="Arial" pitchFamily="34" charset="0"/>
              </a:endParaRPr>
            </a:p>
          </p:txBody>
        </p:sp>
        <p:pic>
          <p:nvPicPr>
            <p:cNvPr id="17" name="Picture 64" descr="12"/>
            <p:cNvPicPr>
              <a:picLocks noChangeAspect="1" noChangeArrowheads="1"/>
            </p:cNvPicPr>
            <p:nvPr/>
          </p:nvPicPr>
          <p:blipFill>
            <a:blip r:embed="rId5" cstate="print"/>
            <a:srcRect/>
            <a:stretch>
              <a:fillRect/>
            </a:stretch>
          </p:blipFill>
          <p:spPr bwMode="auto">
            <a:xfrm>
              <a:off x="4139952" y="3068960"/>
              <a:ext cx="936104" cy="804622"/>
            </a:xfrm>
            <a:prstGeom prst="rect">
              <a:avLst/>
            </a:prstGeom>
            <a:noFill/>
            <a:ln w="9525">
              <a:noFill/>
              <a:miter lim="800000"/>
              <a:headEnd/>
              <a:tailEnd/>
            </a:ln>
          </p:spPr>
        </p:pic>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718" y="3717032"/>
              <a:ext cx="1800200" cy="10801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29352" y="4797152"/>
              <a:ext cx="1728192" cy="10469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正方形/長方形 19"/>
            <p:cNvSpPr/>
            <p:nvPr/>
          </p:nvSpPr>
          <p:spPr>
            <a:xfrm>
              <a:off x="4355976" y="2852936"/>
              <a:ext cx="553342" cy="286028"/>
            </a:xfrm>
            <a:prstGeom prst="rect">
              <a:avLst/>
            </a:prstGeom>
          </p:spPr>
          <p:txBody>
            <a:bodyPr wrap="none">
              <a:spAutoFit/>
            </a:bodyPr>
            <a:lstStyle/>
            <a:p>
              <a:r>
                <a:rPr lang="en-US" altLang="ja-JP" sz="800" dirty="0" smtClean="0">
                  <a:solidFill>
                    <a:srgbClr val="005BAC"/>
                  </a:solidFill>
                  <a:latin typeface="Arial" panose="020B0604020202020204" pitchFamily="34" charset="0"/>
                  <a:cs typeface="Arial" panose="020B0604020202020204" pitchFamily="34" charset="0"/>
                </a:rPr>
                <a:t>User</a:t>
              </a:r>
              <a:endParaRPr lang="en-US" altLang="ja-JP" sz="800" dirty="0">
                <a:solidFill>
                  <a:srgbClr val="005BAC"/>
                </a:solidFill>
                <a:latin typeface="Arial" panose="020B0604020202020204" pitchFamily="34" charset="0"/>
                <a:cs typeface="Arial" panose="020B0604020202020204" pitchFamily="34" charset="0"/>
              </a:endParaRPr>
            </a:p>
          </p:txBody>
        </p:sp>
        <p:sp>
          <p:nvSpPr>
            <p:cNvPr id="21" name="正方形/長方形 12"/>
            <p:cNvSpPr>
              <a:spLocks noChangeArrowheads="1"/>
            </p:cNvSpPr>
            <p:nvPr/>
          </p:nvSpPr>
          <p:spPr bwMode="auto">
            <a:xfrm>
              <a:off x="251520" y="3068959"/>
              <a:ext cx="2088231" cy="286028"/>
            </a:xfrm>
            <a:prstGeom prst="rect">
              <a:avLst/>
            </a:prstGeom>
            <a:noFill/>
            <a:ln w="9525">
              <a:noFill/>
              <a:miter lim="800000"/>
              <a:headEnd/>
              <a:tailEnd/>
            </a:ln>
          </p:spPr>
          <p:txBody>
            <a:bodyPr wrap="square">
              <a:spAutoFit/>
            </a:bodyPr>
            <a:lstStyle/>
            <a:p>
              <a:pPr algn="ctr"/>
              <a:r>
                <a:rPr lang="en-US" altLang="ja-JP" sz="800" b="1" dirty="0">
                  <a:solidFill>
                    <a:srgbClr val="003065"/>
                  </a:solidFill>
                  <a:latin typeface="Arial" pitchFamily="34" charset="0"/>
                  <a:cs typeface="Arial" pitchFamily="34" charset="0"/>
                </a:rPr>
                <a:t>Web </a:t>
              </a:r>
              <a:r>
                <a:rPr lang="en-US" altLang="ja-JP" sz="800" b="1" dirty="0" smtClean="0">
                  <a:solidFill>
                    <a:srgbClr val="003065"/>
                  </a:solidFill>
                  <a:latin typeface="Arial" pitchFamily="34" charset="0"/>
                  <a:cs typeface="Arial" pitchFamily="34" charset="0"/>
                </a:rPr>
                <a:t>Console</a:t>
              </a:r>
              <a:endParaRPr lang="en-US" altLang="ja-JP" sz="800" b="1" dirty="0">
                <a:solidFill>
                  <a:srgbClr val="003065"/>
                </a:solidFill>
                <a:latin typeface="Arial" pitchFamily="34" charset="0"/>
                <a:cs typeface="Arial" pitchFamily="34" charset="0"/>
              </a:endParaRPr>
            </a:p>
          </p:txBody>
        </p:sp>
        <p:sp>
          <p:nvSpPr>
            <p:cNvPr id="22" name="AutoShape 79"/>
            <p:cNvSpPr>
              <a:spLocks noChangeArrowheads="1"/>
            </p:cNvSpPr>
            <p:nvPr/>
          </p:nvSpPr>
          <p:spPr bwMode="auto">
            <a:xfrm>
              <a:off x="3029351" y="3622405"/>
              <a:ext cx="2088233" cy="1030731"/>
            </a:xfrm>
            <a:prstGeom prst="wedgeRoundRectCallout">
              <a:avLst>
                <a:gd name="adj1" fmla="val 34933"/>
                <a:gd name="adj2" fmla="val -82332"/>
                <a:gd name="adj3" fmla="val 16667"/>
              </a:avLst>
            </a:prstGeom>
            <a:solidFill>
              <a:schemeClr val="bg1"/>
            </a:solidFill>
            <a:ln w="9525" algn="ctr">
              <a:solidFill>
                <a:srgbClr val="003065"/>
              </a:solidFill>
              <a:prstDash val="solid"/>
              <a:miter lim="800000"/>
              <a:headEnd/>
              <a:tailEnd/>
            </a:ln>
            <a:effectLst/>
          </p:spPr>
          <p:txBody>
            <a:bodyPr anchor="ctr"/>
            <a:lstStyle/>
            <a:p>
              <a:r>
                <a:rPr lang="en-US" altLang="ja-JP" sz="800" dirty="0" smtClean="0">
                  <a:solidFill>
                    <a:srgbClr val="003065"/>
                  </a:solidFill>
                  <a:latin typeface="Arial" pitchFamily="34" charset="0"/>
                  <a:cs typeface="Arial" pitchFamily="34" charset="0"/>
                </a:rPr>
                <a:t>Fwd/DND, VM greetings, and e-mail addresses etc…</a:t>
              </a:r>
            </a:p>
            <a:p>
              <a:r>
                <a:rPr lang="en-US" altLang="ja-JP" sz="800" dirty="0" smtClean="0">
                  <a:solidFill>
                    <a:srgbClr val="003065"/>
                  </a:solidFill>
                  <a:latin typeface="Arial" pitchFamily="34" charset="0"/>
                  <a:cs typeface="Arial" pitchFamily="34" charset="0"/>
                </a:rPr>
                <a:t>can be set from a PC</a:t>
              </a:r>
              <a:endParaRPr lang="ja-JP" altLang="en-US" sz="800" dirty="0">
                <a:solidFill>
                  <a:srgbClr val="003065"/>
                </a:solidFill>
                <a:latin typeface="Arial" pitchFamily="34" charset="0"/>
                <a:cs typeface="Arial" pitchFamily="34" charset="0"/>
              </a:endParaRPr>
            </a:p>
          </p:txBody>
        </p:sp>
        <p:pic>
          <p:nvPicPr>
            <p:cNvPr id="24" name="図 23" descr="NS700.png"/>
            <p:cNvPicPr>
              <a:picLocks noChangeAspect="1"/>
            </p:cNvPicPr>
            <p:nvPr/>
          </p:nvPicPr>
          <p:blipFill>
            <a:blip r:embed="rId8" cstate="print"/>
            <a:stretch>
              <a:fillRect/>
            </a:stretch>
          </p:blipFill>
          <p:spPr>
            <a:xfrm>
              <a:off x="3203848" y="2420159"/>
              <a:ext cx="1296145" cy="252906"/>
            </a:xfrm>
            <a:prstGeom prst="rect">
              <a:avLst/>
            </a:prstGeom>
          </p:spPr>
        </p:pic>
      </p:grpSp>
      <p:sp>
        <p:nvSpPr>
          <p:cNvPr id="26" name="正方形/長方形 25"/>
          <p:cNvSpPr/>
          <p:nvPr/>
        </p:nvSpPr>
        <p:spPr>
          <a:xfrm>
            <a:off x="827584" y="699542"/>
            <a:ext cx="2518125" cy="338554"/>
          </a:xfrm>
          <a:prstGeom prst="rect">
            <a:avLst/>
          </a:prstGeom>
        </p:spPr>
        <p:txBody>
          <a:bodyPr wrap="none">
            <a:spAutoFit/>
          </a:bodyPr>
          <a:lstStyle/>
          <a:p>
            <a:r>
              <a:rPr lang="en-US" altLang="ja-JP" sz="1600" dirty="0" smtClean="0"/>
              <a:t>Web base maintenance</a:t>
            </a:r>
            <a:endParaRPr lang="ja-JP" altLang="en-US" sz="1600" dirty="0"/>
          </a:p>
        </p:txBody>
      </p:sp>
      <p:sp>
        <p:nvSpPr>
          <p:cNvPr id="27"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Tree>
    <p:extLst>
      <p:ext uri="{BB962C8B-B14F-4D97-AF65-F5344CB8AC3E}">
        <p14:creationId xmlns:p14="http://schemas.microsoft.com/office/powerpoint/2010/main" val="1662189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2" name="正方形/長方形 1"/>
          <p:cNvSpPr/>
          <p:nvPr/>
        </p:nvSpPr>
        <p:spPr>
          <a:xfrm>
            <a:off x="889582" y="1023578"/>
            <a:ext cx="3183885" cy="276999"/>
          </a:xfrm>
          <a:prstGeom prst="rect">
            <a:avLst/>
          </a:prstGeom>
        </p:spPr>
        <p:txBody>
          <a:bodyPr wrap="none">
            <a:spAutoFit/>
          </a:bodyPr>
          <a:lstStyle/>
          <a:p>
            <a:r>
              <a:rPr lang="en-US" altLang="ja-JP" sz="1200" dirty="0"/>
              <a:t>System programming/User programming</a:t>
            </a:r>
            <a:endParaRPr lang="ja-JP" altLang="en-US" sz="1200" dirty="0"/>
          </a:p>
        </p:txBody>
      </p:sp>
      <p:graphicFrame>
        <p:nvGraphicFramePr>
          <p:cNvPr id="4" name="表 3"/>
          <p:cNvGraphicFramePr>
            <a:graphicFrameLocks noGrp="1"/>
          </p:cNvGraphicFramePr>
          <p:nvPr>
            <p:extLst>
              <p:ext uri="{D42A27DB-BD31-4B8C-83A1-F6EECF244321}">
                <p14:modId xmlns:p14="http://schemas.microsoft.com/office/powerpoint/2010/main" val="4031282387"/>
              </p:ext>
            </p:extLst>
          </p:nvPr>
        </p:nvGraphicFramePr>
        <p:xfrm>
          <a:off x="971600" y="1295351"/>
          <a:ext cx="7128794" cy="1136250"/>
        </p:xfrm>
        <a:graphic>
          <a:graphicData uri="http://schemas.openxmlformats.org/drawingml/2006/table">
            <a:tbl>
              <a:tblPr firstRow="1" firstCol="1" bandRow="1">
                <a:tableStyleId>{5C22544A-7EE6-4342-B048-85BDC9FD1C3A}</a:tableStyleId>
              </a:tblPr>
              <a:tblGrid>
                <a:gridCol w="1479664"/>
                <a:gridCol w="1479664"/>
                <a:gridCol w="1454354"/>
                <a:gridCol w="1454354"/>
                <a:gridCol w="1260758"/>
              </a:tblGrid>
              <a:tr h="288000">
                <a:tc gridSpan="2">
                  <a:txBody>
                    <a:bodyPr/>
                    <a:lstStyle/>
                    <a:p>
                      <a:pPr algn="ctr">
                        <a:spcAft>
                          <a:spcPts val="0"/>
                        </a:spcAft>
                      </a:pPr>
                      <a:r>
                        <a:rPr lang="en-US" sz="1000" kern="100" dirty="0">
                          <a:solidFill>
                            <a:schemeClr val="tx1"/>
                          </a:solidFill>
                          <a:effectLst/>
                        </a:rPr>
                        <a:t>Type</a:t>
                      </a:r>
                      <a:endParaRPr lang="ja-JP" sz="105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000" kern="100" dirty="0">
                          <a:solidFill>
                            <a:schemeClr val="tx1"/>
                          </a:solidFill>
                          <a:effectLst/>
                        </a:rPr>
                        <a:t>Programming level</a:t>
                      </a:r>
                      <a:endParaRPr lang="ja-JP" sz="105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User Interface</a:t>
                      </a:r>
                      <a:endParaRPr lang="ja-JP" sz="1050" kern="10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 of simultaneous access</a:t>
                      </a:r>
                      <a:endParaRPr lang="ja-JP" sz="105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290">
                <a:tc rowSpan="4">
                  <a:txBody>
                    <a:bodyPr/>
                    <a:lstStyle/>
                    <a:p>
                      <a:pPr algn="just">
                        <a:spcAft>
                          <a:spcPts val="0"/>
                        </a:spcAft>
                      </a:pPr>
                      <a:r>
                        <a:rPr lang="en-US" sz="1000" kern="100">
                          <a:solidFill>
                            <a:schemeClr val="tx1"/>
                          </a:solidFill>
                          <a:effectLst/>
                        </a:rPr>
                        <a:t>On-line</a:t>
                      </a:r>
                      <a:endParaRPr lang="ja-JP" sz="1050" kern="10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spcAft>
                          <a:spcPts val="0"/>
                        </a:spcAft>
                      </a:pPr>
                      <a:r>
                        <a:rPr lang="en-US" sz="1000" kern="100">
                          <a:solidFill>
                            <a:schemeClr val="tx1"/>
                          </a:solidFill>
                          <a:effectLst/>
                        </a:rPr>
                        <a:t>System Programming</a:t>
                      </a:r>
                      <a:endParaRPr lang="ja-JP" sz="1050" kern="10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Installer</a:t>
                      </a:r>
                      <a:endParaRPr lang="ja-JP" sz="105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Web base</a:t>
                      </a:r>
                      <a:endParaRPr lang="ja-JP" sz="105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1</a:t>
                      </a:r>
                      <a:endParaRPr lang="ja-JP" sz="105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29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1000" kern="100" dirty="0">
                          <a:solidFill>
                            <a:schemeClr val="tx1"/>
                          </a:solidFill>
                          <a:effectLst/>
                        </a:rPr>
                        <a:t>Administrator</a:t>
                      </a:r>
                      <a:endParaRPr lang="ja-JP" sz="105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a:solidFill>
                            <a:schemeClr val="tx1"/>
                          </a:solidFill>
                          <a:effectLst/>
                        </a:rPr>
                        <a:t>Web base</a:t>
                      </a:r>
                      <a:endParaRPr lang="ja-JP" sz="1050" kern="10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a:solidFill>
                            <a:schemeClr val="tx1"/>
                          </a:solidFill>
                          <a:effectLst/>
                        </a:rPr>
                        <a:t>1</a:t>
                      </a:r>
                      <a:endParaRPr lang="ja-JP" sz="1050" kern="10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290">
                <a:tc vMerge="1">
                  <a:txBody>
                    <a:bodyPr/>
                    <a:lstStyle/>
                    <a:p>
                      <a:endParaRPr kumimoji="1" lang="ja-JP" altLang="en-US"/>
                    </a:p>
                  </a:txBody>
                  <a:tcPr/>
                </a:tc>
                <a:tc rowSpan="2">
                  <a:txBody>
                    <a:bodyPr/>
                    <a:lstStyle/>
                    <a:p>
                      <a:pPr algn="just">
                        <a:spcAft>
                          <a:spcPts val="0"/>
                        </a:spcAft>
                      </a:pPr>
                      <a:r>
                        <a:rPr lang="en-US" sz="1000" kern="100" dirty="0">
                          <a:solidFill>
                            <a:schemeClr val="tx1"/>
                          </a:solidFill>
                          <a:effectLst/>
                        </a:rPr>
                        <a:t>User Programming</a:t>
                      </a:r>
                      <a:endParaRPr lang="ja-JP" sz="105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Personal WEB Portal</a:t>
                      </a:r>
                      <a:endParaRPr lang="ja-JP" sz="105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a:solidFill>
                            <a:schemeClr val="tx1"/>
                          </a:solidFill>
                          <a:effectLst/>
                        </a:rPr>
                        <a:t>Web base</a:t>
                      </a:r>
                      <a:endParaRPr lang="ja-JP" sz="1050" kern="10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smtClean="0">
                          <a:solidFill>
                            <a:schemeClr val="tx1"/>
                          </a:solidFill>
                          <a:effectLst/>
                        </a:rPr>
                        <a:t>1000 / 2000</a:t>
                      </a:r>
                      <a:endParaRPr lang="ja-JP" sz="105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29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1000" kern="100" dirty="0">
                          <a:solidFill>
                            <a:schemeClr val="tx1"/>
                          </a:solidFill>
                          <a:effectLst/>
                        </a:rPr>
                        <a:t>PT/PS programming</a:t>
                      </a:r>
                      <a:endParaRPr lang="ja-JP" sz="105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a:solidFill>
                            <a:schemeClr val="tx1"/>
                          </a:solidFill>
                          <a:effectLst/>
                        </a:rPr>
                        <a:t>Handset operation</a:t>
                      </a:r>
                      <a:endParaRPr lang="ja-JP" sz="1050" kern="10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a:solidFill>
                            <a:schemeClr val="tx1"/>
                          </a:solidFill>
                          <a:effectLst/>
                        </a:rPr>
                        <a:t>128</a:t>
                      </a:r>
                      <a:endParaRPr lang="ja-JP" sz="1050" kern="10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290">
                <a:tc>
                  <a:txBody>
                    <a:bodyPr/>
                    <a:lstStyle/>
                    <a:p>
                      <a:pPr algn="just">
                        <a:spcAft>
                          <a:spcPts val="0"/>
                        </a:spcAft>
                      </a:pPr>
                      <a:r>
                        <a:rPr lang="en-US" sz="1000" kern="100">
                          <a:solidFill>
                            <a:schemeClr val="tx1"/>
                          </a:solidFill>
                          <a:effectLst/>
                        </a:rPr>
                        <a:t>Off-line</a:t>
                      </a:r>
                      <a:endParaRPr lang="ja-JP" sz="1050" kern="10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System Programming</a:t>
                      </a:r>
                      <a:endParaRPr lang="ja-JP" sz="105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Installer</a:t>
                      </a:r>
                      <a:endParaRPr lang="ja-JP" sz="105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a:solidFill>
                            <a:schemeClr val="tx1"/>
                          </a:solidFill>
                          <a:effectLst/>
                        </a:rPr>
                        <a:t>Windows Tool</a:t>
                      </a:r>
                      <a:endParaRPr lang="ja-JP" sz="1050" kern="10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a:t>
                      </a:r>
                      <a:endParaRPr lang="ja-JP" sz="1050" kern="100" dirty="0">
                        <a:solidFill>
                          <a:schemeClr val="tx1"/>
                        </a:solidFill>
                        <a:effectLst/>
                        <a:latin typeface="Arial"/>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正方形/長方形 4"/>
          <p:cNvSpPr/>
          <p:nvPr/>
        </p:nvSpPr>
        <p:spPr>
          <a:xfrm>
            <a:off x="1007604" y="2459383"/>
            <a:ext cx="7128792" cy="600164"/>
          </a:xfrm>
          <a:prstGeom prst="rect">
            <a:avLst/>
          </a:prstGeom>
        </p:spPr>
        <p:txBody>
          <a:bodyPr wrap="square">
            <a:spAutoFit/>
          </a:bodyPr>
          <a:lstStyle/>
          <a:p>
            <a:r>
              <a:rPr lang="en-US" altLang="ja-JP" sz="1100" dirty="0"/>
              <a:t>NSX supports 4 types of online programming and off-line programming. Programming concept and basic programming method is same as NS’s one. New programming interface “Personal WEB Portal” is designed to support “User Concept” feature.</a:t>
            </a:r>
            <a:endParaRPr lang="ja-JP" altLang="ja-JP" sz="1100" dirty="0"/>
          </a:p>
        </p:txBody>
      </p:sp>
      <p:sp>
        <p:nvSpPr>
          <p:cNvPr id="6" name="正方形/長方形 5"/>
          <p:cNvSpPr/>
          <p:nvPr/>
        </p:nvSpPr>
        <p:spPr>
          <a:xfrm>
            <a:off x="935596" y="3075806"/>
            <a:ext cx="4310826" cy="1277273"/>
          </a:xfrm>
          <a:prstGeom prst="rect">
            <a:avLst/>
          </a:prstGeom>
        </p:spPr>
        <p:txBody>
          <a:bodyPr wrap="square">
            <a:spAutoFit/>
          </a:bodyPr>
          <a:lstStyle/>
          <a:p>
            <a:r>
              <a:rPr lang="en-US" altLang="ja-JP" sz="1100" dirty="0" smtClean="0"/>
              <a:t>Dedicate tool will be provided  as off-line tool to conduct edit </a:t>
            </a:r>
            <a:r>
              <a:rPr lang="en-US" altLang="ja-JP" sz="1100" dirty="0"/>
              <a:t>and </a:t>
            </a:r>
            <a:r>
              <a:rPr lang="en-US" altLang="ja-JP" sz="1100" dirty="0" smtClean="0"/>
              <a:t>import data to the system.</a:t>
            </a:r>
            <a:endParaRPr lang="ja-JP" altLang="ja-JP" sz="1100" dirty="0"/>
          </a:p>
          <a:p>
            <a:pPr lvl="0"/>
            <a:r>
              <a:rPr lang="en-US" altLang="ja-JP" sz="1100" dirty="0" smtClean="0"/>
              <a:t>1)User </a:t>
            </a:r>
            <a:r>
              <a:rPr lang="en-US" altLang="ja-JP" sz="1100" dirty="0"/>
              <a:t>information: Extension number, name and other data in user container</a:t>
            </a:r>
            <a:endParaRPr lang="ja-JP" altLang="ja-JP" sz="1100" dirty="0"/>
          </a:p>
          <a:p>
            <a:pPr lvl="0"/>
            <a:r>
              <a:rPr lang="en-US" altLang="ja-JP" sz="1100" dirty="0" smtClean="0"/>
              <a:t>2)System </a:t>
            </a:r>
            <a:r>
              <a:rPr lang="en-US" altLang="ja-JP" sz="1100" dirty="0"/>
              <a:t>speed dial data</a:t>
            </a:r>
            <a:endParaRPr lang="ja-JP" altLang="ja-JP" sz="1100" dirty="0"/>
          </a:p>
          <a:p>
            <a:pPr lvl="0"/>
            <a:r>
              <a:rPr lang="en-US" altLang="ja-JP" sz="1100" dirty="0" smtClean="0"/>
              <a:t>3)Verified </a:t>
            </a:r>
            <a:r>
              <a:rPr lang="en-US" altLang="ja-JP" sz="1100" dirty="0"/>
              <a:t>code</a:t>
            </a:r>
            <a:endParaRPr lang="ja-JP" altLang="ja-JP" sz="1100" dirty="0"/>
          </a:p>
          <a:p>
            <a:pPr lvl="0"/>
            <a:r>
              <a:rPr lang="en-US" altLang="ja-JP" sz="1100" dirty="0" smtClean="0"/>
              <a:t>4)DDI/DID </a:t>
            </a:r>
            <a:r>
              <a:rPr lang="en-US" altLang="ja-JP" sz="1100" dirty="0"/>
              <a:t>table</a:t>
            </a:r>
            <a:endParaRPr lang="ja-JP" altLang="ja-JP" sz="1100" dirty="0"/>
          </a:p>
        </p:txBody>
      </p:sp>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8124" y="2934481"/>
            <a:ext cx="2700300" cy="150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p:cNvSpPr/>
          <p:nvPr/>
        </p:nvSpPr>
        <p:spPr>
          <a:xfrm>
            <a:off x="827584" y="699542"/>
            <a:ext cx="2518125" cy="338554"/>
          </a:xfrm>
          <a:prstGeom prst="rect">
            <a:avLst/>
          </a:prstGeom>
        </p:spPr>
        <p:txBody>
          <a:bodyPr wrap="none">
            <a:spAutoFit/>
          </a:bodyPr>
          <a:lstStyle/>
          <a:p>
            <a:r>
              <a:rPr lang="en-US" altLang="ja-JP" sz="1600" dirty="0" smtClean="0"/>
              <a:t>Web base maintenance</a:t>
            </a:r>
            <a:endParaRPr lang="ja-JP" altLang="en-US" sz="1600" dirty="0"/>
          </a:p>
        </p:txBody>
      </p:sp>
    </p:spTree>
    <p:extLst>
      <p:ext uri="{BB962C8B-B14F-4D97-AF65-F5344CB8AC3E}">
        <p14:creationId xmlns:p14="http://schemas.microsoft.com/office/powerpoint/2010/main" val="767303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3" name="正方形/長方形 2"/>
          <p:cNvSpPr/>
          <p:nvPr/>
        </p:nvSpPr>
        <p:spPr>
          <a:xfrm>
            <a:off x="799559" y="721028"/>
            <a:ext cx="3916457" cy="338554"/>
          </a:xfrm>
          <a:prstGeom prst="rect">
            <a:avLst/>
          </a:prstGeom>
        </p:spPr>
        <p:txBody>
          <a:bodyPr wrap="none">
            <a:spAutoFit/>
          </a:bodyPr>
          <a:lstStyle/>
          <a:p>
            <a:r>
              <a:rPr lang="en-US" altLang="ja-JP" sz="1600" dirty="0" smtClean="0"/>
              <a:t>Built in Centralized Unified Messaging</a:t>
            </a:r>
            <a:endParaRPr lang="ja-JP" altLang="en-US"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96" y="1419622"/>
            <a:ext cx="389572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436201"/>
            <a:ext cx="1258740" cy="27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831321" y="1095586"/>
            <a:ext cx="3665115" cy="1200329"/>
          </a:xfrm>
          <a:prstGeom prst="rect">
            <a:avLst/>
          </a:prstGeom>
        </p:spPr>
        <p:txBody>
          <a:bodyPr wrap="square">
            <a:spAutoFit/>
          </a:bodyPr>
          <a:lstStyle/>
          <a:p>
            <a:pPr fontAlgn="t"/>
            <a:r>
              <a:rPr lang="ja-JP" altLang="ja-JP" sz="1200" dirty="0" smtClean="0">
                <a:latin typeface="+mn-lt"/>
              </a:rPr>
              <a:t>NSX</a:t>
            </a:r>
            <a:r>
              <a:rPr lang="en-US" altLang="ja-JP" sz="1200" dirty="0" smtClean="0">
                <a:latin typeface="+mn-lt"/>
              </a:rPr>
              <a:t> </a:t>
            </a:r>
            <a:r>
              <a:rPr lang="ja-JP" altLang="ja-JP" sz="1200" dirty="0" smtClean="0">
                <a:latin typeface="+mn-lt"/>
              </a:rPr>
              <a:t>has </a:t>
            </a:r>
            <a:r>
              <a:rPr lang="ja-JP" altLang="ja-JP" sz="1200" dirty="0">
                <a:latin typeface="+mn-lt"/>
              </a:rPr>
              <a:t>all resource related to UM </a:t>
            </a:r>
            <a:r>
              <a:rPr lang="ja-JP" altLang="ja-JP" sz="1200" dirty="0" smtClean="0">
                <a:latin typeface="+mn-lt"/>
              </a:rPr>
              <a:t>and</a:t>
            </a:r>
            <a:r>
              <a:rPr lang="en-US" altLang="ja-JP" sz="1200" dirty="0" smtClean="0">
                <a:latin typeface="+mn-lt"/>
              </a:rPr>
              <a:t> distribute</a:t>
            </a:r>
            <a:r>
              <a:rPr lang="ja-JP" altLang="ja-JP" sz="1200" dirty="0" smtClean="0">
                <a:latin typeface="+mn-lt"/>
              </a:rPr>
              <a:t> UM</a:t>
            </a:r>
            <a:r>
              <a:rPr lang="en-US" altLang="ja-JP" sz="1200" dirty="0" smtClean="0">
                <a:latin typeface="+mn-lt"/>
              </a:rPr>
              <a:t> service for entire system include </a:t>
            </a:r>
            <a:r>
              <a:rPr lang="en-US" altLang="ja-JP" sz="1200" dirty="0" err="1" smtClean="0">
                <a:latin typeface="+mn-lt"/>
              </a:rPr>
              <a:t>ExpGW</a:t>
            </a:r>
            <a:r>
              <a:rPr lang="en-US" altLang="ja-JP" sz="1200" dirty="0" smtClean="0">
                <a:latin typeface="+mn-lt"/>
              </a:rPr>
              <a:t>.</a:t>
            </a:r>
          </a:p>
          <a:p>
            <a:pPr fontAlgn="t"/>
            <a:endParaRPr lang="ja-JP" altLang="ja-JP" sz="1200" dirty="0">
              <a:latin typeface="+mn-lt"/>
            </a:endParaRPr>
          </a:p>
          <a:p>
            <a:pPr fontAlgn="t"/>
            <a:r>
              <a:rPr lang="ja-JP" altLang="ja-JP" sz="1200" dirty="0" smtClean="0">
                <a:latin typeface="+mn-lt"/>
              </a:rPr>
              <a:t>Fax</a:t>
            </a:r>
            <a:r>
              <a:rPr lang="en-US" altLang="ja-JP" sz="1200" dirty="0" smtClean="0">
                <a:latin typeface="+mn-lt"/>
              </a:rPr>
              <a:t> to UM</a:t>
            </a:r>
            <a:r>
              <a:rPr lang="ja-JP" altLang="ja-JP" sz="1200" dirty="0" smtClean="0">
                <a:latin typeface="+mn-lt"/>
              </a:rPr>
              <a:t> </a:t>
            </a:r>
            <a:r>
              <a:rPr lang="ja-JP" altLang="ja-JP" sz="1200" dirty="0">
                <a:latin typeface="+mn-lt"/>
              </a:rPr>
              <a:t>is available by installing a fax cards on NS1000 as expansion gateway. </a:t>
            </a:r>
          </a:p>
        </p:txBody>
      </p:sp>
      <p:graphicFrame>
        <p:nvGraphicFramePr>
          <p:cNvPr id="7" name="表 6"/>
          <p:cNvGraphicFramePr>
            <a:graphicFrameLocks noGrp="1"/>
          </p:cNvGraphicFramePr>
          <p:nvPr>
            <p:extLst>
              <p:ext uri="{D42A27DB-BD31-4B8C-83A1-F6EECF244321}">
                <p14:modId xmlns:p14="http://schemas.microsoft.com/office/powerpoint/2010/main" val="4126344330"/>
              </p:ext>
            </p:extLst>
          </p:nvPr>
        </p:nvGraphicFramePr>
        <p:xfrm>
          <a:off x="4982710" y="2355726"/>
          <a:ext cx="2181578" cy="252000"/>
        </p:xfrm>
        <a:graphic>
          <a:graphicData uri="http://schemas.openxmlformats.org/drawingml/2006/table">
            <a:tbl>
              <a:tblPr firstRow="1" bandRow="1"/>
              <a:tblGrid>
                <a:gridCol w="1149870"/>
                <a:gridCol w="1031708"/>
              </a:tblGrid>
              <a:tr h="252000">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r>
                        <a:rPr kumimoji="1" lang="en-US" altLang="ja-JP" sz="1000" b="1" dirty="0" smtClean="0">
                          <a:latin typeface="+mn-lt"/>
                          <a:ea typeface="HGP創英角ｺﾞｼｯｸUB" panose="020B0900000000000000" pitchFamily="50" charset="-128"/>
                        </a:rPr>
                        <a:t>UM</a:t>
                      </a:r>
                      <a:r>
                        <a:rPr kumimoji="1" lang="en-US" altLang="ja-JP" sz="1000" b="1" baseline="0" dirty="0" smtClean="0">
                          <a:latin typeface="+mn-lt"/>
                          <a:ea typeface="HGP創英角ｺﾞｼｯｸUB" panose="020B0900000000000000" pitchFamily="50" charset="-128"/>
                        </a:rPr>
                        <a:t> </a:t>
                      </a:r>
                      <a:r>
                        <a:rPr kumimoji="1" lang="en-US" altLang="ja-JP" sz="1000" b="1" baseline="0" dirty="0" err="1" smtClean="0">
                          <a:latin typeface="+mn-lt"/>
                          <a:ea typeface="HGP創英角ｺﾞｼｯｸUB" panose="020B0900000000000000" pitchFamily="50" charset="-128"/>
                        </a:rPr>
                        <a:t>Ch</a:t>
                      </a:r>
                      <a:r>
                        <a:rPr kumimoji="1" lang="en-US" altLang="ja-JP" sz="1000" b="1" baseline="0" dirty="0" smtClean="0">
                          <a:latin typeface="+mn-lt"/>
                          <a:ea typeface="HGP創英角ｺﾞｼｯｸUB" panose="020B0900000000000000" pitchFamily="50" charset="-128"/>
                        </a:rPr>
                        <a:t> / Mail Box</a:t>
                      </a:r>
                      <a:endParaRPr kumimoji="1" lang="ja-JP" altLang="en-US" sz="1000" b="1" dirty="0">
                        <a:latin typeface="+mn-lt"/>
                        <a:ea typeface="HGP創英角ｺﾞｼｯｸUB" panose="020B0900000000000000" pitchFamily="50" charset="-128"/>
                      </a:endParaRPr>
                    </a:p>
                  </a:txBody>
                  <a:tcPr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r>
                        <a:rPr kumimoji="1" lang="en-US" altLang="ja-JP" sz="1000" b="1" dirty="0" smtClean="0">
                          <a:latin typeface="+mn-lt"/>
                          <a:ea typeface="HGP創英角ｺﾞｼｯｸUB" panose="020B0900000000000000" pitchFamily="50" charset="-128"/>
                        </a:rPr>
                        <a:t>128ch / 2,608</a:t>
                      </a:r>
                      <a:endParaRPr kumimoji="1" lang="ja-JP" altLang="en-US" sz="1000" b="1" dirty="0">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869564013"/>
              </p:ext>
            </p:extLst>
          </p:nvPr>
        </p:nvGraphicFramePr>
        <p:xfrm>
          <a:off x="4247964" y="2892844"/>
          <a:ext cx="4428492" cy="1515110"/>
        </p:xfrm>
        <a:graphic>
          <a:graphicData uri="http://schemas.openxmlformats.org/drawingml/2006/table">
            <a:tbl>
              <a:tblPr firstRow="1" bandRow="1">
                <a:tableStyleId>{5C22544A-7EE6-4342-B048-85BDC9FD1C3A}</a:tableStyleId>
              </a:tblPr>
              <a:tblGrid>
                <a:gridCol w="608827"/>
                <a:gridCol w="939345"/>
                <a:gridCol w="1116125"/>
                <a:gridCol w="1764195"/>
              </a:tblGrid>
              <a:tr h="144145">
                <a:tc>
                  <a:txBody>
                    <a:bodyPr/>
                    <a:lstStyle/>
                    <a:p>
                      <a:pPr algn="ctr">
                        <a:spcAft>
                          <a:spcPts val="0"/>
                        </a:spcAft>
                      </a:pPr>
                      <a:r>
                        <a:rPr kumimoji="1" lang="en-US" sz="1000" kern="100" dirty="0">
                          <a:solidFill>
                            <a:schemeClr val="tx1"/>
                          </a:solidFill>
                          <a:effectLst/>
                        </a:rPr>
                        <a:t>Symbol</a:t>
                      </a:r>
                      <a:endParaRPr lang="ja-JP" sz="1000" kern="100" dirty="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00" dirty="0">
                          <a:solidFill>
                            <a:schemeClr val="tx1"/>
                          </a:solidFill>
                          <a:effectLst/>
                        </a:rPr>
                        <a:t>Model</a:t>
                      </a:r>
                      <a:endParaRPr lang="ja-JP" sz="1000" kern="100" dirty="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00">
                          <a:solidFill>
                            <a:schemeClr val="tx1"/>
                          </a:solidFill>
                          <a:effectLst/>
                        </a:rPr>
                        <a:t>Name</a:t>
                      </a:r>
                      <a:endParaRPr lang="ja-JP" sz="1000" kern="10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00" dirty="0">
                          <a:solidFill>
                            <a:schemeClr val="tx1"/>
                          </a:solidFill>
                          <a:effectLst/>
                        </a:rPr>
                        <a:t>Function Summary</a:t>
                      </a:r>
                      <a:endParaRPr lang="ja-JP" sz="1000" kern="100" dirty="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155">
                <a:tc>
                  <a:txBody>
                    <a:bodyPr/>
                    <a:lstStyle/>
                    <a:p>
                      <a:pPr algn="l">
                        <a:spcAft>
                          <a:spcPts val="0"/>
                        </a:spcAft>
                      </a:pPr>
                      <a:r>
                        <a:rPr kumimoji="1" lang="en-US" sz="1000" kern="100" dirty="0">
                          <a:solidFill>
                            <a:schemeClr val="tx1"/>
                          </a:solidFill>
                          <a:effectLst/>
                        </a:rPr>
                        <a:t>SSD-S</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KX-NSX2135</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Solid State Drive module S-size</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VM recording time:200H</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140">
                <a:tc>
                  <a:txBody>
                    <a:bodyPr/>
                    <a:lstStyle/>
                    <a:p>
                      <a:pPr algn="l">
                        <a:spcAft>
                          <a:spcPts val="0"/>
                        </a:spcAft>
                      </a:pPr>
                      <a:r>
                        <a:rPr kumimoji="1" lang="en-US" sz="1000" kern="100">
                          <a:solidFill>
                            <a:schemeClr val="tx1"/>
                          </a:solidFill>
                          <a:effectLst/>
                        </a:rPr>
                        <a:t>SSD-M</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KX-NSX2136</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Solid State Drive module M-size</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VM recording time:400H</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Aft>
                          <a:spcPts val="0"/>
                        </a:spcAft>
                      </a:pPr>
                      <a:r>
                        <a:rPr kumimoji="1" lang="en-US" sz="1000" kern="100">
                          <a:solidFill>
                            <a:schemeClr val="tx1"/>
                          </a:solidFill>
                          <a:effectLst/>
                        </a:rPr>
                        <a:t>SSD-L</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KX-NSX2137</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Solid State Drive module L-size</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VM recording time:800H</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865">
                <a:tc>
                  <a:txBody>
                    <a:bodyPr/>
                    <a:lstStyle/>
                    <a:p>
                      <a:pPr algn="l">
                        <a:spcAft>
                          <a:spcPts val="0"/>
                        </a:spcAft>
                      </a:pPr>
                      <a:r>
                        <a:rPr kumimoji="1" lang="en-US" sz="1000" kern="100">
                          <a:solidFill>
                            <a:schemeClr val="tx1"/>
                          </a:solidFill>
                          <a:effectLst/>
                        </a:rPr>
                        <a:t>SSD-LL</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KX-NSX2138</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Solid State Drive module LL-size</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VM recording time:1600H</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正方形/長方形 8"/>
          <p:cNvSpPr/>
          <p:nvPr/>
        </p:nvSpPr>
        <p:spPr>
          <a:xfrm>
            <a:off x="1043608" y="3795886"/>
            <a:ext cx="5364596" cy="307777"/>
          </a:xfrm>
          <a:prstGeom prst="rect">
            <a:avLst/>
          </a:prstGeom>
        </p:spPr>
        <p:txBody>
          <a:bodyPr wrap="square">
            <a:spAutoFit/>
          </a:bodyPr>
          <a:lstStyle/>
          <a:p>
            <a:r>
              <a:rPr lang="en-US" altLang="ja-JP" dirty="0" smtClean="0">
                <a:solidFill>
                  <a:srgbClr val="FF0000"/>
                </a:solidFill>
              </a:rPr>
              <a:t>Easy to maintain and control.</a:t>
            </a:r>
            <a:endParaRPr lang="en-US" altLang="ja-JP" dirty="0">
              <a:solidFill>
                <a:srgbClr val="FF0000"/>
              </a:solidFill>
            </a:endParaRPr>
          </a:p>
        </p:txBody>
      </p:sp>
      <p:sp>
        <p:nvSpPr>
          <p:cNvPr id="6" name="正方形/長方形 5"/>
          <p:cNvSpPr/>
          <p:nvPr/>
        </p:nvSpPr>
        <p:spPr>
          <a:xfrm>
            <a:off x="1060718" y="4011910"/>
            <a:ext cx="2989921" cy="307777"/>
          </a:xfrm>
          <a:prstGeom prst="rect">
            <a:avLst/>
          </a:prstGeom>
        </p:spPr>
        <p:txBody>
          <a:bodyPr wrap="none">
            <a:spAutoFit/>
          </a:bodyPr>
          <a:lstStyle/>
          <a:p>
            <a:r>
              <a:rPr lang="en-US" altLang="ja-JP" dirty="0">
                <a:solidFill>
                  <a:srgbClr val="FF0000"/>
                </a:solidFill>
              </a:rPr>
              <a:t>AK </a:t>
            </a:r>
            <a:r>
              <a:rPr lang="en-US" altLang="ja-JP" dirty="0" smtClean="0">
                <a:solidFill>
                  <a:srgbClr val="FF0000"/>
                </a:solidFill>
              </a:rPr>
              <a:t>and optional SSD is </a:t>
            </a:r>
            <a:r>
              <a:rPr lang="en-US" altLang="ja-JP" dirty="0">
                <a:solidFill>
                  <a:srgbClr val="FF0000"/>
                </a:solidFill>
              </a:rPr>
              <a:t>required.</a:t>
            </a:r>
            <a:endParaRPr lang="ja-JP" altLang="en-US" dirty="0"/>
          </a:p>
        </p:txBody>
      </p:sp>
    </p:spTree>
    <p:extLst>
      <p:ext uri="{BB962C8B-B14F-4D97-AF65-F5344CB8AC3E}">
        <p14:creationId xmlns:p14="http://schemas.microsoft.com/office/powerpoint/2010/main" val="595332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3" name="正方形/長方形 2"/>
          <p:cNvSpPr/>
          <p:nvPr/>
        </p:nvSpPr>
        <p:spPr>
          <a:xfrm>
            <a:off x="935596" y="735546"/>
            <a:ext cx="2903744" cy="338554"/>
          </a:xfrm>
          <a:prstGeom prst="rect">
            <a:avLst/>
          </a:prstGeom>
        </p:spPr>
        <p:txBody>
          <a:bodyPr wrap="none">
            <a:spAutoFit/>
          </a:bodyPr>
          <a:lstStyle/>
          <a:p>
            <a:r>
              <a:rPr lang="en-US" altLang="ja-JP" sz="1600" dirty="0" smtClean="0"/>
              <a:t>Built in ACD Monitor/Report</a:t>
            </a:r>
          </a:p>
        </p:txBody>
      </p:sp>
      <p:grpSp>
        <p:nvGrpSpPr>
          <p:cNvPr id="39" name="グループ化 38"/>
          <p:cNvGrpSpPr/>
          <p:nvPr/>
        </p:nvGrpSpPr>
        <p:grpSpPr>
          <a:xfrm>
            <a:off x="971600" y="1148612"/>
            <a:ext cx="5544616" cy="2971310"/>
            <a:chOff x="395536" y="2271687"/>
            <a:chExt cx="8082226" cy="4116044"/>
          </a:xfrm>
        </p:grpSpPr>
        <p:sp>
          <p:nvSpPr>
            <p:cNvPr id="4" name="Line 123"/>
            <p:cNvSpPr>
              <a:spLocks noChangeShapeType="1"/>
            </p:cNvSpPr>
            <p:nvPr/>
          </p:nvSpPr>
          <p:spPr bwMode="auto">
            <a:xfrm>
              <a:off x="1187624" y="3506648"/>
              <a:ext cx="2808312" cy="0"/>
            </a:xfrm>
            <a:prstGeom prst="line">
              <a:avLst/>
            </a:prstGeom>
            <a:noFill/>
            <a:ln w="25400">
              <a:solidFill>
                <a:srgbClr val="003065"/>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ja-JP" altLang="en-US" sz="800"/>
            </a:p>
          </p:txBody>
        </p:sp>
        <p:cxnSp>
          <p:nvCxnSpPr>
            <p:cNvPr id="5" name="直線矢印コネクタ 10"/>
            <p:cNvCxnSpPr>
              <a:cxnSpLocks noChangeShapeType="1"/>
            </p:cNvCxnSpPr>
            <p:nvPr/>
          </p:nvCxnSpPr>
          <p:spPr bwMode="auto">
            <a:xfrm>
              <a:off x="2051720" y="3599438"/>
              <a:ext cx="0" cy="864096"/>
            </a:xfrm>
            <a:prstGeom prst="straightConnector1">
              <a:avLst/>
            </a:prstGeom>
            <a:noFill/>
            <a:ln w="25400" algn="ctr">
              <a:solidFill>
                <a:srgbClr val="003065"/>
              </a:solidFill>
              <a:round/>
              <a:headEnd type="none" w="med" len="med"/>
              <a:tailEnd type="arrow" w="med" len="med"/>
            </a:ln>
          </p:spPr>
        </p:cxnSp>
        <p:grpSp>
          <p:nvGrpSpPr>
            <p:cNvPr id="7" name="グループ化 6"/>
            <p:cNvGrpSpPr/>
            <p:nvPr/>
          </p:nvGrpSpPr>
          <p:grpSpPr>
            <a:xfrm>
              <a:off x="395536" y="3180066"/>
              <a:ext cx="831779" cy="876988"/>
              <a:chOff x="952375" y="3081636"/>
              <a:chExt cx="831779" cy="876988"/>
            </a:xfrm>
          </p:grpSpPr>
          <p:sp>
            <p:nvSpPr>
              <p:cNvPr id="8" name="Text Box 41"/>
              <p:cNvSpPr txBox="1">
                <a:spLocks noChangeArrowheads="1"/>
              </p:cNvSpPr>
              <p:nvPr/>
            </p:nvSpPr>
            <p:spPr bwMode="auto">
              <a:xfrm>
                <a:off x="952375" y="3690610"/>
                <a:ext cx="831779" cy="26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r>
                  <a:rPr lang="en-US" altLang="ja-JP" sz="800" dirty="0">
                    <a:solidFill>
                      <a:srgbClr val="005BAC"/>
                    </a:solidFill>
                  </a:rPr>
                  <a:t>Customer</a:t>
                </a:r>
              </a:p>
            </p:txBody>
          </p:sp>
          <p:pic>
            <p:nvPicPr>
              <p:cNvPr id="9" name="Picture 74" descr="17"/>
              <p:cNvPicPr>
                <a:picLocks noChangeAspect="1" noChangeArrowheads="1"/>
              </p:cNvPicPr>
              <p:nvPr/>
            </p:nvPicPr>
            <p:blipFill>
              <a:blip r:embed="rId2" cstate="print"/>
              <a:srcRect/>
              <a:stretch>
                <a:fillRect/>
              </a:stretch>
            </p:blipFill>
            <p:spPr bwMode="auto">
              <a:xfrm>
                <a:off x="1043607" y="3081636"/>
                <a:ext cx="576064" cy="635396"/>
              </a:xfrm>
              <a:prstGeom prst="rect">
                <a:avLst/>
              </a:prstGeom>
              <a:noFill/>
              <a:ln w="9525">
                <a:noFill/>
                <a:miter lim="800000"/>
                <a:headEnd/>
                <a:tailEnd/>
              </a:ln>
            </p:spPr>
          </p:pic>
        </p:grpSp>
        <p:grpSp>
          <p:nvGrpSpPr>
            <p:cNvPr id="10" name="グループ化 40"/>
            <p:cNvGrpSpPr/>
            <p:nvPr/>
          </p:nvGrpSpPr>
          <p:grpSpPr>
            <a:xfrm>
              <a:off x="4047162" y="5327630"/>
              <a:ext cx="1100902" cy="1060101"/>
              <a:chOff x="3471098" y="4221088"/>
              <a:chExt cx="1100902" cy="1060101"/>
            </a:xfrm>
          </p:grpSpPr>
          <p:sp>
            <p:nvSpPr>
              <p:cNvPr id="11" name="テキスト ボックス 10"/>
              <p:cNvSpPr txBox="1"/>
              <p:nvPr/>
            </p:nvSpPr>
            <p:spPr>
              <a:xfrm>
                <a:off x="3471098" y="5013176"/>
                <a:ext cx="1100902" cy="268013"/>
              </a:xfrm>
              <a:prstGeom prst="rect">
                <a:avLst/>
              </a:prstGeom>
              <a:noFill/>
            </p:spPr>
            <p:txBody>
              <a:bodyPr wrap="square" rtlCol="0">
                <a:spAutoFit/>
              </a:bodyPr>
              <a:lstStyle/>
              <a:p>
                <a:r>
                  <a:rPr lang="en-US" altLang="ja-JP" sz="800" dirty="0" smtClean="0">
                    <a:solidFill>
                      <a:srgbClr val="005BAC"/>
                    </a:solidFill>
                  </a:rPr>
                  <a:t>Supervisor</a:t>
                </a:r>
                <a:endParaRPr kumimoji="1" lang="ja-JP" altLang="en-US" sz="800" dirty="0" smtClean="0">
                  <a:solidFill>
                    <a:srgbClr val="005BAC"/>
                  </a:solidFill>
                </a:endParaRPr>
              </a:p>
            </p:txBody>
          </p:sp>
          <p:pic>
            <p:nvPicPr>
              <p:cNvPr id="12" name="Picture 81" descr="E:\篠原様\icon_others from西村さん\others\image_3.png"/>
              <p:cNvPicPr>
                <a:picLocks noChangeAspect="1" noChangeArrowheads="1"/>
              </p:cNvPicPr>
              <p:nvPr/>
            </p:nvPicPr>
            <p:blipFill>
              <a:blip r:embed="rId3" cstate="print"/>
              <a:srcRect/>
              <a:stretch>
                <a:fillRect/>
              </a:stretch>
            </p:blipFill>
            <p:spPr bwMode="auto">
              <a:xfrm flipH="1">
                <a:off x="3563888" y="4221088"/>
                <a:ext cx="881842" cy="792088"/>
              </a:xfrm>
              <a:prstGeom prst="rect">
                <a:avLst/>
              </a:prstGeom>
              <a:noFill/>
              <a:ln w="9525">
                <a:noFill/>
                <a:miter lim="800000"/>
                <a:headEnd/>
                <a:tailEnd/>
              </a:ln>
            </p:spPr>
          </p:pic>
        </p:grpSp>
        <p:grpSp>
          <p:nvGrpSpPr>
            <p:cNvPr id="13" name="グループ化 43"/>
            <p:cNvGrpSpPr/>
            <p:nvPr/>
          </p:nvGrpSpPr>
          <p:grpSpPr>
            <a:xfrm>
              <a:off x="4067944" y="3137193"/>
              <a:ext cx="864096" cy="1060101"/>
              <a:chOff x="1043608" y="5085184"/>
              <a:chExt cx="864096" cy="1060101"/>
            </a:xfrm>
          </p:grpSpPr>
          <p:pic>
            <p:nvPicPr>
              <p:cNvPr id="14" name="Picture 77" descr="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5085184"/>
                <a:ext cx="864096" cy="7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1"/>
              <p:cNvSpPr txBox="1">
                <a:spLocks noChangeArrowheads="1"/>
              </p:cNvSpPr>
              <p:nvPr/>
            </p:nvSpPr>
            <p:spPr bwMode="auto">
              <a:xfrm>
                <a:off x="1259632" y="5877272"/>
                <a:ext cx="594817" cy="26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r>
                  <a:rPr lang="en-US" altLang="ja-JP" sz="800" dirty="0" smtClean="0">
                    <a:solidFill>
                      <a:srgbClr val="005BAC"/>
                    </a:solidFill>
                  </a:rPr>
                  <a:t>Agent</a:t>
                </a:r>
                <a:endParaRPr lang="en-US" altLang="ja-JP" sz="800" dirty="0">
                  <a:solidFill>
                    <a:srgbClr val="005BAC"/>
                  </a:solidFill>
                </a:endParaRPr>
              </a:p>
            </p:txBody>
          </p:sp>
        </p:grpSp>
        <p:grpSp>
          <p:nvGrpSpPr>
            <p:cNvPr id="16" name="グループ化 15"/>
            <p:cNvGrpSpPr/>
            <p:nvPr/>
          </p:nvGrpSpPr>
          <p:grpSpPr>
            <a:xfrm>
              <a:off x="3039050" y="3671446"/>
              <a:ext cx="1008112" cy="2088232"/>
              <a:chOff x="3347864" y="4005064"/>
              <a:chExt cx="1152128" cy="2304256"/>
            </a:xfrm>
          </p:grpSpPr>
          <p:sp>
            <p:nvSpPr>
              <p:cNvPr id="17" name="Line 123"/>
              <p:cNvSpPr>
                <a:spLocks noChangeShapeType="1"/>
              </p:cNvSpPr>
              <p:nvPr/>
            </p:nvSpPr>
            <p:spPr bwMode="auto">
              <a:xfrm flipH="1">
                <a:off x="3347864" y="6309320"/>
                <a:ext cx="1152128" cy="0"/>
              </a:xfrm>
              <a:prstGeom prst="line">
                <a:avLst/>
              </a:prstGeom>
              <a:noFill/>
              <a:ln w="25400">
                <a:solidFill>
                  <a:srgbClr val="003065"/>
                </a:solidFill>
                <a:prstDash val="sysDot"/>
                <a:round/>
                <a:headEnd type="arrow"/>
                <a:tailEnd type="none" w="med" len="med"/>
              </a:ln>
              <a:extLst>
                <a:ext uri="{909E8E84-426E-40DD-AFC4-6F175D3DCCD1}">
                  <a14:hiddenFill xmlns:a14="http://schemas.microsoft.com/office/drawing/2010/main">
                    <a:noFill/>
                  </a14:hiddenFill>
                </a:ext>
              </a:extLst>
            </p:spPr>
            <p:txBody>
              <a:bodyPr/>
              <a:lstStyle/>
              <a:p>
                <a:endParaRPr lang="ja-JP" altLang="en-US" sz="800"/>
              </a:p>
            </p:txBody>
          </p:sp>
          <p:sp>
            <p:nvSpPr>
              <p:cNvPr id="18" name="Line 123"/>
              <p:cNvSpPr>
                <a:spLocks noChangeShapeType="1"/>
              </p:cNvSpPr>
              <p:nvPr/>
            </p:nvSpPr>
            <p:spPr bwMode="auto">
              <a:xfrm flipH="1" flipV="1">
                <a:off x="3347864" y="4005064"/>
                <a:ext cx="0" cy="2304256"/>
              </a:xfrm>
              <a:prstGeom prst="line">
                <a:avLst/>
              </a:prstGeom>
              <a:noFill/>
              <a:ln w="25400">
                <a:solidFill>
                  <a:srgbClr val="003065"/>
                </a:solidFill>
                <a:prstDash val="sysDot"/>
                <a:round/>
                <a:headEnd type="none"/>
                <a:tailEnd type="none" w="med" len="med"/>
              </a:ln>
              <a:extLst>
                <a:ext uri="{909E8E84-426E-40DD-AFC4-6F175D3DCCD1}">
                  <a14:hiddenFill xmlns:a14="http://schemas.microsoft.com/office/drawing/2010/main">
                    <a:noFill/>
                  </a14:hiddenFill>
                </a:ext>
              </a:extLst>
            </p:spPr>
            <p:txBody>
              <a:bodyPr/>
              <a:lstStyle/>
              <a:p>
                <a:endParaRPr lang="ja-JP" altLang="en-US" sz="800"/>
              </a:p>
            </p:txBody>
          </p:sp>
        </p:grpSp>
        <p:sp>
          <p:nvSpPr>
            <p:cNvPr id="19" name="Line 19"/>
            <p:cNvSpPr>
              <a:spLocks noChangeShapeType="1"/>
            </p:cNvSpPr>
            <p:nvPr/>
          </p:nvSpPr>
          <p:spPr bwMode="auto">
            <a:xfrm flipH="1">
              <a:off x="4283968" y="2951366"/>
              <a:ext cx="1152128" cy="2520280"/>
            </a:xfrm>
            <a:prstGeom prst="line">
              <a:avLst/>
            </a:prstGeom>
            <a:noFill/>
            <a:ln w="12700">
              <a:solidFill>
                <a:srgbClr val="003065"/>
              </a:solidFill>
              <a:prstDash val="sysDot"/>
              <a:round/>
              <a:headEnd/>
              <a:tailEnd/>
            </a:ln>
          </p:spPr>
          <p:txBody>
            <a:bodyPr/>
            <a:lstStyle/>
            <a:p>
              <a:endParaRPr lang="ja-JP" altLang="en-US" sz="800" dirty="0"/>
            </a:p>
          </p:txBody>
        </p:sp>
        <p:sp>
          <p:nvSpPr>
            <p:cNvPr id="20" name="Line 19"/>
            <p:cNvSpPr>
              <a:spLocks noChangeShapeType="1"/>
            </p:cNvSpPr>
            <p:nvPr/>
          </p:nvSpPr>
          <p:spPr bwMode="auto">
            <a:xfrm>
              <a:off x="4351403" y="5759678"/>
              <a:ext cx="1156701" cy="432048"/>
            </a:xfrm>
            <a:prstGeom prst="line">
              <a:avLst/>
            </a:prstGeom>
            <a:noFill/>
            <a:ln w="12700">
              <a:solidFill>
                <a:srgbClr val="003065"/>
              </a:solidFill>
              <a:prstDash val="sysDot"/>
              <a:round/>
              <a:headEnd/>
              <a:tailEnd/>
            </a:ln>
          </p:spPr>
          <p:txBody>
            <a:bodyPr/>
            <a:lstStyle/>
            <a:p>
              <a:endParaRPr lang="ja-JP" altLang="en-US" sz="800" dirty="0"/>
            </a:p>
          </p:txBody>
        </p:sp>
        <p:sp>
          <p:nvSpPr>
            <p:cNvPr id="21" name="AutoShape 47"/>
            <p:cNvSpPr>
              <a:spLocks noChangeArrowheads="1"/>
            </p:cNvSpPr>
            <p:nvPr/>
          </p:nvSpPr>
          <p:spPr bwMode="auto">
            <a:xfrm>
              <a:off x="5436096" y="2852937"/>
              <a:ext cx="3041666" cy="3410796"/>
            </a:xfrm>
            <a:prstGeom prst="roundRect">
              <a:avLst>
                <a:gd name="adj" fmla="val 7101"/>
              </a:avLst>
            </a:prstGeom>
            <a:noFill/>
            <a:ln w="19050" algn="ctr">
              <a:solidFill>
                <a:srgbClr val="003065"/>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800"/>
            </a:p>
          </p:txBody>
        </p:sp>
        <p:grpSp>
          <p:nvGrpSpPr>
            <p:cNvPr id="22" name="グループ化 21"/>
            <p:cNvGrpSpPr/>
            <p:nvPr/>
          </p:nvGrpSpPr>
          <p:grpSpPr>
            <a:xfrm>
              <a:off x="5424915" y="4466427"/>
              <a:ext cx="2819493" cy="1714179"/>
              <a:chOff x="5640939" y="4367997"/>
              <a:chExt cx="2819493" cy="1714179"/>
            </a:xfrm>
          </p:grpSpPr>
          <p:pic>
            <p:nvPicPr>
              <p:cNvPr id="23" name="Picture 8" descr="円_Group"/>
              <p:cNvPicPr>
                <a:picLocks noChangeAspect="1" noChangeArrowheads="1"/>
              </p:cNvPicPr>
              <p:nvPr/>
            </p:nvPicPr>
            <p:blipFill>
              <a:blip r:embed="rId5" cstate="print"/>
              <a:srcRect/>
              <a:stretch>
                <a:fillRect/>
              </a:stretch>
            </p:blipFill>
            <p:spPr bwMode="auto">
              <a:xfrm>
                <a:off x="6948264" y="4982624"/>
                <a:ext cx="1512168" cy="1099552"/>
              </a:xfrm>
              <a:prstGeom prst="rect">
                <a:avLst/>
              </a:prstGeom>
              <a:noFill/>
            </p:spPr>
          </p:pic>
          <p:pic>
            <p:nvPicPr>
              <p:cNvPr id="24" name="Picture 9" descr="棒_Date"/>
              <p:cNvPicPr>
                <a:picLocks noChangeAspect="1" noChangeArrowheads="1"/>
              </p:cNvPicPr>
              <p:nvPr/>
            </p:nvPicPr>
            <p:blipFill>
              <a:blip r:embed="rId6" cstate="print"/>
              <a:srcRect/>
              <a:stretch>
                <a:fillRect/>
              </a:stretch>
            </p:blipFill>
            <p:spPr bwMode="auto">
              <a:xfrm>
                <a:off x="5868144" y="4622584"/>
                <a:ext cx="1584176" cy="1105513"/>
              </a:xfrm>
              <a:prstGeom prst="rect">
                <a:avLst/>
              </a:prstGeom>
              <a:noFill/>
            </p:spPr>
          </p:pic>
          <p:sp>
            <p:nvSpPr>
              <p:cNvPr id="25" name="Text Box 21"/>
              <p:cNvSpPr txBox="1">
                <a:spLocks noChangeArrowheads="1"/>
              </p:cNvSpPr>
              <p:nvPr/>
            </p:nvSpPr>
            <p:spPr bwMode="auto">
              <a:xfrm>
                <a:off x="5640939" y="4367997"/>
                <a:ext cx="1766947" cy="354249"/>
              </a:xfrm>
              <a:prstGeom prst="rect">
                <a:avLst/>
              </a:prstGeom>
              <a:noFill/>
              <a:ln w="9525" algn="ctr">
                <a:noFill/>
                <a:miter lim="800000"/>
                <a:headEnd/>
                <a:tailEnd/>
              </a:ln>
            </p:spPr>
            <p:txBody>
              <a:bodyPr wrap="square">
                <a:spAutoFit/>
              </a:bodyPr>
              <a:lstStyle/>
              <a:p>
                <a:pPr algn="ctr">
                  <a:spcBef>
                    <a:spcPct val="50000"/>
                  </a:spcBef>
                </a:pPr>
                <a:r>
                  <a:rPr lang="en-US" altLang="ja-JP" sz="800" b="1" dirty="0" smtClean="0">
                    <a:solidFill>
                      <a:srgbClr val="005BAC"/>
                    </a:solidFill>
                    <a:latin typeface="Arial" pitchFamily="34" charset="0"/>
                    <a:cs typeface="Arial" pitchFamily="34" charset="0"/>
                  </a:rPr>
                  <a:t>Activity Report </a:t>
                </a:r>
                <a:endParaRPr lang="en-US" altLang="ja-JP" sz="800" b="1" dirty="0">
                  <a:solidFill>
                    <a:srgbClr val="005BAC"/>
                  </a:solidFill>
                  <a:latin typeface="Arial" pitchFamily="34" charset="0"/>
                  <a:cs typeface="Arial" pitchFamily="34" charset="0"/>
                </a:endParaRPr>
              </a:p>
            </p:txBody>
          </p:sp>
        </p:grpSp>
        <p:grpSp>
          <p:nvGrpSpPr>
            <p:cNvPr id="26" name="グループ化 25"/>
            <p:cNvGrpSpPr/>
            <p:nvPr/>
          </p:nvGrpSpPr>
          <p:grpSpPr>
            <a:xfrm>
              <a:off x="5418063" y="2972148"/>
              <a:ext cx="1928994" cy="1344047"/>
              <a:chOff x="5634087" y="2873718"/>
              <a:chExt cx="1928994" cy="1344047"/>
            </a:xfrm>
          </p:grpSpPr>
          <p:pic>
            <p:nvPicPr>
              <p:cNvPr id="27" name="図 26"/>
              <p:cNvPicPr/>
              <p:nvPr/>
            </p:nvPicPr>
            <p:blipFill>
              <a:blip r:embed="rId7" cstate="print"/>
              <a:srcRect/>
              <a:stretch>
                <a:fillRect/>
              </a:stretch>
            </p:blipFill>
            <p:spPr bwMode="auto">
              <a:xfrm>
                <a:off x="5868144" y="3140968"/>
                <a:ext cx="1432340" cy="1076797"/>
              </a:xfrm>
              <a:prstGeom prst="rect">
                <a:avLst/>
              </a:prstGeom>
              <a:noFill/>
            </p:spPr>
          </p:pic>
          <p:sp>
            <p:nvSpPr>
              <p:cNvPr id="28" name="Text Box 21"/>
              <p:cNvSpPr txBox="1">
                <a:spLocks noChangeArrowheads="1"/>
              </p:cNvSpPr>
              <p:nvPr/>
            </p:nvSpPr>
            <p:spPr bwMode="auto">
              <a:xfrm>
                <a:off x="5634087" y="2873718"/>
                <a:ext cx="1928994" cy="354249"/>
              </a:xfrm>
              <a:prstGeom prst="rect">
                <a:avLst/>
              </a:prstGeom>
              <a:noFill/>
              <a:ln w="9525" algn="ctr">
                <a:noFill/>
                <a:miter lim="800000"/>
                <a:headEnd/>
                <a:tailEnd/>
              </a:ln>
            </p:spPr>
            <p:txBody>
              <a:bodyPr wrap="square">
                <a:spAutoFit/>
              </a:bodyPr>
              <a:lstStyle/>
              <a:p>
                <a:pPr algn="ctr">
                  <a:spcBef>
                    <a:spcPct val="50000"/>
                  </a:spcBef>
                </a:pPr>
                <a:r>
                  <a:rPr lang="en-US" altLang="ja-JP" sz="800" b="1" dirty="0" smtClean="0">
                    <a:solidFill>
                      <a:srgbClr val="005BAC"/>
                    </a:solidFill>
                    <a:latin typeface="Arial" pitchFamily="34" charset="0"/>
                    <a:cs typeface="Arial" pitchFamily="34" charset="0"/>
                  </a:rPr>
                  <a:t>Live Status Monitor </a:t>
                </a:r>
                <a:endParaRPr lang="en-US" altLang="ja-JP" sz="800" b="1" dirty="0">
                  <a:solidFill>
                    <a:srgbClr val="005BAC"/>
                  </a:solidFill>
                  <a:latin typeface="Arial" pitchFamily="34" charset="0"/>
                  <a:cs typeface="Arial" pitchFamily="34" charset="0"/>
                </a:endParaRPr>
              </a:p>
            </p:txBody>
          </p:sp>
        </p:grpSp>
        <p:sp>
          <p:nvSpPr>
            <p:cNvPr id="29" name="Text Box 41"/>
            <p:cNvSpPr txBox="1">
              <a:spLocks noChangeArrowheads="1"/>
            </p:cNvSpPr>
            <p:nvPr/>
          </p:nvSpPr>
          <p:spPr bwMode="auto">
            <a:xfrm>
              <a:off x="1643892" y="3083935"/>
              <a:ext cx="2004127" cy="30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800" b="1" dirty="0" smtClean="0">
                  <a:solidFill>
                    <a:srgbClr val="005BAC"/>
                  </a:solidFill>
                </a:rPr>
                <a:t>Record conversation</a:t>
              </a:r>
              <a:endParaRPr lang="en-US" altLang="ja-JP" sz="800" b="1" dirty="0">
                <a:solidFill>
                  <a:srgbClr val="005BAC"/>
                </a:solidFill>
              </a:endParaRPr>
            </a:p>
          </p:txBody>
        </p:sp>
        <p:grpSp>
          <p:nvGrpSpPr>
            <p:cNvPr id="30" name="グループ化 29"/>
            <p:cNvGrpSpPr/>
            <p:nvPr/>
          </p:nvGrpSpPr>
          <p:grpSpPr>
            <a:xfrm>
              <a:off x="1403647" y="4483587"/>
              <a:ext cx="1368152" cy="1204083"/>
              <a:chOff x="1619671" y="4097125"/>
              <a:chExt cx="1368152" cy="1204083"/>
            </a:xfrm>
          </p:grpSpPr>
          <p:sp>
            <p:nvSpPr>
              <p:cNvPr id="31" name="AutoShape 47"/>
              <p:cNvSpPr>
                <a:spLocks noChangeArrowheads="1"/>
              </p:cNvSpPr>
              <p:nvPr/>
            </p:nvSpPr>
            <p:spPr bwMode="auto">
              <a:xfrm>
                <a:off x="1754025" y="4326147"/>
                <a:ext cx="1080120" cy="975061"/>
              </a:xfrm>
              <a:prstGeom prst="roundRect">
                <a:avLst>
                  <a:gd name="adj" fmla="val 13753"/>
                </a:avLst>
              </a:prstGeom>
              <a:solidFill>
                <a:srgbClr val="D6D8E4"/>
              </a:solidFill>
              <a:ln w="19050" algn="ctr">
                <a:no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800"/>
              </a:p>
            </p:txBody>
          </p:sp>
          <p:sp>
            <p:nvSpPr>
              <p:cNvPr id="32" name="Text Box 56"/>
              <p:cNvSpPr txBox="1">
                <a:spLocks noChangeArrowheads="1"/>
              </p:cNvSpPr>
              <p:nvPr/>
            </p:nvSpPr>
            <p:spPr bwMode="auto">
              <a:xfrm>
                <a:off x="1754024" y="5002159"/>
                <a:ext cx="1161791" cy="268014"/>
              </a:xfrm>
              <a:prstGeom prst="rect">
                <a:avLst/>
              </a:prstGeom>
              <a:noFill/>
              <a:ln w="38100" algn="ctr">
                <a:noFill/>
                <a:miter lim="800000"/>
                <a:headEnd/>
                <a:tailEnd/>
              </a:ln>
            </p:spPr>
            <p:txBody>
              <a:bodyPr wrap="square">
                <a:spAutoFit/>
              </a:bodyPr>
              <a:lstStyle/>
              <a:p>
                <a:pPr algn="ctr">
                  <a:spcBef>
                    <a:spcPct val="50000"/>
                  </a:spcBef>
                </a:pPr>
                <a:r>
                  <a:rPr lang="en-US" altLang="ja-JP" sz="800" dirty="0" smtClean="0">
                    <a:solidFill>
                      <a:srgbClr val="005BAC"/>
                    </a:solidFill>
                    <a:latin typeface="Arial" pitchFamily="34" charset="0"/>
                    <a:ea typeface="HGS創英角ｺﾞｼｯｸUB" pitchFamily="50" charset="-128"/>
                    <a:cs typeface="Arial" pitchFamily="34" charset="0"/>
                  </a:rPr>
                  <a:t>NAS Server</a:t>
                </a:r>
                <a:endParaRPr lang="en-US" altLang="ja-JP" sz="800" dirty="0">
                  <a:solidFill>
                    <a:srgbClr val="005BAC"/>
                  </a:solidFill>
                  <a:latin typeface="Arial" pitchFamily="34" charset="0"/>
                  <a:ea typeface="HGS創英角ｺﾞｼｯｸUB" pitchFamily="50" charset="-128"/>
                  <a:cs typeface="Arial" pitchFamily="34" charset="0"/>
                </a:endParaRPr>
              </a:p>
            </p:txBody>
          </p:sp>
          <p:pic>
            <p:nvPicPr>
              <p:cNvPr id="33" name="Picture 10" descr="E:\Panasonic2011\和田さま☆アイコン集\from_dobashi\Otehrs3\server.png"/>
              <p:cNvPicPr>
                <a:picLocks noChangeAspect="1" noChangeArrowheads="1"/>
              </p:cNvPicPr>
              <p:nvPr/>
            </p:nvPicPr>
            <p:blipFill>
              <a:blip r:embed="rId8" cstate="print"/>
              <a:srcRect/>
              <a:stretch>
                <a:fillRect/>
              </a:stretch>
            </p:blipFill>
            <p:spPr bwMode="auto">
              <a:xfrm>
                <a:off x="2147116" y="4376121"/>
                <a:ext cx="260275" cy="595802"/>
              </a:xfrm>
              <a:prstGeom prst="rect">
                <a:avLst/>
              </a:prstGeom>
              <a:noFill/>
              <a:ln w="9525">
                <a:noFill/>
                <a:miter lim="800000"/>
                <a:headEnd/>
                <a:tailEnd/>
              </a:ln>
            </p:spPr>
          </p:pic>
          <p:sp>
            <p:nvSpPr>
              <p:cNvPr id="34" name="Text Box 41"/>
              <p:cNvSpPr txBox="1">
                <a:spLocks noChangeArrowheads="1"/>
              </p:cNvSpPr>
              <p:nvPr/>
            </p:nvSpPr>
            <p:spPr bwMode="auto">
              <a:xfrm>
                <a:off x="1619671" y="4097125"/>
                <a:ext cx="1368152" cy="4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r>
                  <a:rPr lang="en-US" altLang="ja-JP" sz="800" dirty="0" smtClean="0">
                    <a:solidFill>
                      <a:srgbClr val="005BAC"/>
                    </a:solidFill>
                    <a:cs typeface="Arial" pitchFamily="34" charset="0"/>
                  </a:rPr>
                  <a:t>Save the voice data</a:t>
                </a:r>
                <a:endParaRPr lang="ja-JP" altLang="en-US" sz="800" dirty="0">
                  <a:solidFill>
                    <a:srgbClr val="005BAC"/>
                  </a:solidFill>
                  <a:cs typeface="Arial" pitchFamily="34" charset="0"/>
                </a:endParaRPr>
              </a:p>
            </p:txBody>
          </p:sp>
        </p:grpSp>
        <p:sp>
          <p:nvSpPr>
            <p:cNvPr id="35" name="テキスト ボックス 34"/>
            <p:cNvSpPr txBox="1"/>
            <p:nvPr/>
          </p:nvSpPr>
          <p:spPr>
            <a:xfrm>
              <a:off x="1878601" y="2931313"/>
              <a:ext cx="1080119" cy="298729"/>
            </a:xfrm>
            <a:prstGeom prst="rect">
              <a:avLst/>
            </a:prstGeom>
            <a:noFill/>
          </p:spPr>
          <p:txBody>
            <a:bodyPr wrap="square" rtlCol="0">
              <a:spAutoFit/>
            </a:bodyPr>
            <a:lstStyle/>
            <a:p>
              <a:pPr algn="ctr"/>
              <a:r>
                <a:rPr kumimoji="1" lang="en-US" altLang="ja-JP" sz="800" b="1" dirty="0" smtClean="0">
                  <a:solidFill>
                    <a:srgbClr val="005BAC"/>
                  </a:solidFill>
                  <a:latin typeface="Arial" pitchFamily="34" charset="0"/>
                  <a:ea typeface="Arial Unicode MS" pitchFamily="50" charset="-128"/>
                  <a:cs typeface="Arial" pitchFamily="34" charset="0"/>
                </a:rPr>
                <a:t>KX-NSX</a:t>
              </a:r>
            </a:p>
          </p:txBody>
        </p:sp>
        <p:grpSp>
          <p:nvGrpSpPr>
            <p:cNvPr id="36" name="グループ化 35"/>
            <p:cNvGrpSpPr/>
            <p:nvPr/>
          </p:nvGrpSpPr>
          <p:grpSpPr>
            <a:xfrm>
              <a:off x="453266" y="2271687"/>
              <a:ext cx="2585784" cy="581249"/>
              <a:chOff x="1245354" y="1719771"/>
              <a:chExt cx="2585784" cy="701117"/>
            </a:xfrm>
          </p:grpSpPr>
          <p:sp>
            <p:nvSpPr>
              <p:cNvPr id="37" name="AutoShape 2"/>
              <p:cNvSpPr>
                <a:spLocks noChangeArrowheads="1"/>
              </p:cNvSpPr>
              <p:nvPr/>
            </p:nvSpPr>
            <p:spPr bwMode="auto">
              <a:xfrm>
                <a:off x="1331640" y="2120191"/>
                <a:ext cx="2499498" cy="300697"/>
              </a:xfrm>
              <a:prstGeom prst="wedgeRoundRectCallout">
                <a:avLst>
                  <a:gd name="adj1" fmla="val -35016"/>
                  <a:gd name="adj2" fmla="val 83842"/>
                  <a:gd name="adj3" fmla="val 16667"/>
                </a:avLst>
              </a:prstGeom>
              <a:solidFill>
                <a:srgbClr val="FFFFFF"/>
              </a:solidFill>
              <a:ln w="9525">
                <a:solidFill>
                  <a:srgbClr val="00406F"/>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pPr lvl="0" algn="l"/>
                <a:r>
                  <a:rPr lang="en-US" altLang="ja-JP" sz="800" b="0" dirty="0" smtClean="0">
                    <a:solidFill>
                      <a:srgbClr val="005BAC"/>
                    </a:solidFill>
                    <a:latin typeface="Arial" pitchFamily="34" charset="0"/>
                    <a:cs typeface="Arial" pitchFamily="34" charset="0"/>
                  </a:rPr>
                  <a:t>“</a:t>
                </a:r>
                <a:r>
                  <a:rPr lang="en-US" altLang="ja-JP" sz="800" dirty="0" smtClean="0">
                    <a:solidFill>
                      <a:srgbClr val="005BAC"/>
                    </a:solidFill>
                  </a:rPr>
                  <a:t>You </a:t>
                </a:r>
                <a:r>
                  <a:rPr lang="en-US" altLang="ja-JP" sz="800" dirty="0">
                    <a:solidFill>
                      <a:srgbClr val="005BAC"/>
                    </a:solidFill>
                  </a:rPr>
                  <a:t>are 1</a:t>
                </a:r>
                <a:r>
                  <a:rPr lang="en-US" altLang="ja-JP" sz="800" baseline="30000" dirty="0">
                    <a:solidFill>
                      <a:srgbClr val="005BAC"/>
                    </a:solidFill>
                  </a:rPr>
                  <a:t>st</a:t>
                </a:r>
                <a:r>
                  <a:rPr lang="en-US" altLang="ja-JP" sz="800" dirty="0">
                    <a:solidFill>
                      <a:srgbClr val="005BAC"/>
                    </a:solidFill>
                  </a:rPr>
                  <a:t> in the queue</a:t>
                </a:r>
                <a:r>
                  <a:rPr lang="en-US" altLang="ja-JP" sz="800" dirty="0" smtClean="0">
                    <a:solidFill>
                      <a:srgbClr val="005BAC"/>
                    </a:solidFill>
                  </a:rPr>
                  <a:t>.</a:t>
                </a:r>
                <a:r>
                  <a:rPr lang="en-US" altLang="ja-JP" sz="800" b="0" dirty="0" smtClean="0">
                    <a:solidFill>
                      <a:srgbClr val="005BAC"/>
                    </a:solidFill>
                    <a:latin typeface="Arial" pitchFamily="34" charset="0"/>
                    <a:cs typeface="Arial" pitchFamily="34" charset="0"/>
                  </a:rPr>
                  <a:t>”</a:t>
                </a:r>
                <a:endParaRPr lang="ja-JP" altLang="ja-JP" sz="800" b="0" dirty="0" smtClean="0">
                  <a:solidFill>
                    <a:srgbClr val="005BAC"/>
                  </a:solidFill>
                  <a:latin typeface="Arial" pitchFamily="34" charset="0"/>
                  <a:cs typeface="Arial" pitchFamily="34" charset="0"/>
                </a:endParaRPr>
              </a:p>
              <a:p>
                <a:pPr lvl="0" algn="l" fontAlgn="base">
                  <a:spcBef>
                    <a:spcPct val="0"/>
                  </a:spcBef>
                  <a:spcAft>
                    <a:spcPct val="0"/>
                  </a:spcAft>
                </a:pPr>
                <a:r>
                  <a:rPr lang="en-US" altLang="ja-JP" sz="800" b="0" dirty="0" smtClean="0">
                    <a:latin typeface="Arial" pitchFamily="34" charset="0"/>
                    <a:cs typeface="Arial" pitchFamily="34" charset="0"/>
                  </a:rPr>
                  <a:t> </a:t>
                </a:r>
                <a:r>
                  <a:rPr lang="en-US" altLang="ja-JP" sz="800" dirty="0" smtClean="0">
                    <a:latin typeface="Arial" pitchFamily="34" charset="0"/>
                    <a:cs typeface="Arial" pitchFamily="34" charset="0"/>
                  </a:rPr>
                  <a:t> :</a:t>
                </a:r>
              </a:p>
            </p:txBody>
          </p:sp>
          <p:sp>
            <p:nvSpPr>
              <p:cNvPr id="38" name="Text Box 41"/>
              <p:cNvSpPr txBox="1">
                <a:spLocks noChangeArrowheads="1"/>
              </p:cNvSpPr>
              <p:nvPr/>
            </p:nvSpPr>
            <p:spPr bwMode="auto">
              <a:xfrm>
                <a:off x="1245354" y="1719771"/>
                <a:ext cx="2232247" cy="32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r>
                  <a:rPr lang="en-US" altLang="ja-JP" sz="800" dirty="0" smtClean="0">
                    <a:solidFill>
                      <a:srgbClr val="005BAC"/>
                    </a:solidFill>
                    <a:cs typeface="Arial" pitchFamily="34" charset="0"/>
                  </a:rPr>
                  <a:t>Queue Announcement</a:t>
                </a:r>
                <a:endParaRPr lang="ja-JP" altLang="en-US" sz="800" dirty="0">
                  <a:solidFill>
                    <a:srgbClr val="005BAC"/>
                  </a:solidFill>
                  <a:cs typeface="Arial" pitchFamily="34" charset="0"/>
                </a:endParaRPr>
              </a:p>
            </p:txBody>
          </p:sp>
        </p:grpSp>
      </p:grpSp>
      <p:pic>
        <p:nvPicPr>
          <p:cNvPr id="40" name="Picture 21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35696" y="1815666"/>
            <a:ext cx="1258740" cy="27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正方形/長方形 40"/>
          <p:cNvSpPr/>
          <p:nvPr/>
        </p:nvSpPr>
        <p:spPr>
          <a:xfrm>
            <a:off x="5688124" y="1131590"/>
            <a:ext cx="2448272" cy="1877437"/>
          </a:xfrm>
          <a:prstGeom prst="rect">
            <a:avLst/>
          </a:prstGeom>
          <a:solidFill>
            <a:schemeClr val="bg1"/>
          </a:solidFill>
          <a:ln>
            <a:solidFill>
              <a:srgbClr val="0070C0"/>
            </a:solidFill>
          </a:ln>
        </p:spPr>
        <p:txBody>
          <a:bodyPr wrap="square">
            <a:spAutoFit/>
          </a:bodyPr>
          <a:lstStyle/>
          <a:p>
            <a:pPr fontAlgn="t"/>
            <a:r>
              <a:rPr lang="en-US" altLang="ja-JP" sz="1000" dirty="0" smtClean="0">
                <a:latin typeface="+mn-lt"/>
              </a:rPr>
              <a:t>Built In call center feature support by </a:t>
            </a:r>
            <a:r>
              <a:rPr lang="ja-JP" altLang="ja-JP" sz="1000" dirty="0" smtClean="0">
                <a:latin typeface="+mn-lt"/>
              </a:rPr>
              <a:t>NSX</a:t>
            </a:r>
            <a:r>
              <a:rPr lang="en-US" altLang="ja-JP" sz="1000" dirty="0" smtClean="0">
                <a:latin typeface="+mn-lt"/>
              </a:rPr>
              <a:t> such as;</a:t>
            </a:r>
          </a:p>
          <a:p>
            <a:pPr fontAlgn="t"/>
            <a:endParaRPr lang="en-US" altLang="ja-JP" sz="1000" dirty="0" smtClean="0">
              <a:latin typeface="+mn-lt"/>
            </a:endParaRPr>
          </a:p>
          <a:p>
            <a:pPr fontAlgn="t"/>
            <a:r>
              <a:rPr lang="en-US" altLang="ja-JP" sz="1000" dirty="0" smtClean="0">
                <a:latin typeface="+mn-lt"/>
              </a:rPr>
              <a:t> - Queue announcement</a:t>
            </a:r>
          </a:p>
          <a:p>
            <a:pPr fontAlgn="t"/>
            <a:r>
              <a:rPr lang="en-US" altLang="ja-JP" sz="1000" dirty="0" smtClean="0">
                <a:latin typeface="+mn-lt"/>
              </a:rPr>
              <a:t> - Automatic Conversation Record</a:t>
            </a:r>
          </a:p>
          <a:p>
            <a:pPr fontAlgn="t"/>
            <a:r>
              <a:rPr lang="en-US" altLang="ja-JP" sz="1000" dirty="0" smtClean="0">
                <a:latin typeface="+mn-lt"/>
              </a:rPr>
              <a:t> - Report for Management</a:t>
            </a:r>
          </a:p>
          <a:p>
            <a:pPr fontAlgn="t"/>
            <a:r>
              <a:rPr lang="en-US" altLang="ja-JP" sz="1000" dirty="0" smtClean="0">
                <a:latin typeface="+mn-lt"/>
              </a:rPr>
              <a:t> - Live Status Monitor for Supervisor</a:t>
            </a:r>
          </a:p>
          <a:p>
            <a:pPr fontAlgn="t"/>
            <a:endParaRPr lang="en-US" altLang="ja-JP" sz="1000" dirty="0">
              <a:latin typeface="+mn-lt"/>
            </a:endParaRPr>
          </a:p>
          <a:p>
            <a:pPr fontAlgn="t"/>
            <a:r>
              <a:rPr lang="en-US" altLang="ja-JP" sz="1200" dirty="0" smtClean="0">
                <a:solidFill>
                  <a:srgbClr val="FF0000"/>
                </a:solidFill>
                <a:latin typeface="+mn-lt"/>
              </a:rPr>
              <a:t>Good for all company who deal with their customer by phone.</a:t>
            </a:r>
            <a:endParaRPr lang="ja-JP" altLang="ja-JP" sz="1200" dirty="0">
              <a:solidFill>
                <a:srgbClr val="FF0000"/>
              </a:solidFill>
              <a:latin typeface="+mn-lt"/>
            </a:endParaRPr>
          </a:p>
        </p:txBody>
      </p:sp>
      <p:sp>
        <p:nvSpPr>
          <p:cNvPr id="6" name="正方形/長方形 5"/>
          <p:cNvSpPr/>
          <p:nvPr/>
        </p:nvSpPr>
        <p:spPr>
          <a:xfrm>
            <a:off x="988710" y="3926447"/>
            <a:ext cx="1459054" cy="307777"/>
          </a:xfrm>
          <a:prstGeom prst="rect">
            <a:avLst/>
          </a:prstGeom>
        </p:spPr>
        <p:txBody>
          <a:bodyPr wrap="none">
            <a:spAutoFit/>
          </a:bodyPr>
          <a:lstStyle/>
          <a:p>
            <a:r>
              <a:rPr lang="en-US" altLang="ja-JP" dirty="0">
                <a:solidFill>
                  <a:srgbClr val="FF0000"/>
                </a:solidFill>
              </a:rPr>
              <a:t>AK is required.</a:t>
            </a:r>
            <a:endParaRPr lang="ja-JP" altLang="en-US" dirty="0"/>
          </a:p>
        </p:txBody>
      </p:sp>
    </p:spTree>
    <p:extLst>
      <p:ext uri="{BB962C8B-B14F-4D97-AF65-F5344CB8AC3E}">
        <p14:creationId xmlns:p14="http://schemas.microsoft.com/office/powerpoint/2010/main" val="2020750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3" name="正方形/長方形 2"/>
          <p:cNvSpPr/>
          <p:nvPr/>
        </p:nvSpPr>
        <p:spPr>
          <a:xfrm>
            <a:off x="935596" y="699542"/>
            <a:ext cx="3097323" cy="338554"/>
          </a:xfrm>
          <a:prstGeom prst="rect">
            <a:avLst/>
          </a:prstGeom>
        </p:spPr>
        <p:txBody>
          <a:bodyPr wrap="none">
            <a:spAutoFit/>
          </a:bodyPr>
          <a:lstStyle/>
          <a:p>
            <a:r>
              <a:rPr lang="en-US" altLang="ja-JP" sz="1600" dirty="0" smtClean="0"/>
              <a:t>Built in Media Relay Gateway</a:t>
            </a:r>
            <a:endParaRPr lang="ja-JP" altLang="en-US" sz="1600" dirty="0"/>
          </a:p>
        </p:txBody>
      </p:sp>
      <p:sp>
        <p:nvSpPr>
          <p:cNvPr id="4" name="Line 4"/>
          <p:cNvSpPr>
            <a:spLocks noChangeShapeType="1"/>
          </p:cNvSpPr>
          <p:nvPr/>
        </p:nvSpPr>
        <p:spPr bwMode="auto">
          <a:xfrm>
            <a:off x="1727685" y="2775477"/>
            <a:ext cx="4571365" cy="4468"/>
          </a:xfrm>
          <a:prstGeom prst="line">
            <a:avLst/>
          </a:prstGeom>
          <a:noFill/>
          <a:ln w="19050">
            <a:solidFill>
              <a:schemeClr val="bg1">
                <a:lumMod val="50000"/>
              </a:schemeClr>
            </a:solidFill>
            <a:round/>
            <a:headEnd/>
            <a:tailEnd/>
          </a:ln>
        </p:spPr>
        <p:txBody>
          <a:bodyPr wrap="none" anchor="ctr"/>
          <a:lstStyle/>
          <a:p>
            <a:endParaRPr lang="ja-JP" altLang="en-US"/>
          </a:p>
        </p:txBody>
      </p:sp>
      <p:pic>
        <p:nvPicPr>
          <p:cNvPr id="18" name="Picture 16" descr="blank"/>
          <p:cNvPicPr>
            <a:picLocks noGrp="1" noChangeAspect="1" noChangeArrowheads="1"/>
          </p:cNvPicPr>
          <p:nvPr/>
        </p:nvPicPr>
        <p:blipFill>
          <a:blip r:embed="rId3" cstate="print"/>
          <a:srcRect/>
          <a:stretch>
            <a:fillRect/>
          </a:stretch>
        </p:blipFill>
        <p:spPr bwMode="auto">
          <a:xfrm>
            <a:off x="3998853" y="2445638"/>
            <a:ext cx="1005195" cy="653875"/>
          </a:xfrm>
          <a:prstGeom prst="rect">
            <a:avLst/>
          </a:prstGeom>
          <a:solidFill>
            <a:schemeClr val="bg1"/>
          </a:solidFill>
          <a:ln w="9525">
            <a:noFill/>
            <a:miter lim="800000"/>
            <a:headEnd/>
            <a:tailEnd/>
          </a:ln>
        </p:spPr>
      </p:pic>
      <p:sp>
        <p:nvSpPr>
          <p:cNvPr id="19" name="Rectangle 95"/>
          <p:cNvSpPr>
            <a:spLocks noChangeArrowheads="1"/>
          </p:cNvSpPr>
          <p:nvPr/>
        </p:nvSpPr>
        <p:spPr bwMode="auto">
          <a:xfrm>
            <a:off x="4027988" y="2631461"/>
            <a:ext cx="845103" cy="246221"/>
          </a:xfrm>
          <a:prstGeom prst="rect">
            <a:avLst/>
          </a:prstGeom>
          <a:noFill/>
          <a:ln w="9525">
            <a:noFill/>
            <a:miter lim="800000"/>
            <a:headEnd/>
            <a:tailEnd/>
          </a:ln>
        </p:spPr>
        <p:txBody>
          <a:bodyPr wrap="none">
            <a:spAutoFit/>
          </a:bodyPr>
          <a:lstStyle/>
          <a:p>
            <a:r>
              <a:rPr lang="en-US" altLang="ja-JP" sz="1000" dirty="0">
                <a:solidFill>
                  <a:srgbClr val="003366"/>
                </a:solidFill>
              </a:rPr>
              <a:t>IP Network</a:t>
            </a:r>
          </a:p>
        </p:txBody>
      </p:sp>
      <p:grpSp>
        <p:nvGrpSpPr>
          <p:cNvPr id="47" name="グループ化 46"/>
          <p:cNvGrpSpPr/>
          <p:nvPr/>
        </p:nvGrpSpPr>
        <p:grpSpPr>
          <a:xfrm>
            <a:off x="1655677" y="1203598"/>
            <a:ext cx="1764196" cy="1823907"/>
            <a:chOff x="1004653" y="1239602"/>
            <a:chExt cx="2019338" cy="2043113"/>
          </a:xfrm>
        </p:grpSpPr>
        <p:sp>
          <p:nvSpPr>
            <p:cNvPr id="5" name="Line 7"/>
            <p:cNvSpPr>
              <a:spLocks noChangeShapeType="1"/>
            </p:cNvSpPr>
            <p:nvPr/>
          </p:nvSpPr>
          <p:spPr bwMode="auto">
            <a:xfrm flipH="1">
              <a:off x="1987066" y="2533462"/>
              <a:ext cx="793" cy="456407"/>
            </a:xfrm>
            <a:prstGeom prst="line">
              <a:avLst/>
            </a:prstGeom>
            <a:noFill/>
            <a:ln w="19050">
              <a:solidFill>
                <a:schemeClr val="bg1">
                  <a:lumMod val="50000"/>
                </a:schemeClr>
              </a:solidFill>
              <a:round/>
              <a:headEnd/>
              <a:tailEnd/>
            </a:ln>
            <a:effectLst/>
            <a:extLst/>
          </p:spPr>
          <p:txBody>
            <a:bodyPr wrap="none" anchor="ctr"/>
            <a:lstStyle/>
            <a:p>
              <a:pPr>
                <a:defRPr/>
              </a:pPr>
              <a:endParaRPr lang="ja-JP" altLang="en-US" sz="1000" dirty="0">
                <a:ea typeface="MS PGothic" pitchFamily="50" charset="-128"/>
              </a:endParaRPr>
            </a:p>
          </p:txBody>
        </p:sp>
        <p:sp>
          <p:nvSpPr>
            <p:cNvPr id="7" name="角丸四角形 5"/>
            <p:cNvSpPr>
              <a:spLocks noChangeArrowheads="1"/>
            </p:cNvSpPr>
            <p:nvPr/>
          </p:nvSpPr>
          <p:spPr bwMode="auto">
            <a:xfrm>
              <a:off x="1004653" y="1239602"/>
              <a:ext cx="2019338" cy="2043113"/>
            </a:xfrm>
            <a:prstGeom prst="roundRect">
              <a:avLst>
                <a:gd name="adj" fmla="val 6656"/>
              </a:avLst>
            </a:prstGeom>
            <a:noFill/>
            <a:ln w="12700" algn="ctr">
              <a:solidFill>
                <a:srgbClr val="6356A3"/>
              </a:solidFill>
              <a:round/>
              <a:headEnd/>
              <a:tailEnd/>
            </a:ln>
          </p:spPr>
          <p:txBody>
            <a:bodyPr anchor="ctr"/>
            <a:lstStyle/>
            <a:p>
              <a:endParaRPr lang="ja-JP" altLang="en-US" sz="1000"/>
            </a:p>
          </p:txBody>
        </p:sp>
        <p:grpSp>
          <p:nvGrpSpPr>
            <p:cNvPr id="44" name="グループ化 43"/>
            <p:cNvGrpSpPr/>
            <p:nvPr/>
          </p:nvGrpSpPr>
          <p:grpSpPr>
            <a:xfrm>
              <a:off x="1299908" y="1569800"/>
              <a:ext cx="1428307" cy="896971"/>
              <a:chOff x="1047880" y="2198166"/>
              <a:chExt cx="1428307" cy="896971"/>
            </a:xfrm>
          </p:grpSpPr>
          <p:sp>
            <p:nvSpPr>
              <p:cNvPr id="21" name="AutoShape 66"/>
              <p:cNvSpPr>
                <a:spLocks noChangeArrowheads="1"/>
              </p:cNvSpPr>
              <p:nvPr/>
            </p:nvSpPr>
            <p:spPr bwMode="auto">
              <a:xfrm>
                <a:off x="1047880" y="2198166"/>
                <a:ext cx="1428307" cy="623376"/>
              </a:xfrm>
              <a:prstGeom prst="roundRect">
                <a:avLst>
                  <a:gd name="adj" fmla="val 10690"/>
                </a:avLst>
              </a:prstGeom>
              <a:solidFill>
                <a:srgbClr val="E0DCEE"/>
              </a:solidFill>
              <a:ln w="25400" algn="ctr">
                <a:noFill/>
                <a:round/>
                <a:headEnd/>
                <a:tailEnd/>
              </a:ln>
            </p:spPr>
            <p:txBody>
              <a:bodyPr wrap="none" anchor="ctr"/>
              <a:lstStyle/>
              <a:p>
                <a:endParaRPr lang="ja-JP" altLang="ja-JP" sz="1000">
                  <a:solidFill>
                    <a:srgbClr val="003366"/>
                  </a:solidFill>
                </a:endParaRPr>
              </a:p>
            </p:txBody>
          </p:sp>
          <p:sp>
            <p:nvSpPr>
              <p:cNvPr id="22" name="AutoShape 68"/>
              <p:cNvSpPr>
                <a:spLocks noChangeArrowheads="1"/>
              </p:cNvSpPr>
              <p:nvPr/>
            </p:nvSpPr>
            <p:spPr bwMode="auto">
              <a:xfrm flipV="1">
                <a:off x="1052137" y="2807828"/>
                <a:ext cx="1424050" cy="287309"/>
              </a:xfrm>
              <a:prstGeom prst="triangle">
                <a:avLst>
                  <a:gd name="adj" fmla="val 50000"/>
                </a:avLst>
              </a:prstGeom>
              <a:solidFill>
                <a:srgbClr val="E0DCEE"/>
              </a:solidFill>
              <a:ln w="25400" algn="ctr">
                <a:noFill/>
                <a:miter lim="800000"/>
                <a:headEnd/>
                <a:tailEnd/>
              </a:ln>
            </p:spPr>
            <p:txBody>
              <a:bodyPr wrap="none" anchor="ctr"/>
              <a:lstStyle/>
              <a:p>
                <a:endParaRPr lang="ja-JP" altLang="en-US" sz="1000"/>
              </a:p>
            </p:txBody>
          </p:sp>
          <p:sp>
            <p:nvSpPr>
              <p:cNvPr id="23" name="Text Box 69"/>
              <p:cNvSpPr txBox="1">
                <a:spLocks noChangeArrowheads="1"/>
              </p:cNvSpPr>
              <p:nvPr/>
            </p:nvSpPr>
            <p:spPr bwMode="auto">
              <a:xfrm>
                <a:off x="1377545" y="2733921"/>
                <a:ext cx="800219" cy="246221"/>
              </a:xfrm>
              <a:prstGeom prst="rect">
                <a:avLst/>
              </a:prstGeom>
              <a:noFill/>
              <a:ln w="25400" algn="ctr">
                <a:noFill/>
                <a:miter lim="800000"/>
                <a:headEnd/>
                <a:tailEnd/>
              </a:ln>
            </p:spPr>
            <p:txBody>
              <a:bodyPr wrap="square">
                <a:spAutoFit/>
              </a:bodyPr>
              <a:lstStyle/>
              <a:p>
                <a:r>
                  <a:rPr lang="en-US" altLang="ja-JP" sz="1000" dirty="0">
                    <a:solidFill>
                      <a:srgbClr val="6356A3"/>
                    </a:solidFill>
                  </a:rPr>
                  <a:t>Built-in</a:t>
                </a:r>
              </a:p>
            </p:txBody>
          </p:sp>
        </p:grpSp>
        <p:grpSp>
          <p:nvGrpSpPr>
            <p:cNvPr id="45" name="グループ化 44"/>
            <p:cNvGrpSpPr/>
            <p:nvPr/>
          </p:nvGrpSpPr>
          <p:grpSpPr>
            <a:xfrm>
              <a:off x="1648095" y="1610366"/>
              <a:ext cx="706293" cy="540106"/>
              <a:chOff x="1396067" y="2238732"/>
              <a:chExt cx="706293" cy="540106"/>
            </a:xfrm>
          </p:grpSpPr>
          <p:sp>
            <p:nvSpPr>
              <p:cNvPr id="25" name="AutoShape 91"/>
              <p:cNvSpPr>
                <a:spLocks noChangeArrowheads="1"/>
              </p:cNvSpPr>
              <p:nvPr/>
            </p:nvSpPr>
            <p:spPr bwMode="auto">
              <a:xfrm>
                <a:off x="1396067" y="2238732"/>
                <a:ext cx="706293" cy="540106"/>
              </a:xfrm>
              <a:prstGeom prst="roundRect">
                <a:avLst>
                  <a:gd name="adj" fmla="val 6366"/>
                </a:avLst>
              </a:prstGeom>
              <a:solidFill>
                <a:schemeClr val="bg1"/>
              </a:solidFill>
              <a:ln w="12700" algn="ctr">
                <a:solidFill>
                  <a:srgbClr val="606060"/>
                </a:solidFill>
                <a:round/>
                <a:headEnd/>
                <a:tailEnd/>
              </a:ln>
            </p:spPr>
            <p:txBody>
              <a:bodyPr wrap="none" anchor="ctr"/>
              <a:lstStyle/>
              <a:p>
                <a:endParaRPr lang="ja-JP" altLang="en-US" sz="1000"/>
              </a:p>
            </p:txBody>
          </p:sp>
          <p:sp>
            <p:nvSpPr>
              <p:cNvPr id="26" name="Rectangle 93"/>
              <p:cNvSpPr>
                <a:spLocks noChangeArrowheads="1"/>
              </p:cNvSpPr>
              <p:nvPr/>
            </p:nvSpPr>
            <p:spPr bwMode="auto">
              <a:xfrm>
                <a:off x="1463315" y="2293601"/>
                <a:ext cx="484428" cy="246221"/>
              </a:xfrm>
              <a:prstGeom prst="rect">
                <a:avLst/>
              </a:prstGeom>
              <a:noFill/>
              <a:ln w="25400" algn="ctr">
                <a:noFill/>
                <a:miter lim="800000"/>
                <a:headEnd/>
                <a:tailEnd/>
              </a:ln>
            </p:spPr>
            <p:txBody>
              <a:bodyPr wrap="none">
                <a:spAutoFit/>
              </a:bodyPr>
              <a:lstStyle/>
              <a:p>
                <a:r>
                  <a:rPr lang="en-US" altLang="ja-JP" sz="1000" dirty="0" smtClean="0">
                    <a:solidFill>
                      <a:srgbClr val="00406F"/>
                    </a:solidFill>
                  </a:rPr>
                  <a:t>MRG</a:t>
                </a:r>
                <a:endParaRPr lang="en-US" altLang="ja-JP" sz="1000" dirty="0">
                  <a:solidFill>
                    <a:srgbClr val="00406F"/>
                  </a:solidFill>
                </a:endParaRPr>
              </a:p>
            </p:txBody>
          </p:sp>
        </p:grpSp>
        <p:pic>
          <p:nvPicPr>
            <p:cNvPr id="32" name="Picture 8" descr="E:\Panasonic2011\和田さま☆アイコン集\from_dobashi\Otehrs3\router_1.png"/>
            <p:cNvPicPr>
              <a:picLocks noChangeAspect="1" noChangeArrowheads="1"/>
            </p:cNvPicPr>
            <p:nvPr/>
          </p:nvPicPr>
          <p:blipFill>
            <a:blip r:embed="rId4" cstate="print"/>
            <a:srcRect/>
            <a:stretch>
              <a:fillRect/>
            </a:stretch>
          </p:blipFill>
          <p:spPr bwMode="auto">
            <a:xfrm>
              <a:off x="2611880" y="2947296"/>
              <a:ext cx="276799" cy="116212"/>
            </a:xfrm>
            <a:prstGeom prst="rect">
              <a:avLst/>
            </a:prstGeom>
            <a:noFill/>
            <a:ln w="9525">
              <a:noFill/>
              <a:miter lim="800000"/>
              <a:headEnd/>
              <a:tailEnd/>
            </a:ln>
          </p:spPr>
        </p:pic>
        <p:pic>
          <p:nvPicPr>
            <p:cNvPr id="35" name="Picture 9" descr="E:\Panasonic2011\和田さま☆アイコン集\from_dobashi\Otehrs3\router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4514" y="1915190"/>
              <a:ext cx="399239" cy="10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テキスト ボックス 39"/>
            <p:cNvSpPr txBox="1"/>
            <p:nvPr/>
          </p:nvSpPr>
          <p:spPr>
            <a:xfrm>
              <a:off x="1007604" y="1268721"/>
              <a:ext cx="894797" cy="246221"/>
            </a:xfrm>
            <a:prstGeom prst="rect">
              <a:avLst/>
            </a:prstGeom>
            <a:noFill/>
          </p:spPr>
          <p:txBody>
            <a:bodyPr wrap="none" rtlCol="0">
              <a:spAutoFit/>
            </a:bodyPr>
            <a:lstStyle/>
            <a:p>
              <a:r>
                <a:rPr kumimoji="1" lang="en-US" altLang="ja-JP" sz="1000" dirty="0" smtClean="0">
                  <a:solidFill>
                    <a:srgbClr val="00406F"/>
                  </a:solidFill>
                </a:rPr>
                <a:t>Head Office</a:t>
              </a:r>
              <a:endParaRPr kumimoji="1" lang="ja-JP" altLang="en-US" sz="1000" dirty="0">
                <a:solidFill>
                  <a:srgbClr val="00406F"/>
                </a:solidFill>
              </a:endParaRPr>
            </a:p>
          </p:txBody>
        </p:sp>
      </p:grpSp>
      <p:grpSp>
        <p:nvGrpSpPr>
          <p:cNvPr id="46" name="グループ化 45"/>
          <p:cNvGrpSpPr/>
          <p:nvPr/>
        </p:nvGrpSpPr>
        <p:grpSpPr>
          <a:xfrm>
            <a:off x="5400092" y="1210218"/>
            <a:ext cx="1908212" cy="2960948"/>
            <a:chOff x="5652120" y="1176933"/>
            <a:chExt cx="2883272" cy="3519053"/>
          </a:xfrm>
        </p:grpSpPr>
        <p:sp>
          <p:nvSpPr>
            <p:cNvPr id="8" name="Line 7"/>
            <p:cNvSpPr>
              <a:spLocks noChangeShapeType="1"/>
            </p:cNvSpPr>
            <p:nvPr/>
          </p:nvSpPr>
          <p:spPr bwMode="auto">
            <a:xfrm flipH="1">
              <a:off x="5652120" y="1695847"/>
              <a:ext cx="0" cy="2592000"/>
            </a:xfrm>
            <a:prstGeom prst="line">
              <a:avLst/>
            </a:prstGeom>
            <a:noFill/>
            <a:ln w="19050">
              <a:solidFill>
                <a:schemeClr val="bg1">
                  <a:lumMod val="50000"/>
                </a:schemeClr>
              </a:solidFill>
              <a:round/>
              <a:headEnd/>
              <a:tailEnd/>
            </a:ln>
            <a:effectLst/>
            <a:extLst/>
          </p:spPr>
          <p:txBody>
            <a:bodyPr wrap="none" anchor="ctr"/>
            <a:lstStyle/>
            <a:p>
              <a:pPr>
                <a:defRPr/>
              </a:pPr>
              <a:endParaRPr lang="ja-JP" altLang="en-US" sz="1000" dirty="0">
                <a:ea typeface="MS PGothic" pitchFamily="50" charset="-128"/>
              </a:endParaRPr>
            </a:p>
          </p:txBody>
        </p:sp>
        <p:pic>
          <p:nvPicPr>
            <p:cNvPr id="9" name="Picture 80" descr="Home_s"/>
            <p:cNvPicPr>
              <a:picLocks noChangeAspect="1" noChangeArrowheads="1"/>
            </p:cNvPicPr>
            <p:nvPr/>
          </p:nvPicPr>
          <p:blipFill>
            <a:blip r:embed="rId6" cstate="print"/>
            <a:srcRect/>
            <a:stretch>
              <a:fillRect/>
            </a:stretch>
          </p:blipFill>
          <p:spPr bwMode="auto">
            <a:xfrm>
              <a:off x="7740352" y="1264911"/>
              <a:ext cx="647700" cy="422275"/>
            </a:xfrm>
            <a:prstGeom prst="rect">
              <a:avLst/>
            </a:prstGeom>
            <a:noFill/>
            <a:ln w="9525">
              <a:noFill/>
              <a:miter lim="800000"/>
              <a:headEnd/>
              <a:tailEnd/>
            </a:ln>
          </p:spPr>
        </p:pic>
        <p:sp>
          <p:nvSpPr>
            <p:cNvPr id="10" name="Rectangle 14"/>
            <p:cNvSpPr>
              <a:spLocks noChangeArrowheads="1"/>
            </p:cNvSpPr>
            <p:nvPr/>
          </p:nvSpPr>
          <p:spPr bwMode="auto">
            <a:xfrm>
              <a:off x="6330478" y="1176933"/>
              <a:ext cx="1606499" cy="292631"/>
            </a:xfrm>
            <a:prstGeom prst="rect">
              <a:avLst/>
            </a:prstGeom>
            <a:noFill/>
            <a:ln w="19050" algn="ctr">
              <a:noFill/>
              <a:miter lim="800000"/>
              <a:headEnd/>
              <a:tailEnd/>
            </a:ln>
          </p:spPr>
          <p:txBody>
            <a:bodyPr wrap="square">
              <a:spAutoFit/>
            </a:bodyPr>
            <a:lstStyle/>
            <a:p>
              <a:pPr algn="l">
                <a:spcBef>
                  <a:spcPct val="50000"/>
                </a:spcBef>
              </a:pPr>
              <a:r>
                <a:rPr lang="en-US" altLang="ja-JP" sz="1000" dirty="0" smtClean="0">
                  <a:solidFill>
                    <a:srgbClr val="00406F"/>
                  </a:solidFill>
                </a:rPr>
                <a:t>Home Office</a:t>
              </a:r>
              <a:endParaRPr lang="en-US" altLang="ja-JP" sz="1000" dirty="0">
                <a:solidFill>
                  <a:srgbClr val="00406F"/>
                </a:solidFill>
              </a:endParaRPr>
            </a:p>
          </p:txBody>
        </p:sp>
        <p:sp>
          <p:nvSpPr>
            <p:cNvPr id="11" name="角丸四角形 5"/>
            <p:cNvSpPr>
              <a:spLocks noChangeArrowheads="1"/>
            </p:cNvSpPr>
            <p:nvPr/>
          </p:nvSpPr>
          <p:spPr bwMode="auto">
            <a:xfrm>
              <a:off x="6300192" y="1183130"/>
              <a:ext cx="2235200" cy="1008112"/>
            </a:xfrm>
            <a:prstGeom prst="roundRect">
              <a:avLst>
                <a:gd name="adj" fmla="val 12250"/>
              </a:avLst>
            </a:prstGeom>
            <a:noFill/>
            <a:ln w="12700" algn="ctr">
              <a:solidFill>
                <a:srgbClr val="6356A3"/>
              </a:solidFill>
              <a:round/>
              <a:headEnd/>
              <a:tailEnd/>
            </a:ln>
          </p:spPr>
          <p:txBody>
            <a:bodyPr anchor="ctr"/>
            <a:lstStyle/>
            <a:p>
              <a:endParaRPr lang="ja-JP" altLang="en-US" sz="1000"/>
            </a:p>
          </p:txBody>
        </p:sp>
        <p:sp>
          <p:nvSpPr>
            <p:cNvPr id="12" name="Line 4"/>
            <p:cNvSpPr>
              <a:spLocks noChangeShapeType="1"/>
            </p:cNvSpPr>
            <p:nvPr/>
          </p:nvSpPr>
          <p:spPr bwMode="auto">
            <a:xfrm>
              <a:off x="5652120" y="1705272"/>
              <a:ext cx="1656184" cy="1"/>
            </a:xfrm>
            <a:prstGeom prst="line">
              <a:avLst/>
            </a:prstGeom>
            <a:noFill/>
            <a:ln w="19050">
              <a:solidFill>
                <a:schemeClr val="bg1">
                  <a:lumMod val="50000"/>
                </a:schemeClr>
              </a:solidFill>
              <a:round/>
              <a:headEnd/>
              <a:tailEnd/>
            </a:ln>
          </p:spPr>
          <p:txBody>
            <a:bodyPr wrap="none" anchor="ctr"/>
            <a:lstStyle/>
            <a:p>
              <a:endParaRPr lang="ja-JP" altLang="en-US" sz="1000"/>
            </a:p>
          </p:txBody>
        </p:sp>
        <p:pic>
          <p:nvPicPr>
            <p:cNvPr id="13" name="Picture 24" descr="soho"/>
            <p:cNvPicPr>
              <a:picLocks noChangeAspect="1" noChangeArrowheads="1"/>
            </p:cNvPicPr>
            <p:nvPr/>
          </p:nvPicPr>
          <p:blipFill>
            <a:blip r:embed="rId7" cstate="print"/>
            <a:srcRect/>
            <a:stretch>
              <a:fillRect/>
            </a:stretch>
          </p:blipFill>
          <p:spPr bwMode="auto">
            <a:xfrm>
              <a:off x="8058650" y="2589345"/>
              <a:ext cx="381000" cy="430213"/>
            </a:xfrm>
            <a:prstGeom prst="rect">
              <a:avLst/>
            </a:prstGeom>
            <a:noFill/>
            <a:ln w="9525">
              <a:noFill/>
              <a:miter lim="800000"/>
              <a:headEnd/>
              <a:tailEnd/>
            </a:ln>
          </p:spPr>
        </p:pic>
        <p:sp>
          <p:nvSpPr>
            <p:cNvPr id="14" name="角丸四角形 5"/>
            <p:cNvSpPr>
              <a:spLocks noChangeArrowheads="1"/>
            </p:cNvSpPr>
            <p:nvPr/>
          </p:nvSpPr>
          <p:spPr bwMode="auto">
            <a:xfrm>
              <a:off x="6300192" y="2473077"/>
              <a:ext cx="2235200" cy="1008112"/>
            </a:xfrm>
            <a:prstGeom prst="roundRect">
              <a:avLst>
                <a:gd name="adj" fmla="val 12250"/>
              </a:avLst>
            </a:prstGeom>
            <a:noFill/>
            <a:ln w="12700" algn="ctr">
              <a:solidFill>
                <a:srgbClr val="6356A3"/>
              </a:solidFill>
              <a:round/>
              <a:headEnd/>
              <a:tailEnd/>
            </a:ln>
          </p:spPr>
          <p:txBody>
            <a:bodyPr anchor="ctr"/>
            <a:lstStyle/>
            <a:p>
              <a:endParaRPr lang="ja-JP" altLang="en-US" sz="1000"/>
            </a:p>
          </p:txBody>
        </p:sp>
        <p:sp>
          <p:nvSpPr>
            <p:cNvPr id="15" name="Rectangle 14"/>
            <p:cNvSpPr>
              <a:spLocks noChangeArrowheads="1"/>
            </p:cNvSpPr>
            <p:nvPr/>
          </p:nvSpPr>
          <p:spPr bwMode="auto">
            <a:xfrm>
              <a:off x="6341028" y="3749278"/>
              <a:ext cx="1050925" cy="292631"/>
            </a:xfrm>
            <a:prstGeom prst="rect">
              <a:avLst/>
            </a:prstGeom>
            <a:noFill/>
            <a:ln w="19050" algn="ctr">
              <a:noFill/>
              <a:miter lim="800000"/>
              <a:headEnd/>
              <a:tailEnd/>
            </a:ln>
          </p:spPr>
          <p:txBody>
            <a:bodyPr>
              <a:spAutoFit/>
            </a:bodyPr>
            <a:lstStyle/>
            <a:p>
              <a:pPr algn="l">
                <a:spcBef>
                  <a:spcPct val="50000"/>
                </a:spcBef>
              </a:pPr>
              <a:r>
                <a:rPr lang="en-US" altLang="ja-JP" sz="1000" dirty="0" smtClean="0">
                  <a:solidFill>
                    <a:srgbClr val="00406F"/>
                  </a:solidFill>
                </a:rPr>
                <a:t>Outside</a:t>
              </a:r>
              <a:endParaRPr lang="en-US" altLang="ja-JP" sz="1000" dirty="0">
                <a:solidFill>
                  <a:srgbClr val="00406F"/>
                </a:solidFill>
              </a:endParaRPr>
            </a:p>
          </p:txBody>
        </p:sp>
        <p:sp>
          <p:nvSpPr>
            <p:cNvPr id="16" name="角丸四角形 5"/>
            <p:cNvSpPr>
              <a:spLocks noChangeArrowheads="1"/>
            </p:cNvSpPr>
            <p:nvPr/>
          </p:nvSpPr>
          <p:spPr bwMode="auto">
            <a:xfrm>
              <a:off x="6300192" y="3738090"/>
              <a:ext cx="2235200" cy="957896"/>
            </a:xfrm>
            <a:prstGeom prst="roundRect">
              <a:avLst>
                <a:gd name="adj" fmla="val 12250"/>
              </a:avLst>
            </a:prstGeom>
            <a:noFill/>
            <a:ln w="12700" algn="ctr">
              <a:solidFill>
                <a:srgbClr val="6356A3"/>
              </a:solidFill>
              <a:round/>
              <a:headEnd/>
              <a:tailEnd/>
            </a:ln>
          </p:spPr>
          <p:txBody>
            <a:bodyPr anchor="ctr"/>
            <a:lstStyle/>
            <a:p>
              <a:endParaRPr lang="ja-JP" altLang="en-US" sz="1000"/>
            </a:p>
          </p:txBody>
        </p:sp>
        <p:sp>
          <p:nvSpPr>
            <p:cNvPr id="17" name="Line 4"/>
            <p:cNvSpPr>
              <a:spLocks noChangeShapeType="1"/>
            </p:cNvSpPr>
            <p:nvPr/>
          </p:nvSpPr>
          <p:spPr bwMode="auto">
            <a:xfrm>
              <a:off x="5652120" y="4282802"/>
              <a:ext cx="934872" cy="1"/>
            </a:xfrm>
            <a:prstGeom prst="line">
              <a:avLst/>
            </a:prstGeom>
            <a:noFill/>
            <a:ln w="19050">
              <a:solidFill>
                <a:schemeClr val="bg1">
                  <a:lumMod val="50000"/>
                </a:schemeClr>
              </a:solidFill>
              <a:round/>
              <a:headEnd/>
              <a:tailEnd/>
            </a:ln>
          </p:spPr>
          <p:txBody>
            <a:bodyPr wrap="none" anchor="ctr"/>
            <a:lstStyle/>
            <a:p>
              <a:endParaRPr lang="ja-JP" altLang="en-US" sz="1000"/>
            </a:p>
          </p:txBody>
        </p:sp>
        <p:pic>
          <p:nvPicPr>
            <p:cNvPr id="27" name="Picture 103" descr="40"/>
            <p:cNvPicPr>
              <a:picLocks noChangeAspect="1" noChangeArrowheads="1"/>
            </p:cNvPicPr>
            <p:nvPr/>
          </p:nvPicPr>
          <p:blipFill>
            <a:blip r:embed="rId8" cstate="print"/>
            <a:srcRect/>
            <a:stretch>
              <a:fillRect/>
            </a:stretch>
          </p:blipFill>
          <p:spPr bwMode="auto">
            <a:xfrm>
              <a:off x="7908639" y="3841235"/>
              <a:ext cx="456938" cy="333261"/>
            </a:xfrm>
            <a:prstGeom prst="rect">
              <a:avLst/>
            </a:prstGeom>
            <a:noFill/>
            <a:ln w="9525">
              <a:noFill/>
              <a:miter lim="800000"/>
              <a:headEnd/>
              <a:tailEnd/>
            </a:ln>
          </p:spPr>
        </p:pic>
        <p:pic>
          <p:nvPicPr>
            <p:cNvPr id="28" name="Picture 52" descr="C:\Documents and Settings\noriko_shinohara\デスクトップ\Smartphon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62781" y="4137881"/>
              <a:ext cx="165253" cy="2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1" descr="C:\Documents and Settings\noriko_shinohara\デスクトップ\base_stati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6" y="4047839"/>
              <a:ext cx="227285" cy="43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9" descr="15"/>
            <p:cNvPicPr>
              <a:picLocks noChangeAspect="1" noChangeArrowheads="1"/>
            </p:cNvPicPr>
            <p:nvPr/>
          </p:nvPicPr>
          <p:blipFill>
            <a:blip r:embed="rId11" cstate="print"/>
            <a:srcRect/>
            <a:stretch>
              <a:fillRect/>
            </a:stretch>
          </p:blipFill>
          <p:spPr bwMode="auto">
            <a:xfrm>
              <a:off x="7415017" y="3901520"/>
              <a:ext cx="513950" cy="793695"/>
            </a:xfrm>
            <a:prstGeom prst="rect">
              <a:avLst/>
            </a:prstGeom>
            <a:noFill/>
            <a:ln w="9525">
              <a:noFill/>
              <a:miter lim="800000"/>
              <a:headEnd/>
              <a:tailEnd/>
            </a:ln>
          </p:spPr>
        </p:pic>
        <p:pic>
          <p:nvPicPr>
            <p:cNvPr id="31" name="Picture 7" descr="E:\Panasonic2011\和田さま☆アイコン集\from_dobashi\Wireless Cell Station\wave_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960586">
              <a:off x="6791598" y="4036506"/>
              <a:ext cx="190814" cy="24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E:\Panasonic2011\和田さま☆アイコン集\from_dobashi\Otehrs3\router_1.png"/>
            <p:cNvPicPr>
              <a:picLocks noChangeAspect="1" noChangeArrowheads="1"/>
            </p:cNvPicPr>
            <p:nvPr/>
          </p:nvPicPr>
          <p:blipFill>
            <a:blip r:embed="rId4" cstate="print"/>
            <a:srcRect/>
            <a:stretch>
              <a:fillRect/>
            </a:stretch>
          </p:blipFill>
          <p:spPr bwMode="auto">
            <a:xfrm>
              <a:off x="6455441" y="2979779"/>
              <a:ext cx="276799" cy="116213"/>
            </a:xfrm>
            <a:prstGeom prst="rect">
              <a:avLst/>
            </a:prstGeom>
            <a:noFill/>
            <a:ln w="9525">
              <a:noFill/>
              <a:miter lim="800000"/>
              <a:headEnd/>
              <a:tailEnd/>
            </a:ln>
          </p:spPr>
        </p:pic>
        <p:pic>
          <p:nvPicPr>
            <p:cNvPr id="34" name="Picture 8" descr="E:\Panasonic2011\和田さま☆アイコン集\from_dobashi\Otehrs3\router_1.png"/>
            <p:cNvPicPr>
              <a:picLocks noChangeAspect="1" noChangeArrowheads="1"/>
            </p:cNvPicPr>
            <p:nvPr/>
          </p:nvPicPr>
          <p:blipFill>
            <a:blip r:embed="rId4" cstate="print"/>
            <a:srcRect/>
            <a:stretch>
              <a:fillRect/>
            </a:stretch>
          </p:blipFill>
          <p:spPr bwMode="auto">
            <a:xfrm>
              <a:off x="6491458" y="1629079"/>
              <a:ext cx="276799" cy="116213"/>
            </a:xfrm>
            <a:prstGeom prst="rect">
              <a:avLst/>
            </a:prstGeom>
            <a:noFill/>
            <a:ln w="9525">
              <a:noFill/>
              <a:miter lim="800000"/>
              <a:headEnd/>
              <a:tailEnd/>
            </a:ln>
          </p:spPr>
        </p:pic>
        <p:pic>
          <p:nvPicPr>
            <p:cNvPr id="36" name="図 35" descr="0919-01-01.png"/>
            <p:cNvPicPr>
              <a:picLocks noChangeAspect="1"/>
            </p:cNvPicPr>
            <p:nvPr/>
          </p:nvPicPr>
          <p:blipFill>
            <a:blip r:embed="rId13" cstate="print"/>
            <a:stretch>
              <a:fillRect/>
            </a:stretch>
          </p:blipFill>
          <p:spPr>
            <a:xfrm>
              <a:off x="6948264" y="1464965"/>
              <a:ext cx="720080" cy="582496"/>
            </a:xfrm>
            <a:prstGeom prst="rect">
              <a:avLst/>
            </a:prstGeom>
          </p:spPr>
        </p:pic>
        <p:pic>
          <p:nvPicPr>
            <p:cNvPr id="37" name="図 36" descr="KX-NS0154B.png"/>
            <p:cNvPicPr>
              <a:picLocks noChangeAspect="1"/>
            </p:cNvPicPr>
            <p:nvPr/>
          </p:nvPicPr>
          <p:blipFill>
            <a:blip r:embed="rId14" cstate="print"/>
            <a:stretch>
              <a:fillRect/>
            </a:stretch>
          </p:blipFill>
          <p:spPr>
            <a:xfrm>
              <a:off x="6948264" y="2791553"/>
              <a:ext cx="432048" cy="390710"/>
            </a:xfrm>
            <a:prstGeom prst="rect">
              <a:avLst/>
            </a:prstGeom>
          </p:spPr>
        </p:pic>
        <p:pic>
          <p:nvPicPr>
            <p:cNvPr id="38" name="Picture 64" descr="C:\Documents and Settings\noriko_shinohara\デスクトップ\UDT131-TCA385.png"/>
            <p:cNvPicPr>
              <a:picLocks noChangeAspect="1" noChangeArrowheads="1"/>
            </p:cNvPicPr>
            <p:nvPr/>
          </p:nvPicPr>
          <p:blipFill>
            <a:blip r:embed="rId15" cstate="print"/>
            <a:srcRect/>
            <a:stretch>
              <a:fillRect/>
            </a:stretch>
          </p:blipFill>
          <p:spPr bwMode="auto">
            <a:xfrm>
              <a:off x="7741081" y="2977133"/>
              <a:ext cx="161606" cy="432048"/>
            </a:xfrm>
            <a:prstGeom prst="rect">
              <a:avLst/>
            </a:prstGeom>
            <a:noFill/>
            <a:ln w="9525">
              <a:noFill/>
              <a:miter lim="800000"/>
              <a:headEnd/>
              <a:tailEnd/>
            </a:ln>
          </p:spPr>
        </p:pic>
        <p:pic>
          <p:nvPicPr>
            <p:cNvPr id="39" name="Picture 7" descr="E:\Panasonic2011\和田さま☆アイコン集\from_dobashi\Wireless Cell Station\wave_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960586">
              <a:off x="7470843" y="2934966"/>
              <a:ext cx="190814" cy="24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テキスト ボックス 40"/>
            <p:cNvSpPr txBox="1"/>
            <p:nvPr/>
          </p:nvSpPr>
          <p:spPr>
            <a:xfrm>
              <a:off x="6341028" y="2453332"/>
              <a:ext cx="1545789" cy="292631"/>
            </a:xfrm>
            <a:prstGeom prst="rect">
              <a:avLst/>
            </a:prstGeom>
            <a:noFill/>
          </p:spPr>
          <p:txBody>
            <a:bodyPr wrap="none" rtlCol="0">
              <a:spAutoFit/>
            </a:bodyPr>
            <a:lstStyle/>
            <a:p>
              <a:r>
                <a:rPr kumimoji="1" lang="en-US" altLang="ja-JP" sz="1000" dirty="0" smtClean="0">
                  <a:solidFill>
                    <a:srgbClr val="00406F"/>
                  </a:solidFill>
                </a:rPr>
                <a:t>Branch Office</a:t>
              </a:r>
              <a:endParaRPr kumimoji="1" lang="ja-JP" altLang="en-US" sz="1000" dirty="0">
                <a:solidFill>
                  <a:srgbClr val="00406F"/>
                </a:solidFill>
              </a:endParaRPr>
            </a:p>
          </p:txBody>
        </p:sp>
      </p:grpSp>
      <p:pic>
        <p:nvPicPr>
          <p:cNvPr id="48" name="Picture 21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43708" y="2307425"/>
            <a:ext cx="1258740" cy="27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 Box 31"/>
          <p:cNvSpPr txBox="1">
            <a:spLocks noChangeArrowheads="1"/>
          </p:cNvSpPr>
          <p:nvPr/>
        </p:nvSpPr>
        <p:spPr bwMode="auto">
          <a:xfrm>
            <a:off x="1618688" y="3255826"/>
            <a:ext cx="3457368" cy="792525"/>
          </a:xfrm>
          <a:prstGeom prst="rect">
            <a:avLst/>
          </a:prstGeom>
          <a:noFill/>
          <a:ln w="28575" algn="ctr">
            <a:solidFill>
              <a:srgbClr val="0070C0"/>
            </a:solidFill>
            <a:miter lim="800000"/>
            <a:headEnd/>
            <a:tailEnd/>
          </a:ln>
        </p:spPr>
        <p:txBody>
          <a:bodyPr wrap="square">
            <a:spAutoFit/>
          </a:bodyPr>
          <a:lstStyle/>
          <a:p>
            <a:pPr algn="l"/>
            <a:r>
              <a:rPr lang="en-US" altLang="ja-JP" sz="1050" dirty="0" smtClean="0">
                <a:solidFill>
                  <a:schemeClr val="tx1"/>
                </a:solidFill>
                <a:cs typeface="Arial" pitchFamily="34" charset="0"/>
              </a:rPr>
              <a:t>IP </a:t>
            </a:r>
            <a:r>
              <a:rPr lang="en-US" altLang="ja-JP" sz="1050" dirty="0">
                <a:solidFill>
                  <a:schemeClr val="tx1"/>
                </a:solidFill>
                <a:cs typeface="Arial" pitchFamily="34" charset="0"/>
              </a:rPr>
              <a:t>phones can be installed at a remote office without a PBX via an IP network. A VPN is not required</a:t>
            </a:r>
            <a:r>
              <a:rPr lang="en-US" altLang="ja-JP" sz="1050" dirty="0" smtClean="0">
                <a:solidFill>
                  <a:schemeClr val="tx1"/>
                </a:solidFill>
                <a:cs typeface="Arial" pitchFamily="34" charset="0"/>
              </a:rPr>
              <a:t>.</a:t>
            </a:r>
          </a:p>
          <a:p>
            <a:pPr algn="l"/>
            <a:r>
              <a:rPr lang="en-US" altLang="ja-JP" dirty="0" smtClean="0">
                <a:solidFill>
                  <a:srgbClr val="FF0000"/>
                </a:solidFill>
                <a:latin typeface="+mn-lt"/>
                <a:ea typeface="HGS創英角ｺﾞｼｯｸUB" pitchFamily="50" charset="-128"/>
                <a:cs typeface="Arial" pitchFamily="34" charset="0"/>
              </a:rPr>
              <a:t>Good for remote workers!</a:t>
            </a:r>
            <a:endParaRPr lang="ja-JP" altLang="en-US" dirty="0">
              <a:solidFill>
                <a:srgbClr val="FF0000"/>
              </a:solidFill>
              <a:latin typeface="+mn-lt"/>
              <a:ea typeface="HGS創英角ｺﾞｼｯｸUB" pitchFamily="50" charset="-128"/>
            </a:endParaRPr>
          </a:p>
        </p:txBody>
      </p:sp>
      <p:sp>
        <p:nvSpPr>
          <p:cNvPr id="6" name="正方形/長方形 5"/>
          <p:cNvSpPr/>
          <p:nvPr/>
        </p:nvSpPr>
        <p:spPr>
          <a:xfrm>
            <a:off x="1080365" y="4143855"/>
            <a:ext cx="1740926" cy="307777"/>
          </a:xfrm>
          <a:prstGeom prst="rect">
            <a:avLst/>
          </a:prstGeom>
        </p:spPr>
        <p:txBody>
          <a:bodyPr wrap="none">
            <a:spAutoFit/>
          </a:bodyPr>
          <a:lstStyle/>
          <a:p>
            <a:r>
              <a:rPr lang="en-US" altLang="ja-JP" dirty="0" smtClean="0">
                <a:solidFill>
                  <a:srgbClr val="FF0000"/>
                </a:solidFill>
              </a:rPr>
              <a:t>No AK </a:t>
            </a:r>
            <a:r>
              <a:rPr lang="en-US" altLang="ja-JP" dirty="0">
                <a:solidFill>
                  <a:srgbClr val="FF0000"/>
                </a:solidFill>
              </a:rPr>
              <a:t>is required.</a:t>
            </a:r>
            <a:endParaRPr lang="ja-JP" altLang="en-US" dirty="0"/>
          </a:p>
        </p:txBody>
      </p:sp>
    </p:spTree>
    <p:extLst>
      <p:ext uri="{BB962C8B-B14F-4D97-AF65-F5344CB8AC3E}">
        <p14:creationId xmlns:p14="http://schemas.microsoft.com/office/powerpoint/2010/main" val="3923841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35596" y="699542"/>
            <a:ext cx="2276008" cy="338554"/>
          </a:xfrm>
          <a:prstGeom prst="rect">
            <a:avLst/>
          </a:prstGeom>
        </p:spPr>
        <p:txBody>
          <a:bodyPr wrap="square">
            <a:spAutoFit/>
          </a:bodyPr>
          <a:lstStyle/>
          <a:p>
            <a:r>
              <a:rPr lang="en-US" altLang="ja-JP" sz="1600" dirty="0" smtClean="0"/>
              <a:t>System Wireless</a:t>
            </a:r>
            <a:endParaRPr lang="ja-JP" altLang="en-US" sz="1600" dirty="0"/>
          </a:p>
        </p:txBody>
      </p:sp>
      <p:grpSp>
        <p:nvGrpSpPr>
          <p:cNvPr id="46" name="グループ化 45"/>
          <p:cNvGrpSpPr/>
          <p:nvPr/>
        </p:nvGrpSpPr>
        <p:grpSpPr>
          <a:xfrm>
            <a:off x="3563890" y="1095196"/>
            <a:ext cx="2845522" cy="2623994"/>
            <a:chOff x="4716016" y="1772816"/>
            <a:chExt cx="4079919" cy="3667135"/>
          </a:xfrm>
        </p:grpSpPr>
        <p:sp>
          <p:nvSpPr>
            <p:cNvPr id="4" name="正方形/長方形 3"/>
            <p:cNvSpPr/>
            <p:nvPr/>
          </p:nvSpPr>
          <p:spPr>
            <a:xfrm>
              <a:off x="4716017" y="2135224"/>
              <a:ext cx="4079918" cy="297479"/>
            </a:xfrm>
            <a:prstGeom prst="rect">
              <a:avLst/>
            </a:prstGeom>
          </p:spPr>
          <p:txBody>
            <a:bodyPr wrap="square" lIns="80147" tIns="40074" rIns="80147" bIns="40074">
              <a:spAutoFit/>
            </a:bodyPr>
            <a:lstStyle/>
            <a:p>
              <a:pPr lvl="0">
                <a:spcBef>
                  <a:spcPct val="10000"/>
                </a:spcBef>
              </a:pPr>
              <a:r>
                <a:rPr lang="en-US" altLang="ja-JP" sz="1000" dirty="0">
                  <a:solidFill>
                    <a:srgbClr val="00406F"/>
                  </a:solidFill>
                  <a:ea typeface="HGP創英角ｺﾞｼｯｸUB" pitchFamily="50" charset="-128"/>
                  <a:cs typeface="Arial" pitchFamily="34" charset="0"/>
                </a:rPr>
                <a:t>With LAN </a:t>
              </a:r>
              <a:r>
                <a:rPr lang="en-US" altLang="ja-JP" sz="1000" dirty="0" smtClean="0">
                  <a:solidFill>
                    <a:srgbClr val="00406F"/>
                  </a:solidFill>
                  <a:ea typeface="HGP創英角ｺﾞｼｯｸUB" pitchFamily="50" charset="-128"/>
                  <a:cs typeface="Arial" pitchFamily="34" charset="0"/>
                </a:rPr>
                <a:t>synchronization</a:t>
              </a:r>
              <a:endParaRPr lang="en-US" altLang="ja-JP" sz="1000" dirty="0">
                <a:solidFill>
                  <a:srgbClr val="00406F"/>
                </a:solidFill>
                <a:ea typeface="HGP創英角ｺﾞｼｯｸUB" pitchFamily="50" charset="-128"/>
                <a:cs typeface="Arial" pitchFamily="34" charset="0"/>
              </a:endParaRPr>
            </a:p>
          </p:txBody>
        </p:sp>
        <p:sp>
          <p:nvSpPr>
            <p:cNvPr id="6" name="角丸四角形 2"/>
            <p:cNvSpPr>
              <a:spLocks noChangeArrowheads="1"/>
            </p:cNvSpPr>
            <p:nvPr/>
          </p:nvSpPr>
          <p:spPr bwMode="auto">
            <a:xfrm>
              <a:off x="4716016" y="1916832"/>
              <a:ext cx="3998607" cy="3523119"/>
            </a:xfrm>
            <a:prstGeom prst="roundRect">
              <a:avLst>
                <a:gd name="adj" fmla="val 3157"/>
              </a:avLst>
            </a:prstGeom>
            <a:noFill/>
            <a:ln w="19050" algn="ctr">
              <a:solidFill>
                <a:srgbClr val="F08300"/>
              </a:solidFill>
              <a:round/>
              <a:headEnd/>
              <a:tailEnd/>
            </a:ln>
          </p:spPr>
          <p:txBody>
            <a:bodyPr anchor="ctr"/>
            <a:lstStyle/>
            <a:p>
              <a:endParaRPr lang="ja-JP" altLang="en-US" sz="1000" dirty="0"/>
            </a:p>
          </p:txBody>
        </p:sp>
        <p:sp>
          <p:nvSpPr>
            <p:cNvPr id="7" name="テキスト ボックス 6"/>
            <p:cNvSpPr txBox="1"/>
            <p:nvPr/>
          </p:nvSpPr>
          <p:spPr>
            <a:xfrm>
              <a:off x="5364400" y="1772816"/>
              <a:ext cx="2808000" cy="296374"/>
            </a:xfrm>
            <a:prstGeom prst="rect">
              <a:avLst/>
            </a:prstGeom>
            <a:solidFill>
              <a:srgbClr val="F08300"/>
            </a:solidFill>
            <a:effectLst/>
          </p:spPr>
          <p:txBody>
            <a:bodyPr wrap="square" lIns="80147" tIns="40074" rIns="80147" bIns="40074">
              <a:spAutoFit/>
            </a:bodyPr>
            <a:lstStyle/>
            <a:p>
              <a:pPr>
                <a:defRPr/>
              </a:pPr>
              <a:r>
                <a:rPr lang="en-US" altLang="ja-JP" sz="1000" dirty="0" smtClean="0">
                  <a:solidFill>
                    <a:schemeClr val="bg1"/>
                  </a:solidFill>
                  <a:cs typeface="Arial" pitchFamily="34" charset="0"/>
                </a:rPr>
                <a:t>KX-NS0154 </a:t>
              </a:r>
              <a:r>
                <a:rPr lang="en-US" altLang="ja-JP" sz="1000" dirty="0">
                  <a:solidFill>
                    <a:schemeClr val="bg1"/>
                  </a:solidFill>
                  <a:cs typeface="Arial" pitchFamily="34" charset="0"/>
                </a:rPr>
                <a:t>(LAN Sync)</a:t>
              </a:r>
              <a:endParaRPr lang="ja-JP" altLang="en-US" sz="1000" dirty="0">
                <a:solidFill>
                  <a:schemeClr val="bg1"/>
                </a:solidFill>
                <a:cs typeface="Arial" pitchFamily="34" charset="0"/>
              </a:endParaRPr>
            </a:p>
          </p:txBody>
        </p:sp>
        <p:sp>
          <p:nvSpPr>
            <p:cNvPr id="8" name="正方形/長方形 7"/>
            <p:cNvSpPr/>
            <p:nvPr/>
          </p:nvSpPr>
          <p:spPr>
            <a:xfrm>
              <a:off x="4805169" y="2420888"/>
              <a:ext cx="3943295" cy="511926"/>
            </a:xfrm>
            <a:prstGeom prst="rect">
              <a:avLst/>
            </a:prstGeom>
          </p:spPr>
          <p:txBody>
            <a:bodyPr wrap="square" lIns="80147" tIns="40074" rIns="80147" bIns="40074">
              <a:spAutoFit/>
            </a:bodyPr>
            <a:lstStyle/>
            <a:p>
              <a:pPr marL="235154" indent="-235154" algn="l">
                <a:spcBef>
                  <a:spcPct val="10000"/>
                </a:spcBef>
                <a:buFont typeface="Wingdings" pitchFamily="2" charset="2"/>
                <a:buChar char="Ø"/>
              </a:pPr>
              <a:r>
                <a:rPr lang="en-US" altLang="ja-JP" sz="1000" b="0" dirty="0" smtClean="0">
                  <a:solidFill>
                    <a:schemeClr val="tx1"/>
                  </a:solidFill>
                  <a:ea typeface="HGPｺﾞｼｯｸM" pitchFamily="50" charset="-128"/>
                  <a:cs typeface="Arial" pitchFamily="34" charset="0"/>
                </a:rPr>
                <a:t>Cell stations can be installed easily.</a:t>
              </a:r>
            </a:p>
            <a:p>
              <a:pPr marL="235154" indent="-235154" algn="l">
                <a:spcBef>
                  <a:spcPct val="10000"/>
                </a:spcBef>
                <a:buFont typeface="Wingdings" pitchFamily="2" charset="2"/>
                <a:buChar char="Ø"/>
              </a:pPr>
              <a:r>
                <a:rPr lang="en-US" altLang="ja-JP" sz="1000" b="0" dirty="0" smtClean="0">
                  <a:ea typeface="HGPｺﾞｼｯｸM" pitchFamily="50" charset="-128"/>
                  <a:cs typeface="Arial" pitchFamily="34" charset="0"/>
                </a:rPr>
                <a:t>Easy to expand </a:t>
              </a:r>
              <a:r>
                <a:rPr lang="en-US" altLang="ja-JP" sz="1000" b="0" dirty="0" err="1" smtClean="0">
                  <a:ea typeface="HGPｺﾞｼｯｸM" pitchFamily="50" charset="-128"/>
                  <a:cs typeface="Arial" pitchFamily="34" charset="0"/>
                </a:rPr>
                <a:t>ch</a:t>
              </a:r>
              <a:r>
                <a:rPr lang="en-US" altLang="ja-JP" sz="1000" b="0" dirty="0" smtClean="0">
                  <a:ea typeface="HGPｺﾞｼｯｸM" pitchFamily="50" charset="-128"/>
                  <a:cs typeface="Arial" pitchFamily="34" charset="0"/>
                </a:rPr>
                <a:t> of each Cell.</a:t>
              </a:r>
              <a:endParaRPr lang="en-US" altLang="ja-JP" sz="1000" b="0" dirty="0">
                <a:solidFill>
                  <a:schemeClr val="tx1"/>
                </a:solidFill>
                <a:ea typeface="HGPｺﾞｼｯｸM" pitchFamily="50" charset="-128"/>
                <a:cs typeface="Arial" pitchFamily="34" charset="0"/>
              </a:endParaRPr>
            </a:p>
          </p:txBody>
        </p:sp>
        <p:grpSp>
          <p:nvGrpSpPr>
            <p:cNvPr id="9" name="グループ化 8"/>
            <p:cNvGrpSpPr/>
            <p:nvPr/>
          </p:nvGrpSpPr>
          <p:grpSpPr>
            <a:xfrm>
              <a:off x="4971304" y="3390046"/>
              <a:ext cx="3710671" cy="1713345"/>
              <a:chOff x="4971304" y="3390046"/>
              <a:chExt cx="3710671" cy="1713345"/>
            </a:xfrm>
          </p:grpSpPr>
          <p:sp>
            <p:nvSpPr>
              <p:cNvPr id="10" name="円/楕円 9"/>
              <p:cNvSpPr/>
              <p:nvPr/>
            </p:nvSpPr>
            <p:spPr>
              <a:xfrm rot="21267660">
                <a:off x="5477819" y="3390046"/>
                <a:ext cx="1696179" cy="859709"/>
              </a:xfrm>
              <a:prstGeom prst="ellipse">
                <a:avLst/>
              </a:prstGeom>
              <a:solidFill>
                <a:srgbClr val="999999">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1" name="円/楕円 10"/>
              <p:cNvSpPr/>
              <p:nvPr/>
            </p:nvSpPr>
            <p:spPr>
              <a:xfrm rot="21267660">
                <a:off x="6487774" y="4243682"/>
                <a:ext cx="1696179" cy="859709"/>
              </a:xfrm>
              <a:prstGeom prst="ellipse">
                <a:avLst/>
              </a:prstGeom>
              <a:solidFill>
                <a:srgbClr val="999999">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grpSp>
            <p:nvGrpSpPr>
              <p:cNvPr id="12" name="グループ化 127"/>
              <p:cNvGrpSpPr/>
              <p:nvPr/>
            </p:nvGrpSpPr>
            <p:grpSpPr>
              <a:xfrm>
                <a:off x="5152326" y="3556628"/>
                <a:ext cx="3331877" cy="1348058"/>
                <a:chOff x="2668588" y="2660650"/>
                <a:chExt cx="3802063" cy="1538288"/>
              </a:xfrm>
              <a:solidFill>
                <a:srgbClr val="C0C0C0">
                  <a:alpha val="35000"/>
                </a:srgbClr>
              </a:solidFill>
            </p:grpSpPr>
            <p:sp>
              <p:nvSpPr>
                <p:cNvPr id="29" name="Freeform 6"/>
                <p:cNvSpPr>
                  <a:spLocks/>
                </p:cNvSpPr>
                <p:nvPr/>
              </p:nvSpPr>
              <p:spPr bwMode="auto">
                <a:xfrm>
                  <a:off x="2668588" y="2660650"/>
                  <a:ext cx="3802063" cy="1538288"/>
                </a:xfrm>
                <a:custGeom>
                  <a:avLst/>
                  <a:gdLst/>
                  <a:ahLst/>
                  <a:cxnLst>
                    <a:cxn ang="0">
                      <a:pos x="1691" y="969"/>
                    </a:cxn>
                    <a:cxn ang="0">
                      <a:pos x="0" y="792"/>
                    </a:cxn>
                    <a:cxn ang="0">
                      <a:pos x="704" y="0"/>
                    </a:cxn>
                    <a:cxn ang="0">
                      <a:pos x="2395" y="175"/>
                    </a:cxn>
                    <a:cxn ang="0">
                      <a:pos x="1691" y="969"/>
                    </a:cxn>
                  </a:cxnLst>
                  <a:rect l="0" t="0" r="r" b="b"/>
                  <a:pathLst>
                    <a:path w="2395" h="969">
                      <a:moveTo>
                        <a:pt x="1691" y="969"/>
                      </a:moveTo>
                      <a:lnTo>
                        <a:pt x="0" y="792"/>
                      </a:lnTo>
                      <a:lnTo>
                        <a:pt x="704" y="0"/>
                      </a:lnTo>
                      <a:lnTo>
                        <a:pt x="2395" y="175"/>
                      </a:lnTo>
                      <a:lnTo>
                        <a:pt x="1691" y="969"/>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sp>
              <p:nvSpPr>
                <p:cNvPr id="30" name="Line 7"/>
                <p:cNvSpPr>
                  <a:spLocks noChangeShapeType="1"/>
                </p:cNvSpPr>
                <p:nvPr/>
              </p:nvSpPr>
              <p:spPr bwMode="auto">
                <a:xfrm>
                  <a:off x="3662363" y="2800350"/>
                  <a:ext cx="2681288" cy="280988"/>
                </a:xfrm>
                <a:prstGeom prst="line">
                  <a:avLst/>
                </a:pr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sp>
              <p:nvSpPr>
                <p:cNvPr id="31" name="Line 8"/>
                <p:cNvSpPr>
                  <a:spLocks noChangeShapeType="1"/>
                </p:cNvSpPr>
                <p:nvPr/>
              </p:nvSpPr>
              <p:spPr bwMode="auto">
                <a:xfrm>
                  <a:off x="3538538" y="2938463"/>
                  <a:ext cx="2681288" cy="280988"/>
                </a:xfrm>
                <a:prstGeom prst="line">
                  <a:avLst/>
                </a:pr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sp>
              <p:nvSpPr>
                <p:cNvPr id="32" name="Line 9"/>
                <p:cNvSpPr>
                  <a:spLocks noChangeShapeType="1"/>
                </p:cNvSpPr>
                <p:nvPr/>
              </p:nvSpPr>
              <p:spPr bwMode="auto">
                <a:xfrm>
                  <a:off x="3414713" y="3081338"/>
                  <a:ext cx="2681288" cy="277813"/>
                </a:xfrm>
                <a:prstGeom prst="line">
                  <a:avLst/>
                </a:pr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sp>
              <p:nvSpPr>
                <p:cNvPr id="33" name="Line 10"/>
                <p:cNvSpPr>
                  <a:spLocks noChangeShapeType="1"/>
                </p:cNvSpPr>
                <p:nvPr/>
              </p:nvSpPr>
              <p:spPr bwMode="auto">
                <a:xfrm>
                  <a:off x="3290888" y="3219450"/>
                  <a:ext cx="2681288" cy="282575"/>
                </a:xfrm>
                <a:prstGeom prst="line">
                  <a:avLst/>
                </a:pr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sp>
              <p:nvSpPr>
                <p:cNvPr id="34" name="Line 11"/>
                <p:cNvSpPr>
                  <a:spLocks noChangeShapeType="1"/>
                </p:cNvSpPr>
                <p:nvPr/>
              </p:nvSpPr>
              <p:spPr bwMode="auto">
                <a:xfrm>
                  <a:off x="3168651" y="3359150"/>
                  <a:ext cx="2679700" cy="280988"/>
                </a:xfrm>
                <a:prstGeom prst="line">
                  <a:avLst/>
                </a:pr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sp>
              <p:nvSpPr>
                <p:cNvPr id="35" name="Line 12"/>
                <p:cNvSpPr>
                  <a:spLocks noChangeShapeType="1"/>
                </p:cNvSpPr>
                <p:nvPr/>
              </p:nvSpPr>
              <p:spPr bwMode="auto">
                <a:xfrm>
                  <a:off x="3044826" y="3502025"/>
                  <a:ext cx="2679700" cy="276225"/>
                </a:xfrm>
                <a:prstGeom prst="line">
                  <a:avLst/>
                </a:pr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sp>
              <p:nvSpPr>
                <p:cNvPr id="36" name="Line 13"/>
                <p:cNvSpPr>
                  <a:spLocks noChangeShapeType="1"/>
                </p:cNvSpPr>
                <p:nvPr/>
              </p:nvSpPr>
              <p:spPr bwMode="auto">
                <a:xfrm>
                  <a:off x="2921001" y="3640138"/>
                  <a:ext cx="2679700" cy="280988"/>
                </a:xfrm>
                <a:prstGeom prst="line">
                  <a:avLst/>
                </a:pr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sp>
              <p:nvSpPr>
                <p:cNvPr id="37" name="Line 14"/>
                <p:cNvSpPr>
                  <a:spLocks noChangeShapeType="1"/>
                </p:cNvSpPr>
                <p:nvPr/>
              </p:nvSpPr>
              <p:spPr bwMode="auto">
                <a:xfrm>
                  <a:off x="2797176" y="3778250"/>
                  <a:ext cx="2679700" cy="282575"/>
                </a:xfrm>
                <a:prstGeom prst="line">
                  <a:avLst/>
                </a:pr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sp>
              <p:nvSpPr>
                <p:cNvPr id="38" name="Line 15"/>
                <p:cNvSpPr>
                  <a:spLocks noChangeShapeType="1"/>
                </p:cNvSpPr>
                <p:nvPr/>
              </p:nvSpPr>
              <p:spPr bwMode="auto">
                <a:xfrm flipV="1">
                  <a:off x="2968626" y="2690813"/>
                  <a:ext cx="1117600" cy="1260475"/>
                </a:xfrm>
                <a:prstGeom prst="line">
                  <a:avLst/>
                </a:pr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sp>
              <p:nvSpPr>
                <p:cNvPr id="39" name="Line 16"/>
                <p:cNvSpPr>
                  <a:spLocks noChangeShapeType="1"/>
                </p:cNvSpPr>
                <p:nvPr/>
              </p:nvSpPr>
              <p:spPr bwMode="auto">
                <a:xfrm flipV="1">
                  <a:off x="3265488" y="2720975"/>
                  <a:ext cx="1117600" cy="1260475"/>
                </a:xfrm>
                <a:prstGeom prst="line">
                  <a:avLst/>
                </a:pr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sp>
              <p:nvSpPr>
                <p:cNvPr id="40" name="Line 17"/>
                <p:cNvSpPr>
                  <a:spLocks noChangeShapeType="1"/>
                </p:cNvSpPr>
                <p:nvPr/>
              </p:nvSpPr>
              <p:spPr bwMode="auto">
                <a:xfrm flipV="1">
                  <a:off x="3565526" y="2754313"/>
                  <a:ext cx="1117600" cy="1257300"/>
                </a:xfrm>
                <a:prstGeom prst="line">
                  <a:avLst/>
                </a:pr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sp>
              <p:nvSpPr>
                <p:cNvPr id="41" name="Line 18"/>
                <p:cNvSpPr>
                  <a:spLocks noChangeShapeType="1"/>
                </p:cNvSpPr>
                <p:nvPr/>
              </p:nvSpPr>
              <p:spPr bwMode="auto">
                <a:xfrm flipV="1">
                  <a:off x="3860801" y="2784475"/>
                  <a:ext cx="1117600" cy="1260475"/>
                </a:xfrm>
                <a:prstGeom prst="line">
                  <a:avLst/>
                </a:pr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sp>
              <p:nvSpPr>
                <p:cNvPr id="42" name="Line 19"/>
                <p:cNvSpPr>
                  <a:spLocks noChangeShapeType="1"/>
                </p:cNvSpPr>
                <p:nvPr/>
              </p:nvSpPr>
              <p:spPr bwMode="auto">
                <a:xfrm flipV="1">
                  <a:off x="4160838" y="2814638"/>
                  <a:ext cx="1117600" cy="1260475"/>
                </a:xfrm>
                <a:prstGeom prst="line">
                  <a:avLst/>
                </a:pr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sp>
              <p:nvSpPr>
                <p:cNvPr id="43" name="Line 20"/>
                <p:cNvSpPr>
                  <a:spLocks noChangeShapeType="1"/>
                </p:cNvSpPr>
                <p:nvPr/>
              </p:nvSpPr>
              <p:spPr bwMode="auto">
                <a:xfrm flipV="1">
                  <a:off x="4457701" y="2847975"/>
                  <a:ext cx="1117600" cy="1257300"/>
                </a:xfrm>
                <a:prstGeom prst="line">
                  <a:avLst/>
                </a:pr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sp>
              <p:nvSpPr>
                <p:cNvPr id="44" name="Line 21"/>
                <p:cNvSpPr>
                  <a:spLocks noChangeShapeType="1"/>
                </p:cNvSpPr>
                <p:nvPr/>
              </p:nvSpPr>
              <p:spPr bwMode="auto">
                <a:xfrm flipV="1">
                  <a:off x="4757738" y="2878138"/>
                  <a:ext cx="1117600" cy="1260475"/>
                </a:xfrm>
                <a:prstGeom prst="line">
                  <a:avLst/>
                </a:pr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sp>
              <p:nvSpPr>
                <p:cNvPr id="45" name="Line 22"/>
                <p:cNvSpPr>
                  <a:spLocks noChangeShapeType="1"/>
                </p:cNvSpPr>
                <p:nvPr/>
              </p:nvSpPr>
              <p:spPr bwMode="auto">
                <a:xfrm flipV="1">
                  <a:off x="5053013" y="2908300"/>
                  <a:ext cx="1117600" cy="1260475"/>
                </a:xfrm>
                <a:prstGeom prst="line">
                  <a:avLst/>
                </a:pr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1000"/>
                </a:p>
              </p:txBody>
            </p:sp>
          </p:grpSp>
          <p:sp>
            <p:nvSpPr>
              <p:cNvPr id="13" name="円/楕円 12"/>
              <p:cNvSpPr/>
              <p:nvPr/>
            </p:nvSpPr>
            <p:spPr>
              <a:xfrm rot="21267660">
                <a:off x="6985796" y="3508854"/>
                <a:ext cx="1696179" cy="859709"/>
              </a:xfrm>
              <a:prstGeom prst="ellipse">
                <a:avLst/>
              </a:prstGeom>
              <a:solidFill>
                <a:srgbClr val="999999">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4" name="円/楕円 13"/>
              <p:cNvSpPr/>
              <p:nvPr/>
            </p:nvSpPr>
            <p:spPr>
              <a:xfrm rot="21267660">
                <a:off x="4971304" y="4115628"/>
                <a:ext cx="1696179" cy="859709"/>
              </a:xfrm>
              <a:prstGeom prst="ellipse">
                <a:avLst/>
              </a:prstGeom>
              <a:solidFill>
                <a:srgbClr val="999999">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cxnSp>
            <p:nvCxnSpPr>
              <p:cNvPr id="15" name="直線コネクタ 14"/>
              <p:cNvCxnSpPr/>
              <p:nvPr/>
            </p:nvCxnSpPr>
            <p:spPr>
              <a:xfrm flipH="1" flipV="1">
                <a:off x="6428038" y="4185210"/>
                <a:ext cx="345693" cy="36915"/>
              </a:xfrm>
              <a:prstGeom prst="line">
                <a:avLst/>
              </a:prstGeom>
              <a:ln w="12700">
                <a:solidFill>
                  <a:srgbClr val="00406F"/>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flipV="1">
                <a:off x="6838156" y="4221088"/>
                <a:ext cx="432048" cy="48598"/>
              </a:xfrm>
              <a:prstGeom prst="line">
                <a:avLst/>
              </a:prstGeom>
              <a:ln w="12700">
                <a:solidFill>
                  <a:srgbClr val="00406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6088360" y="3861048"/>
                <a:ext cx="612130" cy="746258"/>
              </a:xfrm>
              <a:prstGeom prst="line">
                <a:avLst/>
              </a:prstGeom>
              <a:ln w="12700">
                <a:solidFill>
                  <a:srgbClr val="00406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flipV="1">
                <a:off x="6378548" y="3830738"/>
                <a:ext cx="316652" cy="43870"/>
              </a:xfrm>
              <a:prstGeom prst="line">
                <a:avLst/>
              </a:prstGeom>
              <a:ln w="12700">
                <a:solidFill>
                  <a:srgbClr val="00406F"/>
                </a:solidFill>
              </a:ln>
            </p:spPr>
            <p:style>
              <a:lnRef idx="1">
                <a:schemeClr val="accent1"/>
              </a:lnRef>
              <a:fillRef idx="0">
                <a:schemeClr val="accent1"/>
              </a:fillRef>
              <a:effectRef idx="0">
                <a:schemeClr val="accent1"/>
              </a:effectRef>
              <a:fontRef idx="minor">
                <a:schemeClr val="tx1"/>
              </a:fontRef>
            </p:style>
          </p:cxnSp>
          <p:pic>
            <p:nvPicPr>
              <p:cNvPr id="19" name="図 18" descr="KX-NS0154A.png"/>
              <p:cNvPicPr>
                <a:picLocks noChangeAspect="1"/>
              </p:cNvPicPr>
              <p:nvPr/>
            </p:nvPicPr>
            <p:blipFill>
              <a:blip r:embed="rId2" cstate="print"/>
              <a:stretch>
                <a:fillRect/>
              </a:stretch>
            </p:blipFill>
            <p:spPr>
              <a:xfrm>
                <a:off x="6035888" y="3599558"/>
                <a:ext cx="432000" cy="270277"/>
              </a:xfrm>
              <a:prstGeom prst="rect">
                <a:avLst/>
              </a:prstGeom>
            </p:spPr>
          </p:pic>
          <p:sp>
            <p:nvSpPr>
              <p:cNvPr id="20" name="円/楕円 19"/>
              <p:cNvSpPr>
                <a:spLocks noChangeAspect="1"/>
              </p:cNvSpPr>
              <p:nvPr/>
            </p:nvSpPr>
            <p:spPr>
              <a:xfrm rot="21267660">
                <a:off x="5997507" y="3768540"/>
                <a:ext cx="1633618" cy="828000"/>
              </a:xfrm>
              <a:prstGeom prst="ellipse">
                <a:avLst/>
              </a:prstGeom>
              <a:solidFill>
                <a:srgbClr val="F8B368">
                  <a:alpha val="28000"/>
                </a:srgbClr>
              </a:solidFill>
              <a:ln w="6350">
                <a:solidFill>
                  <a:srgbClr val="F0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pic>
            <p:nvPicPr>
              <p:cNvPr id="21" name="図 20" descr="KX-NS0154A.png"/>
              <p:cNvPicPr>
                <a:picLocks noChangeAspect="1"/>
              </p:cNvPicPr>
              <p:nvPr/>
            </p:nvPicPr>
            <p:blipFill>
              <a:blip r:embed="rId2" cstate="print"/>
              <a:stretch>
                <a:fillRect/>
              </a:stretch>
            </p:blipFill>
            <p:spPr>
              <a:xfrm>
                <a:off x="6588272" y="4016598"/>
                <a:ext cx="432000" cy="270277"/>
              </a:xfrm>
              <a:prstGeom prst="rect">
                <a:avLst/>
              </a:prstGeom>
            </p:spPr>
          </p:pic>
          <p:cxnSp>
            <p:nvCxnSpPr>
              <p:cNvPr id="22" name="直線コネクタ 21"/>
              <p:cNvCxnSpPr/>
              <p:nvPr/>
            </p:nvCxnSpPr>
            <p:spPr>
              <a:xfrm flipH="1" flipV="1">
                <a:off x="5784706" y="4565888"/>
                <a:ext cx="316652" cy="52682"/>
              </a:xfrm>
              <a:prstGeom prst="line">
                <a:avLst/>
              </a:prstGeom>
              <a:ln w="12700">
                <a:solidFill>
                  <a:srgbClr val="00406F"/>
                </a:solidFill>
              </a:ln>
              <a:scene3d>
                <a:camera prst="orthographicFront">
                  <a:rot lat="0" lon="0" rev="180000"/>
                </a:camera>
                <a:lightRig rig="threePt" dir="t"/>
              </a:scene3d>
            </p:spPr>
            <p:style>
              <a:lnRef idx="1">
                <a:schemeClr val="accent1"/>
              </a:lnRef>
              <a:fillRef idx="0">
                <a:schemeClr val="accent1"/>
              </a:fillRef>
              <a:effectRef idx="0">
                <a:schemeClr val="accent1"/>
              </a:effectRef>
              <a:fontRef idx="minor">
                <a:schemeClr val="tx1"/>
              </a:fontRef>
            </p:style>
          </p:cxnSp>
          <p:pic>
            <p:nvPicPr>
              <p:cNvPr id="23" name="図 22" descr="KX-NS0154A.png"/>
              <p:cNvPicPr>
                <a:picLocks noChangeAspect="1"/>
              </p:cNvPicPr>
              <p:nvPr/>
            </p:nvPicPr>
            <p:blipFill>
              <a:blip r:embed="rId2" cstate="print"/>
              <a:stretch>
                <a:fillRect/>
              </a:stretch>
            </p:blipFill>
            <p:spPr>
              <a:xfrm>
                <a:off x="5552234" y="4371128"/>
                <a:ext cx="432000" cy="270277"/>
              </a:xfrm>
              <a:prstGeom prst="rect">
                <a:avLst/>
              </a:prstGeom>
            </p:spPr>
          </p:pic>
          <p:cxnSp>
            <p:nvCxnSpPr>
              <p:cNvPr id="24" name="直線コネクタ 23"/>
              <p:cNvCxnSpPr/>
              <p:nvPr/>
            </p:nvCxnSpPr>
            <p:spPr>
              <a:xfrm flipV="1">
                <a:off x="6994872" y="3932278"/>
                <a:ext cx="540122" cy="658472"/>
              </a:xfrm>
              <a:prstGeom prst="line">
                <a:avLst/>
              </a:prstGeom>
              <a:ln w="12700">
                <a:solidFill>
                  <a:srgbClr val="00406F"/>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flipV="1">
                <a:off x="6994872" y="4593828"/>
                <a:ext cx="316652" cy="43870"/>
              </a:xfrm>
              <a:prstGeom prst="line">
                <a:avLst/>
              </a:prstGeom>
              <a:ln w="12700">
                <a:solidFill>
                  <a:srgbClr val="00406F"/>
                </a:solidFill>
              </a:ln>
            </p:spPr>
            <p:style>
              <a:lnRef idx="1">
                <a:schemeClr val="accent1"/>
              </a:lnRef>
              <a:fillRef idx="0">
                <a:schemeClr val="accent1"/>
              </a:fillRef>
              <a:effectRef idx="0">
                <a:schemeClr val="accent1"/>
              </a:effectRef>
              <a:fontRef idx="minor">
                <a:schemeClr val="tx1"/>
              </a:fontRef>
            </p:style>
          </p:cxnSp>
          <p:pic>
            <p:nvPicPr>
              <p:cNvPr id="26" name="図 25" descr="KX-NS0154A.png"/>
              <p:cNvPicPr>
                <a:picLocks noChangeAspect="1"/>
              </p:cNvPicPr>
              <p:nvPr/>
            </p:nvPicPr>
            <p:blipFill>
              <a:blip r:embed="rId2" cstate="print"/>
              <a:stretch>
                <a:fillRect/>
              </a:stretch>
            </p:blipFill>
            <p:spPr>
              <a:xfrm>
                <a:off x="7117328" y="4497542"/>
                <a:ext cx="432000" cy="270277"/>
              </a:xfrm>
              <a:prstGeom prst="rect">
                <a:avLst/>
              </a:prstGeom>
            </p:spPr>
          </p:pic>
          <p:cxnSp>
            <p:nvCxnSpPr>
              <p:cNvPr id="27" name="直線コネクタ 26"/>
              <p:cNvCxnSpPr/>
              <p:nvPr/>
            </p:nvCxnSpPr>
            <p:spPr>
              <a:xfrm flipH="1" flipV="1">
                <a:off x="7524328" y="3933056"/>
                <a:ext cx="316652" cy="43870"/>
              </a:xfrm>
              <a:prstGeom prst="line">
                <a:avLst/>
              </a:prstGeom>
              <a:ln w="12700">
                <a:solidFill>
                  <a:srgbClr val="00406F"/>
                </a:solidFill>
              </a:ln>
            </p:spPr>
            <p:style>
              <a:lnRef idx="1">
                <a:schemeClr val="accent1"/>
              </a:lnRef>
              <a:fillRef idx="0">
                <a:schemeClr val="accent1"/>
              </a:fillRef>
              <a:effectRef idx="0">
                <a:schemeClr val="accent1"/>
              </a:effectRef>
              <a:fontRef idx="minor">
                <a:schemeClr val="tx1"/>
              </a:fontRef>
            </p:style>
          </p:cxnSp>
          <p:pic>
            <p:nvPicPr>
              <p:cNvPr id="28" name="図 27" descr="KX-NS0154A.png"/>
              <p:cNvPicPr>
                <a:picLocks noChangeAspect="1"/>
              </p:cNvPicPr>
              <p:nvPr/>
            </p:nvPicPr>
            <p:blipFill>
              <a:blip r:embed="rId2" cstate="print"/>
              <a:stretch>
                <a:fillRect/>
              </a:stretch>
            </p:blipFill>
            <p:spPr>
              <a:xfrm>
                <a:off x="7623942" y="3748782"/>
                <a:ext cx="432000" cy="270277"/>
              </a:xfrm>
              <a:prstGeom prst="rect">
                <a:avLst/>
              </a:prstGeom>
            </p:spPr>
          </p:pic>
        </p:grpSp>
      </p:grpSp>
      <p:grpSp>
        <p:nvGrpSpPr>
          <p:cNvPr id="61" name="グループ化 60"/>
          <p:cNvGrpSpPr/>
          <p:nvPr/>
        </p:nvGrpSpPr>
        <p:grpSpPr>
          <a:xfrm>
            <a:off x="935596" y="1131590"/>
            <a:ext cx="2520281" cy="2587685"/>
            <a:chOff x="755576" y="1772816"/>
            <a:chExt cx="3405130" cy="3642518"/>
          </a:xfrm>
        </p:grpSpPr>
        <p:pic>
          <p:nvPicPr>
            <p:cNvPr id="47" name="Picture 9" descr="C:\Users\5167824\Desktop\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7442" y="2318990"/>
              <a:ext cx="2114438" cy="1404609"/>
            </a:xfrm>
            <a:prstGeom prst="rect">
              <a:avLst/>
            </a:prstGeom>
            <a:noFill/>
            <a:extLst>
              <a:ext uri="{909E8E84-426E-40DD-AFC4-6F175D3DCCD1}">
                <a14:hiddenFill xmlns:a14="http://schemas.microsoft.com/office/drawing/2010/main">
                  <a:solidFill>
                    <a:srgbClr val="FFFFFF"/>
                  </a:solidFill>
                </a14:hiddenFill>
              </a:ext>
            </a:extLst>
          </p:spPr>
        </p:pic>
        <p:sp>
          <p:nvSpPr>
            <p:cNvPr id="48" name="Oval 37"/>
            <p:cNvSpPr>
              <a:spLocks noChangeArrowheads="1"/>
            </p:cNvSpPr>
            <p:nvPr/>
          </p:nvSpPr>
          <p:spPr bwMode="auto">
            <a:xfrm>
              <a:off x="755576" y="3471044"/>
              <a:ext cx="1008062" cy="792162"/>
            </a:xfrm>
            <a:prstGeom prst="ellipse">
              <a:avLst/>
            </a:prstGeom>
            <a:solidFill>
              <a:srgbClr val="F08300"/>
            </a:solidFill>
            <a:ln w="9525">
              <a:noFill/>
              <a:round/>
              <a:headEnd/>
              <a:tailEnd/>
            </a:ln>
            <a:effectLst/>
          </p:spPr>
          <p:txBody>
            <a:bodyPr wrap="none" anchor="ctr"/>
            <a:lstStyle/>
            <a:p>
              <a:pPr algn="l">
                <a:defRPr/>
              </a:pPr>
              <a:endParaRPr lang="ja-JP" altLang="en-US" sz="1000" b="0" dirty="0">
                <a:solidFill>
                  <a:schemeClr val="tx1"/>
                </a:solidFill>
              </a:endParaRPr>
            </a:p>
          </p:txBody>
        </p:sp>
        <p:sp>
          <p:nvSpPr>
            <p:cNvPr id="49" name="Rectangle 32"/>
            <p:cNvSpPr>
              <a:spLocks noChangeArrowheads="1"/>
            </p:cNvSpPr>
            <p:nvPr/>
          </p:nvSpPr>
          <p:spPr bwMode="auto">
            <a:xfrm>
              <a:off x="917501" y="3804420"/>
              <a:ext cx="792580" cy="469755"/>
            </a:xfrm>
            <a:prstGeom prst="rect">
              <a:avLst/>
            </a:prstGeom>
            <a:noFill/>
            <a:ln w="9525">
              <a:noFill/>
              <a:miter lim="800000"/>
              <a:headEnd/>
              <a:tailEnd/>
            </a:ln>
          </p:spPr>
          <p:txBody>
            <a:bodyPr wrap="none">
              <a:spAutoFit/>
            </a:bodyPr>
            <a:lstStyle/>
            <a:p>
              <a:pPr>
                <a:lnSpc>
                  <a:spcPct val="85000"/>
                </a:lnSpc>
              </a:pPr>
              <a:r>
                <a:rPr lang="en-US" altLang="ja-JP" sz="1000">
                  <a:solidFill>
                    <a:schemeClr val="bg1"/>
                  </a:solidFill>
                </a:rPr>
                <a:t>Splash</a:t>
              </a:r>
              <a:br>
                <a:rPr lang="en-US" altLang="ja-JP" sz="1000">
                  <a:solidFill>
                    <a:schemeClr val="bg1"/>
                  </a:solidFill>
                </a:rPr>
              </a:br>
              <a:r>
                <a:rPr lang="en-US" altLang="ja-JP" sz="1000">
                  <a:solidFill>
                    <a:schemeClr val="bg1"/>
                  </a:solidFill>
                </a:rPr>
                <a:t>proof</a:t>
              </a:r>
            </a:p>
          </p:txBody>
        </p:sp>
        <p:grpSp>
          <p:nvGrpSpPr>
            <p:cNvPr id="50" name="Group 33"/>
            <p:cNvGrpSpPr>
              <a:grpSpLocks/>
            </p:cNvGrpSpPr>
            <p:nvPr/>
          </p:nvGrpSpPr>
          <p:grpSpPr bwMode="auto">
            <a:xfrm>
              <a:off x="1157213" y="3491680"/>
              <a:ext cx="246435" cy="339477"/>
              <a:chOff x="1371" y="2438"/>
              <a:chExt cx="182" cy="367"/>
            </a:xfrm>
          </p:grpSpPr>
          <p:sp>
            <p:nvSpPr>
              <p:cNvPr id="51" name="Oval 34"/>
              <p:cNvSpPr>
                <a:spLocks noChangeArrowheads="1"/>
              </p:cNvSpPr>
              <p:nvPr/>
            </p:nvSpPr>
            <p:spPr bwMode="auto">
              <a:xfrm>
                <a:off x="1371" y="2624"/>
                <a:ext cx="181" cy="181"/>
              </a:xfrm>
              <a:prstGeom prst="ellipse">
                <a:avLst/>
              </a:prstGeom>
              <a:solidFill>
                <a:schemeClr val="bg1"/>
              </a:solidFill>
              <a:ln w="9525">
                <a:noFill/>
                <a:round/>
                <a:headEnd/>
                <a:tailEnd/>
              </a:ln>
            </p:spPr>
            <p:txBody>
              <a:bodyPr wrap="none" anchor="ctr"/>
              <a:lstStyle/>
              <a:p>
                <a:pPr algn="l"/>
                <a:endParaRPr lang="ja-JP" altLang="ja-JP" sz="1000" b="0">
                  <a:solidFill>
                    <a:schemeClr val="tx1"/>
                  </a:solidFill>
                </a:endParaRPr>
              </a:p>
            </p:txBody>
          </p:sp>
          <p:sp>
            <p:nvSpPr>
              <p:cNvPr id="52" name="AutoShape 35"/>
              <p:cNvSpPr>
                <a:spLocks noChangeArrowheads="1"/>
              </p:cNvSpPr>
              <p:nvPr/>
            </p:nvSpPr>
            <p:spPr bwMode="auto">
              <a:xfrm>
                <a:off x="1371" y="2438"/>
                <a:ext cx="182" cy="272"/>
              </a:xfrm>
              <a:prstGeom prst="triangle">
                <a:avLst>
                  <a:gd name="adj" fmla="val 50000"/>
                </a:avLst>
              </a:prstGeom>
              <a:solidFill>
                <a:schemeClr val="bg1"/>
              </a:solidFill>
              <a:ln w="9525">
                <a:noFill/>
                <a:miter lim="800000"/>
                <a:headEnd/>
                <a:tailEnd/>
              </a:ln>
            </p:spPr>
            <p:txBody>
              <a:bodyPr wrap="none" anchor="ctr"/>
              <a:lstStyle/>
              <a:p>
                <a:pPr algn="l"/>
                <a:endParaRPr lang="ja-JP" altLang="ja-JP" sz="1000" b="0">
                  <a:solidFill>
                    <a:schemeClr val="tx1"/>
                  </a:solidFill>
                </a:endParaRPr>
              </a:p>
            </p:txBody>
          </p:sp>
        </p:grpSp>
        <p:sp>
          <p:nvSpPr>
            <p:cNvPr id="53" name="Oval 38"/>
            <p:cNvSpPr>
              <a:spLocks noChangeArrowheads="1"/>
            </p:cNvSpPr>
            <p:nvPr/>
          </p:nvSpPr>
          <p:spPr bwMode="auto">
            <a:xfrm>
              <a:off x="3059881" y="1958875"/>
              <a:ext cx="1008063" cy="792163"/>
            </a:xfrm>
            <a:prstGeom prst="ellipse">
              <a:avLst/>
            </a:prstGeom>
            <a:solidFill>
              <a:srgbClr val="F08300"/>
            </a:solidFill>
            <a:ln w="9525">
              <a:noFill/>
              <a:round/>
              <a:headEnd/>
              <a:tailEnd/>
            </a:ln>
            <a:effectLst/>
          </p:spPr>
          <p:txBody>
            <a:bodyPr wrap="none" anchor="ctr"/>
            <a:lstStyle/>
            <a:p>
              <a:pPr algn="l">
                <a:defRPr/>
              </a:pPr>
              <a:endParaRPr lang="ja-JP" altLang="en-US" sz="1000" b="0" dirty="0">
                <a:solidFill>
                  <a:schemeClr val="tx1"/>
                </a:solidFill>
              </a:endParaRPr>
            </a:p>
          </p:txBody>
        </p:sp>
        <p:sp>
          <p:nvSpPr>
            <p:cNvPr id="54" name="Rectangle 39"/>
            <p:cNvSpPr>
              <a:spLocks noChangeArrowheads="1"/>
            </p:cNvSpPr>
            <p:nvPr/>
          </p:nvSpPr>
          <p:spPr bwMode="auto">
            <a:xfrm>
              <a:off x="3048753" y="2218933"/>
              <a:ext cx="1111953" cy="469755"/>
            </a:xfrm>
            <a:prstGeom prst="rect">
              <a:avLst/>
            </a:prstGeom>
            <a:noFill/>
            <a:ln w="9525">
              <a:noFill/>
              <a:miter lim="800000"/>
              <a:headEnd/>
              <a:tailEnd/>
            </a:ln>
          </p:spPr>
          <p:txBody>
            <a:bodyPr wrap="square">
              <a:spAutoFit/>
            </a:bodyPr>
            <a:lstStyle/>
            <a:p>
              <a:pPr>
                <a:lnSpc>
                  <a:spcPct val="85000"/>
                </a:lnSpc>
              </a:pPr>
              <a:r>
                <a:rPr lang="en-US" altLang="ja-JP" sz="1000" dirty="0">
                  <a:solidFill>
                    <a:schemeClr val="bg1"/>
                  </a:solidFill>
                </a:rPr>
                <a:t>Dust</a:t>
              </a:r>
            </a:p>
            <a:p>
              <a:pPr>
                <a:lnSpc>
                  <a:spcPct val="85000"/>
                </a:lnSpc>
              </a:pPr>
              <a:r>
                <a:rPr lang="en-US" altLang="ja-JP" sz="1000" dirty="0">
                  <a:solidFill>
                    <a:schemeClr val="bg1"/>
                  </a:solidFill>
                </a:rPr>
                <a:t>resistance</a:t>
              </a:r>
            </a:p>
          </p:txBody>
        </p:sp>
        <p:sp>
          <p:nvSpPr>
            <p:cNvPr id="55" name="AutoShape 36"/>
            <p:cNvSpPr>
              <a:spLocks noChangeArrowheads="1"/>
            </p:cNvSpPr>
            <p:nvPr/>
          </p:nvSpPr>
          <p:spPr bwMode="auto">
            <a:xfrm>
              <a:off x="3254606" y="2005630"/>
              <a:ext cx="576065" cy="280986"/>
            </a:xfrm>
            <a:prstGeom prst="cloudCallout">
              <a:avLst>
                <a:gd name="adj1" fmla="val 21042"/>
                <a:gd name="adj2" fmla="val 4236"/>
              </a:avLst>
            </a:prstGeom>
            <a:solidFill>
              <a:schemeClr val="bg1"/>
            </a:solidFill>
            <a:ln w="9525">
              <a:solidFill>
                <a:schemeClr val="bg1"/>
              </a:solidFill>
              <a:round/>
              <a:headEnd/>
              <a:tailEnd/>
            </a:ln>
          </p:spPr>
          <p:txBody>
            <a:bodyPr/>
            <a:lstStyle/>
            <a:p>
              <a:endParaRPr lang="ja-JP" altLang="ja-JP" sz="1000" b="0">
                <a:solidFill>
                  <a:schemeClr val="tx1"/>
                </a:solidFill>
              </a:endParaRPr>
            </a:p>
          </p:txBody>
        </p:sp>
        <p:sp>
          <p:nvSpPr>
            <p:cNvPr id="56" name="Text Box 43"/>
            <p:cNvSpPr txBox="1">
              <a:spLocks noChangeArrowheads="1"/>
            </p:cNvSpPr>
            <p:nvPr/>
          </p:nvSpPr>
          <p:spPr bwMode="auto">
            <a:xfrm>
              <a:off x="1751013" y="1772816"/>
              <a:ext cx="1582631" cy="531028"/>
            </a:xfrm>
            <a:prstGeom prst="rect">
              <a:avLst/>
            </a:prstGeom>
            <a:noFill/>
            <a:ln w="9525">
              <a:noFill/>
              <a:miter lim="800000"/>
              <a:headEnd/>
              <a:tailEnd/>
            </a:ln>
          </p:spPr>
          <p:txBody>
            <a:bodyPr wrap="none">
              <a:spAutoFit/>
            </a:bodyPr>
            <a:lstStyle/>
            <a:p>
              <a:r>
                <a:rPr lang="en-US" altLang="ja-JP" sz="1000" b="0" dirty="0">
                  <a:solidFill>
                    <a:schemeClr val="tx1"/>
                  </a:solidFill>
                </a:rPr>
                <a:t>Tough type Model</a:t>
              </a:r>
            </a:p>
            <a:p>
              <a:r>
                <a:rPr lang="en-US" altLang="ja-JP" sz="1000" b="0" dirty="0" smtClean="0">
                  <a:solidFill>
                    <a:schemeClr val="tx1"/>
                  </a:solidFill>
                </a:rPr>
                <a:t>KX-TCA385</a:t>
              </a:r>
              <a:endParaRPr lang="en-US" altLang="ja-JP" sz="1000" b="0" dirty="0">
                <a:solidFill>
                  <a:schemeClr val="tx1"/>
                </a:solidFill>
              </a:endParaRPr>
            </a:p>
          </p:txBody>
        </p:sp>
        <p:sp>
          <p:nvSpPr>
            <p:cNvPr id="57" name="Text Box 44"/>
            <p:cNvSpPr txBox="1">
              <a:spLocks noChangeArrowheads="1"/>
            </p:cNvSpPr>
            <p:nvPr/>
          </p:nvSpPr>
          <p:spPr bwMode="auto">
            <a:xfrm>
              <a:off x="937693" y="3480643"/>
              <a:ext cx="605073" cy="326786"/>
            </a:xfrm>
            <a:prstGeom prst="rect">
              <a:avLst/>
            </a:prstGeom>
            <a:noFill/>
            <a:ln w="9525">
              <a:noFill/>
              <a:miter lim="800000"/>
              <a:headEnd/>
              <a:tailEnd/>
            </a:ln>
          </p:spPr>
          <p:txBody>
            <a:bodyPr wrap="none">
              <a:spAutoFit/>
            </a:bodyPr>
            <a:lstStyle/>
            <a:p>
              <a:pPr algn="l"/>
              <a:r>
                <a:rPr lang="en-US" altLang="ja-JP" sz="1000" dirty="0" smtClean="0">
                  <a:solidFill>
                    <a:schemeClr val="tx1"/>
                  </a:solidFill>
                </a:rPr>
                <a:t>IPX5</a:t>
              </a:r>
              <a:endParaRPr lang="en-US" altLang="ja-JP" sz="1000" dirty="0">
                <a:solidFill>
                  <a:schemeClr val="tx1"/>
                </a:solidFill>
              </a:endParaRPr>
            </a:p>
          </p:txBody>
        </p:sp>
        <p:sp>
          <p:nvSpPr>
            <p:cNvPr id="58" name="Text Box 45"/>
            <p:cNvSpPr txBox="1">
              <a:spLocks noChangeArrowheads="1"/>
            </p:cNvSpPr>
            <p:nvPr/>
          </p:nvSpPr>
          <p:spPr bwMode="auto">
            <a:xfrm>
              <a:off x="3263242" y="1980320"/>
              <a:ext cx="605073" cy="326786"/>
            </a:xfrm>
            <a:prstGeom prst="rect">
              <a:avLst/>
            </a:prstGeom>
            <a:noFill/>
            <a:ln w="9525">
              <a:noFill/>
              <a:miter lim="800000"/>
              <a:headEnd/>
              <a:tailEnd/>
            </a:ln>
          </p:spPr>
          <p:txBody>
            <a:bodyPr wrap="none">
              <a:spAutoFit/>
            </a:bodyPr>
            <a:lstStyle/>
            <a:p>
              <a:pPr algn="l"/>
              <a:r>
                <a:rPr lang="en-US" altLang="ja-JP" sz="1000" dirty="0" smtClean="0">
                  <a:solidFill>
                    <a:schemeClr val="tx1"/>
                  </a:solidFill>
                </a:rPr>
                <a:t>IP6X</a:t>
              </a:r>
              <a:endParaRPr lang="en-US" altLang="ja-JP" sz="1000" dirty="0">
                <a:solidFill>
                  <a:schemeClr val="tx1"/>
                </a:solidFill>
              </a:endParaRPr>
            </a:p>
          </p:txBody>
        </p:sp>
        <p:pic>
          <p:nvPicPr>
            <p:cNvPr id="59" name="Picture 30" descr="C:\Documents and Settings\shinobu_nagayama\デスクトップ\03_02_02.jpg"/>
            <p:cNvPicPr>
              <a:picLocks noChangeAspect="1" noChangeArrowheads="1"/>
            </p:cNvPicPr>
            <p:nvPr/>
          </p:nvPicPr>
          <p:blipFill>
            <a:blip r:embed="rId4" cstate="print"/>
            <a:srcRect r="1822" b="8423"/>
            <a:stretch>
              <a:fillRect/>
            </a:stretch>
          </p:blipFill>
          <p:spPr bwMode="auto">
            <a:xfrm>
              <a:off x="899592" y="4335214"/>
              <a:ext cx="1498430" cy="1080000"/>
            </a:xfrm>
            <a:prstGeom prst="rect">
              <a:avLst/>
            </a:prstGeom>
            <a:noFill/>
            <a:ln w="3175">
              <a:solidFill>
                <a:schemeClr val="bg2"/>
              </a:solidFill>
              <a:miter lim="800000"/>
              <a:headEnd/>
              <a:tailEnd/>
            </a:ln>
          </p:spPr>
        </p:pic>
        <p:pic>
          <p:nvPicPr>
            <p:cNvPr id="60" name="Picture 2" descr="C:\Users\5167824\Desktop\factory2.png"/>
            <p:cNvPicPr>
              <a:picLocks noChangeAspect="1" noChangeArrowheads="1"/>
            </p:cNvPicPr>
            <p:nvPr/>
          </p:nvPicPr>
          <p:blipFill>
            <a:blip r:embed="rId5" cstate="print">
              <a:extLst>
                <a:ext uri="{28A0092B-C50C-407E-A947-70E740481C1C}">
                  <a14:useLocalDpi xmlns:a14="http://schemas.microsoft.com/office/drawing/2010/main" val="0"/>
                </a:ext>
              </a:extLst>
            </a:blip>
            <a:srcRect r="854" b="2940"/>
            <a:stretch>
              <a:fillRect/>
            </a:stretch>
          </p:blipFill>
          <p:spPr bwMode="auto">
            <a:xfrm>
              <a:off x="2555776" y="4335214"/>
              <a:ext cx="1440160" cy="1080120"/>
            </a:xfrm>
            <a:prstGeom prst="rect">
              <a:avLst/>
            </a:prstGeom>
            <a:noFill/>
            <a:ln w="3175">
              <a:solidFill>
                <a:schemeClr val="bg2"/>
              </a:solidFill>
            </a:ln>
            <a:extLst>
              <a:ext uri="{909E8E84-426E-40DD-AFC4-6F175D3DCCD1}">
                <a14:hiddenFill xmlns:a14="http://schemas.microsoft.com/office/drawing/2010/main">
                  <a:solidFill>
                    <a:srgbClr val="FFFFFF"/>
                  </a:solidFill>
                </a14:hiddenFill>
              </a:ext>
            </a:extLst>
          </p:spPr>
        </p:pic>
      </p:grpSp>
      <p:sp>
        <p:nvSpPr>
          <p:cNvPr id="62" name="Rectangle 66"/>
          <p:cNvSpPr txBox="1">
            <a:spLocks noChangeArrowheads="1"/>
          </p:cNvSpPr>
          <p:nvPr/>
        </p:nvSpPr>
        <p:spPr bwMode="auto">
          <a:xfrm>
            <a:off x="6408204" y="1176029"/>
            <a:ext cx="1800200" cy="2619857"/>
          </a:xfrm>
          <a:prstGeom prst="rect">
            <a:avLst/>
          </a:prstGeom>
          <a:noFill/>
          <a:ln w="19050">
            <a:solidFill>
              <a:srgbClr val="0070C0"/>
            </a:solidFill>
            <a:miter lim="800000"/>
            <a:headEnd/>
            <a:tailEnd/>
          </a:ln>
        </p:spPr>
        <p:txBody>
          <a:bodyPr/>
          <a:lstStyle/>
          <a:p>
            <a:pPr algn="l"/>
            <a:r>
              <a:rPr lang="en-US" altLang="ja-JP" sz="1200" b="0" dirty="0" smtClean="0">
                <a:cs typeface="Arial" pitchFamily="34" charset="0"/>
              </a:rPr>
              <a:t>User</a:t>
            </a:r>
            <a:r>
              <a:rPr lang="en-US" altLang="ja-JP" sz="1200" b="0" dirty="0" smtClean="0">
                <a:solidFill>
                  <a:schemeClr val="tx1"/>
                </a:solidFill>
                <a:cs typeface="Arial" pitchFamily="34" charset="0"/>
              </a:rPr>
              <a:t> </a:t>
            </a:r>
            <a:r>
              <a:rPr lang="en-US" altLang="ja-JP" sz="1200" b="0" dirty="0">
                <a:solidFill>
                  <a:schemeClr val="tx1"/>
                </a:solidFill>
                <a:cs typeface="Arial" pitchFamily="34" charset="0"/>
              </a:rPr>
              <a:t>can receive customer calls </a:t>
            </a:r>
            <a:r>
              <a:rPr lang="en-US" altLang="ja-JP" sz="1200" b="0" dirty="0" smtClean="0">
                <a:cs typeface="Arial" pitchFamily="34" charset="0"/>
              </a:rPr>
              <a:t>any location</a:t>
            </a:r>
            <a:r>
              <a:rPr lang="en-US" altLang="ja-JP" sz="1200" b="0" dirty="0" smtClean="0">
                <a:solidFill>
                  <a:schemeClr val="tx1"/>
                </a:solidFill>
                <a:cs typeface="Arial" pitchFamily="34" charset="0"/>
              </a:rPr>
              <a:t> in </a:t>
            </a:r>
            <a:r>
              <a:rPr lang="en-US" altLang="ja-JP" sz="1200" b="0" dirty="0">
                <a:solidFill>
                  <a:schemeClr val="tx1"/>
                </a:solidFill>
                <a:cs typeface="Arial" pitchFamily="34" charset="0"/>
              </a:rPr>
              <a:t>the company. </a:t>
            </a:r>
            <a:r>
              <a:rPr lang="en-US" altLang="ja-JP" sz="1200" b="0" dirty="0" smtClean="0">
                <a:solidFill>
                  <a:schemeClr val="tx1"/>
                </a:solidFill>
                <a:cs typeface="Arial" pitchFamily="34" charset="0"/>
              </a:rPr>
              <a:t>Automatic </a:t>
            </a:r>
            <a:r>
              <a:rPr lang="en-US" altLang="ja-JP" sz="1200" b="0" dirty="0">
                <a:solidFill>
                  <a:schemeClr val="tx1"/>
                </a:solidFill>
                <a:cs typeface="Arial" pitchFamily="34" charset="0"/>
              </a:rPr>
              <a:t>hand-over allows smooth conversations on the </a:t>
            </a:r>
            <a:r>
              <a:rPr lang="en-US" altLang="ja-JP" sz="1200" b="0" dirty="0" smtClean="0">
                <a:solidFill>
                  <a:schemeClr val="tx1"/>
                </a:solidFill>
                <a:cs typeface="Arial" pitchFamily="34" charset="0"/>
              </a:rPr>
              <a:t>move.</a:t>
            </a:r>
          </a:p>
          <a:p>
            <a:pPr algn="l"/>
            <a:r>
              <a:rPr lang="en-US" altLang="ja-JP" sz="1200" b="0" dirty="0" smtClean="0">
                <a:cs typeface="Arial" pitchFamily="34" charset="0"/>
              </a:rPr>
              <a:t>Also user can choose Portable Station according their specific needs, such as Tough type.</a:t>
            </a:r>
          </a:p>
          <a:p>
            <a:pPr algn="l"/>
            <a:r>
              <a:rPr lang="en-US" altLang="ja-JP" sz="1200" b="0" dirty="0" smtClean="0">
                <a:solidFill>
                  <a:srgbClr val="FF0000"/>
                </a:solidFill>
                <a:cs typeface="Arial" pitchFamily="34" charset="0"/>
              </a:rPr>
              <a:t>Easy and Cost effective</a:t>
            </a:r>
          </a:p>
          <a:p>
            <a:pPr algn="l"/>
            <a:r>
              <a:rPr lang="en-US" altLang="ja-JP" sz="1200" b="0" dirty="0" smtClean="0">
                <a:solidFill>
                  <a:srgbClr val="FF0000"/>
                </a:solidFill>
                <a:cs typeface="Arial" pitchFamily="34" charset="0"/>
              </a:rPr>
              <a:t>Wireless system.</a:t>
            </a:r>
            <a:endParaRPr lang="ja-JP" altLang="en-US" sz="1200" b="0" dirty="0">
              <a:solidFill>
                <a:srgbClr val="FF0000"/>
              </a:solidFill>
            </a:endParaRPr>
          </a:p>
        </p:txBody>
      </p:sp>
      <p:sp>
        <p:nvSpPr>
          <p:cNvPr id="63"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Tree>
    <p:extLst>
      <p:ext uri="{BB962C8B-B14F-4D97-AF65-F5344CB8AC3E}">
        <p14:creationId xmlns:p14="http://schemas.microsoft.com/office/powerpoint/2010/main" val="634461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p:cNvGrpSpPr/>
          <p:nvPr/>
        </p:nvGrpSpPr>
        <p:grpSpPr>
          <a:xfrm>
            <a:off x="1134491" y="1159380"/>
            <a:ext cx="4158257" cy="2512666"/>
            <a:chOff x="4591296" y="1758765"/>
            <a:chExt cx="4483911" cy="4068263"/>
          </a:xfrm>
        </p:grpSpPr>
        <p:sp>
          <p:nvSpPr>
            <p:cNvPr id="3" name="正方形/長方形 2"/>
            <p:cNvSpPr/>
            <p:nvPr/>
          </p:nvSpPr>
          <p:spPr>
            <a:xfrm>
              <a:off x="4591296" y="1758765"/>
              <a:ext cx="4483911" cy="4057835"/>
            </a:xfrm>
            <a:prstGeom prst="rect">
              <a:avLst/>
            </a:prstGeom>
            <a:noFill/>
            <a:ln w="25400" cap="flat" cmpd="sng" algn="ctr">
              <a:solidFill>
                <a:srgbClr val="000000">
                  <a:lumMod val="85000"/>
                  <a:lumOff val="15000"/>
                </a:srgbClr>
              </a:solidFill>
              <a:prstDash val="solid"/>
            </a:ln>
            <a:effectLst/>
          </p:spPr>
          <p:txBody>
            <a:bodyPr lIns="91376" tIns="45688" rIns="91376" bIns="4568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mn-lt"/>
                <a:ea typeface="ＭＳ Ｐゴシック"/>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822" y="3922521"/>
              <a:ext cx="1919112" cy="442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381" y="4510893"/>
              <a:ext cx="2026721" cy="73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grpSp>
          <p:nvGrpSpPr>
            <p:cNvPr id="6" name="グループ化 84"/>
            <p:cNvGrpSpPr>
              <a:grpSpLocks/>
            </p:cNvGrpSpPr>
            <p:nvPr/>
          </p:nvGrpSpPr>
          <p:grpSpPr bwMode="auto">
            <a:xfrm>
              <a:off x="6420028" y="2976574"/>
              <a:ext cx="647700" cy="771525"/>
              <a:chOff x="3347864" y="3848023"/>
              <a:chExt cx="648072" cy="771407"/>
            </a:xfrm>
          </p:grpSpPr>
          <p:sp>
            <p:nvSpPr>
              <p:cNvPr id="7" name="角丸四角形 6"/>
              <p:cNvSpPr/>
              <p:nvPr/>
            </p:nvSpPr>
            <p:spPr>
              <a:xfrm>
                <a:off x="3347864" y="4332136"/>
                <a:ext cx="648072" cy="28729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000" dirty="0">
                    <a:solidFill>
                      <a:prstClr val="white"/>
                    </a:solidFill>
                    <a:cs typeface="Arial" panose="020B0604020202020204" pitchFamily="34" charset="0"/>
                  </a:rPr>
                  <a:t>NAT</a:t>
                </a:r>
                <a:endParaRPr lang="ja-JP" altLang="en-US" sz="1000" dirty="0">
                  <a:solidFill>
                    <a:prstClr val="white"/>
                  </a:solidFill>
                  <a:cs typeface="Arial" panose="020B0604020202020204" pitchFamily="34" charset="0"/>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3848023"/>
                <a:ext cx="325405" cy="44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グループ化 89"/>
            <p:cNvGrpSpPr>
              <a:grpSpLocks/>
            </p:cNvGrpSpPr>
            <p:nvPr/>
          </p:nvGrpSpPr>
          <p:grpSpPr bwMode="auto">
            <a:xfrm>
              <a:off x="7683325" y="2953997"/>
              <a:ext cx="649287" cy="771525"/>
              <a:chOff x="3347864" y="3848023"/>
              <a:chExt cx="648072" cy="771407"/>
            </a:xfrm>
          </p:grpSpPr>
          <p:sp>
            <p:nvSpPr>
              <p:cNvPr id="10" name="角丸四角形 9"/>
              <p:cNvSpPr/>
              <p:nvPr/>
            </p:nvSpPr>
            <p:spPr>
              <a:xfrm>
                <a:off x="3347864" y="4332136"/>
                <a:ext cx="648072" cy="28729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000" dirty="0">
                    <a:solidFill>
                      <a:prstClr val="white"/>
                    </a:solidFill>
                    <a:cs typeface="Arial" panose="020B0604020202020204" pitchFamily="34" charset="0"/>
                  </a:rPr>
                  <a:t>NAT</a:t>
                </a:r>
                <a:endParaRPr lang="ja-JP" altLang="en-US" sz="1000" dirty="0">
                  <a:solidFill>
                    <a:prstClr val="white"/>
                  </a:solidFill>
                  <a:cs typeface="Arial" panose="020B0604020202020204" pitchFamily="34" charset="0"/>
                </a:endParaRP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3848023"/>
                <a:ext cx="325405" cy="44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雲 15"/>
            <p:cNvSpPr/>
            <p:nvPr/>
          </p:nvSpPr>
          <p:spPr>
            <a:xfrm>
              <a:off x="4733382" y="2412834"/>
              <a:ext cx="1474450" cy="50323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800" dirty="0" smtClean="0">
                  <a:solidFill>
                    <a:schemeClr val="tx1"/>
                  </a:solidFill>
                </a:rPr>
                <a:t>External</a:t>
              </a:r>
            </a:p>
            <a:p>
              <a:pPr algn="ctr" fontAlgn="auto">
                <a:spcBef>
                  <a:spcPts val="0"/>
                </a:spcBef>
                <a:spcAft>
                  <a:spcPts val="0"/>
                </a:spcAft>
                <a:defRPr/>
              </a:pPr>
              <a:r>
                <a:rPr lang="en-US" altLang="ja-JP" sz="800" dirty="0" smtClean="0">
                  <a:solidFill>
                    <a:schemeClr val="tx1"/>
                  </a:solidFill>
                </a:rPr>
                <a:t>NW</a:t>
              </a:r>
              <a:endParaRPr lang="ja-JP" altLang="en-US" sz="800" dirty="0">
                <a:solidFill>
                  <a:schemeClr val="tx1"/>
                </a:solidFill>
              </a:endParaRPr>
            </a:p>
          </p:txBody>
        </p:sp>
        <p:sp>
          <p:nvSpPr>
            <p:cNvPr id="17" name="雲 16"/>
            <p:cNvSpPr/>
            <p:nvPr/>
          </p:nvSpPr>
          <p:spPr>
            <a:xfrm>
              <a:off x="4628445" y="3193353"/>
              <a:ext cx="1083733" cy="583671"/>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000" dirty="0" smtClean="0">
                  <a:solidFill>
                    <a:prstClr val="black"/>
                  </a:solidFill>
                </a:rPr>
                <a:t>Internal LAN</a:t>
              </a:r>
              <a:endParaRPr lang="ja-JP" altLang="en-US" sz="1000" dirty="0">
                <a:solidFill>
                  <a:prstClr val="black"/>
                </a:solidFill>
              </a:endParaRPr>
            </a:p>
          </p:txBody>
        </p:sp>
        <p:sp>
          <p:nvSpPr>
            <p:cNvPr id="18" name="雲 17"/>
            <p:cNvSpPr/>
            <p:nvPr/>
          </p:nvSpPr>
          <p:spPr>
            <a:xfrm>
              <a:off x="6643334" y="2363091"/>
              <a:ext cx="1501775" cy="293687"/>
            </a:xfrm>
            <a:prstGeom prst="cloud">
              <a:avLst/>
            </a:prstGeom>
            <a:solidFill>
              <a:srgbClr val="4F81BD"/>
            </a:solidFill>
            <a:ln w="25400" cap="flat" cmpd="sng" algn="ctr">
              <a:solidFill>
                <a:srgbClr val="4F81BD">
                  <a:shade val="50000"/>
                </a:srgbClr>
              </a:solidFill>
              <a:prstDash val="solid"/>
            </a:ln>
            <a:effectLst/>
          </p:spPr>
          <p:txBody>
            <a:bodyPr anchor="ctr"/>
            <a:lstStyle/>
            <a:p>
              <a:pPr>
                <a:defRPr/>
              </a:pPr>
              <a:r>
                <a:rPr kumimoji="0" lang="en-US" altLang="ja-JP" sz="800" kern="0" dirty="0">
                  <a:solidFill>
                    <a:schemeClr val="bg1"/>
                  </a:solidFill>
                  <a:latin typeface="+mn-lt"/>
                </a:rPr>
                <a:t>SIP carrier 1</a:t>
              </a:r>
              <a:endParaRPr kumimoji="0" lang="ja-JP" altLang="en-US" sz="800" kern="0" dirty="0">
                <a:solidFill>
                  <a:schemeClr val="bg1"/>
                </a:solidFill>
                <a:latin typeface="+mn-lt"/>
              </a:endParaRPr>
            </a:p>
          </p:txBody>
        </p:sp>
        <p:sp>
          <p:nvSpPr>
            <p:cNvPr id="19" name="雲 18"/>
            <p:cNvSpPr/>
            <p:nvPr/>
          </p:nvSpPr>
          <p:spPr>
            <a:xfrm>
              <a:off x="7529335" y="2605097"/>
              <a:ext cx="1501775" cy="292100"/>
            </a:xfrm>
            <a:prstGeom prst="cloud">
              <a:avLst/>
            </a:prstGeom>
            <a:solidFill>
              <a:srgbClr val="4F81BD"/>
            </a:solidFill>
            <a:ln w="25400" cap="flat" cmpd="sng" algn="ctr">
              <a:solidFill>
                <a:srgbClr val="4F81BD">
                  <a:shade val="50000"/>
                </a:srgbClr>
              </a:solidFill>
              <a:prstDash val="solid"/>
            </a:ln>
            <a:effectLst/>
          </p:spPr>
          <p:txBody>
            <a:bodyPr anchor="ctr"/>
            <a:lstStyle/>
            <a:p>
              <a:pPr>
                <a:defRPr/>
              </a:pPr>
              <a:r>
                <a:rPr kumimoji="0" lang="en-US" altLang="ja-JP" sz="800" kern="0" dirty="0">
                  <a:solidFill>
                    <a:schemeClr val="bg1"/>
                  </a:solidFill>
                  <a:latin typeface="+mn-lt"/>
                </a:rPr>
                <a:t>SIP carrier 2</a:t>
              </a:r>
              <a:endParaRPr kumimoji="0" lang="ja-JP" altLang="en-US" sz="800" kern="0" dirty="0">
                <a:solidFill>
                  <a:schemeClr val="bg1"/>
                </a:solidFill>
                <a:latin typeface="+mn-lt"/>
              </a:endParaRPr>
            </a:p>
          </p:txBody>
        </p:sp>
        <p:cxnSp>
          <p:nvCxnSpPr>
            <p:cNvPr id="20" name="直線コネクタ 150"/>
            <p:cNvCxnSpPr>
              <a:cxnSpLocks noChangeShapeType="1"/>
            </p:cNvCxnSpPr>
            <p:nvPr/>
          </p:nvCxnSpPr>
          <p:spPr bwMode="auto">
            <a:xfrm flipH="1">
              <a:off x="7744178" y="3709291"/>
              <a:ext cx="87313" cy="454906"/>
            </a:xfrm>
            <a:prstGeom prst="line">
              <a:avLst/>
            </a:prstGeom>
            <a:noFill/>
            <a:ln w="31750" algn="ctr">
              <a:solidFill>
                <a:srgbClr val="000000"/>
              </a:solidFill>
              <a:round/>
              <a:headEnd/>
              <a:tailEnd/>
            </a:ln>
            <a:extLst>
              <a:ext uri="{909E8E84-426E-40DD-AFC4-6F175D3DCCD1}">
                <a14:hiddenFill xmlns:a14="http://schemas.microsoft.com/office/drawing/2010/main">
                  <a:noFill/>
                </a14:hiddenFill>
              </a:ext>
            </a:extLst>
          </p:spPr>
        </p:cxnSp>
        <p:cxnSp>
          <p:nvCxnSpPr>
            <p:cNvPr id="21" name="直線コネクタ 150"/>
            <p:cNvCxnSpPr>
              <a:cxnSpLocks noChangeShapeType="1"/>
            </p:cNvCxnSpPr>
            <p:nvPr/>
          </p:nvCxnSpPr>
          <p:spPr bwMode="auto">
            <a:xfrm>
              <a:off x="6764690" y="3737513"/>
              <a:ext cx="189266" cy="370240"/>
            </a:xfrm>
            <a:prstGeom prst="line">
              <a:avLst/>
            </a:prstGeom>
            <a:noFill/>
            <a:ln w="31750" algn="ctr">
              <a:solidFill>
                <a:srgbClr val="000000"/>
              </a:solidFill>
              <a:round/>
              <a:headEnd/>
              <a:tailEnd/>
            </a:ln>
            <a:extLst>
              <a:ext uri="{909E8E84-426E-40DD-AFC4-6F175D3DCCD1}">
                <a14:hiddenFill xmlns:a14="http://schemas.microsoft.com/office/drawing/2010/main">
                  <a:noFill/>
                </a14:hiddenFill>
              </a:ext>
            </a:extLst>
          </p:spPr>
        </p:cxnSp>
        <p:cxnSp>
          <p:nvCxnSpPr>
            <p:cNvPr id="22" name="直線コネクタ 150"/>
            <p:cNvCxnSpPr>
              <a:cxnSpLocks noChangeShapeType="1"/>
              <a:stCxn id="16" idx="1"/>
            </p:cNvCxnSpPr>
            <p:nvPr/>
          </p:nvCxnSpPr>
          <p:spPr bwMode="auto">
            <a:xfrm>
              <a:off x="5470607" y="2915534"/>
              <a:ext cx="1325304" cy="1282530"/>
            </a:xfrm>
            <a:prstGeom prst="line">
              <a:avLst/>
            </a:prstGeom>
            <a:noFill/>
            <a:ln w="31750" algn="ctr">
              <a:solidFill>
                <a:srgbClr val="000000"/>
              </a:solidFill>
              <a:round/>
              <a:headEnd/>
              <a:tailEnd/>
            </a:ln>
            <a:extLst>
              <a:ext uri="{909E8E84-426E-40DD-AFC4-6F175D3DCCD1}">
                <a14:hiddenFill xmlns:a14="http://schemas.microsoft.com/office/drawing/2010/main">
                  <a:noFill/>
                </a14:hiddenFill>
              </a:ext>
            </a:extLst>
          </p:spPr>
        </p:cxnSp>
        <p:cxnSp>
          <p:nvCxnSpPr>
            <p:cNvPr id="23" name="直線コネクタ 150"/>
            <p:cNvCxnSpPr>
              <a:cxnSpLocks noChangeShapeType="1"/>
              <a:stCxn id="17" idx="1"/>
            </p:cNvCxnSpPr>
            <p:nvPr/>
          </p:nvCxnSpPr>
          <p:spPr bwMode="auto">
            <a:xfrm>
              <a:off x="5170312" y="3776403"/>
              <a:ext cx="1535289" cy="399084"/>
            </a:xfrm>
            <a:prstGeom prst="line">
              <a:avLst/>
            </a:prstGeom>
            <a:noFill/>
            <a:ln w="31750" algn="ctr">
              <a:solidFill>
                <a:srgbClr val="000000"/>
              </a:solidFill>
              <a:round/>
              <a:headEnd/>
              <a:tailEnd/>
            </a:ln>
            <a:extLst>
              <a:ext uri="{909E8E84-426E-40DD-AFC4-6F175D3DCCD1}">
                <a14:hiddenFill xmlns:a14="http://schemas.microsoft.com/office/drawing/2010/main">
                  <a:noFill/>
                </a14:hiddenFill>
              </a:ext>
            </a:extLst>
          </p:spPr>
        </p:cxnSp>
        <p:cxnSp>
          <p:nvCxnSpPr>
            <p:cNvPr id="26" name="直線コネクタ 150"/>
            <p:cNvCxnSpPr>
              <a:cxnSpLocks noChangeShapeType="1"/>
              <a:endCxn id="11" idx="0"/>
            </p:cNvCxnSpPr>
            <p:nvPr/>
          </p:nvCxnSpPr>
          <p:spPr bwMode="auto">
            <a:xfrm flipH="1">
              <a:off x="7990619" y="2817468"/>
              <a:ext cx="235982" cy="136529"/>
            </a:xfrm>
            <a:prstGeom prst="line">
              <a:avLst/>
            </a:prstGeom>
            <a:noFill/>
            <a:ln w="31750" algn="ctr">
              <a:solidFill>
                <a:srgbClr val="000000"/>
              </a:solidFill>
              <a:round/>
              <a:headEnd/>
              <a:tailEnd/>
            </a:ln>
            <a:extLst>
              <a:ext uri="{909E8E84-426E-40DD-AFC4-6F175D3DCCD1}">
                <a14:hiddenFill xmlns:a14="http://schemas.microsoft.com/office/drawing/2010/main">
                  <a:noFill/>
                </a14:hiddenFill>
              </a:ext>
            </a:extLst>
          </p:spPr>
        </p:cxnSp>
        <p:cxnSp>
          <p:nvCxnSpPr>
            <p:cNvPr id="27" name="直線コネクタ 150"/>
            <p:cNvCxnSpPr>
              <a:cxnSpLocks noChangeShapeType="1"/>
            </p:cNvCxnSpPr>
            <p:nvPr/>
          </p:nvCxnSpPr>
          <p:spPr bwMode="auto">
            <a:xfrm flipH="1">
              <a:off x="6818489" y="2619913"/>
              <a:ext cx="397757" cy="426684"/>
            </a:xfrm>
            <a:prstGeom prst="line">
              <a:avLst/>
            </a:prstGeom>
            <a:noFill/>
            <a:ln w="31750" algn="ctr">
              <a:solidFill>
                <a:srgbClr val="000000"/>
              </a:solidFill>
              <a:round/>
              <a:headEnd/>
              <a:tailEnd/>
            </a:ln>
            <a:extLst>
              <a:ext uri="{909E8E84-426E-40DD-AFC4-6F175D3DCCD1}">
                <a14:hiddenFill xmlns:a14="http://schemas.microsoft.com/office/drawing/2010/main">
                  <a:noFill/>
                </a14:hiddenFill>
              </a:ext>
            </a:extLst>
          </p:spPr>
        </p:cxnSp>
        <p:cxnSp>
          <p:nvCxnSpPr>
            <p:cNvPr id="28" name="直線コネクタ 150"/>
            <p:cNvCxnSpPr>
              <a:cxnSpLocks noChangeShapeType="1"/>
            </p:cNvCxnSpPr>
            <p:nvPr/>
          </p:nvCxnSpPr>
          <p:spPr bwMode="auto">
            <a:xfrm>
              <a:off x="4794777" y="5391336"/>
              <a:ext cx="4100867" cy="25928"/>
            </a:xfrm>
            <a:prstGeom prst="line">
              <a:avLst/>
            </a:prstGeom>
            <a:noFill/>
            <a:ln w="31750" algn="ctr">
              <a:solidFill>
                <a:srgbClr val="000000"/>
              </a:solidFill>
              <a:round/>
              <a:headEnd/>
              <a:tailEnd/>
            </a:ln>
            <a:extLst>
              <a:ext uri="{909E8E84-426E-40DD-AFC4-6F175D3DCCD1}">
                <a14:hiddenFill xmlns:a14="http://schemas.microsoft.com/office/drawing/2010/main">
                  <a:noFill/>
                </a14:hiddenFill>
              </a:ext>
            </a:extLst>
          </p:spPr>
        </p:cxnSp>
        <p:cxnSp>
          <p:nvCxnSpPr>
            <p:cNvPr id="29" name="直線コネクタ 150"/>
            <p:cNvCxnSpPr>
              <a:cxnSpLocks noChangeShapeType="1"/>
            </p:cNvCxnSpPr>
            <p:nvPr/>
          </p:nvCxnSpPr>
          <p:spPr bwMode="auto">
            <a:xfrm>
              <a:off x="7171089" y="4245514"/>
              <a:ext cx="19933" cy="1160461"/>
            </a:xfrm>
            <a:prstGeom prst="line">
              <a:avLst/>
            </a:prstGeom>
            <a:noFill/>
            <a:ln w="31750" algn="ctr">
              <a:solidFill>
                <a:srgbClr val="000000"/>
              </a:solidFill>
              <a:round/>
              <a:headEnd/>
              <a:tailEnd/>
            </a:ln>
            <a:extLst>
              <a:ext uri="{909E8E84-426E-40DD-AFC4-6F175D3DCCD1}">
                <a14:hiddenFill xmlns:a14="http://schemas.microsoft.com/office/drawing/2010/main">
                  <a:noFill/>
                </a14:hiddenFill>
              </a:ext>
            </a:extLst>
          </p:spPr>
        </p:cxnSp>
        <p:cxnSp>
          <p:nvCxnSpPr>
            <p:cNvPr id="30" name="直線コネクタ 150"/>
            <p:cNvCxnSpPr>
              <a:cxnSpLocks noChangeShapeType="1"/>
            </p:cNvCxnSpPr>
            <p:nvPr/>
          </p:nvCxnSpPr>
          <p:spPr bwMode="auto">
            <a:xfrm flipH="1">
              <a:off x="5410200" y="5054600"/>
              <a:ext cx="12701" cy="355600"/>
            </a:xfrm>
            <a:prstGeom prst="line">
              <a:avLst/>
            </a:prstGeom>
            <a:noFill/>
            <a:ln w="31750" algn="ctr">
              <a:solidFill>
                <a:srgbClr val="000000"/>
              </a:solidFill>
              <a:round/>
              <a:headEnd/>
              <a:tailEnd/>
            </a:ln>
            <a:extLst>
              <a:ext uri="{909E8E84-426E-40DD-AFC4-6F175D3DCCD1}">
                <a14:hiddenFill xmlns:a14="http://schemas.microsoft.com/office/drawing/2010/main">
                  <a:noFill/>
                </a14:hiddenFill>
              </a:ext>
            </a:extLst>
          </p:spPr>
        </p:cxnSp>
        <p:sp>
          <p:nvSpPr>
            <p:cNvPr id="31" name="テキスト ボックス 148"/>
            <p:cNvSpPr txBox="1">
              <a:spLocks noChangeArrowheads="1"/>
            </p:cNvSpPr>
            <p:nvPr/>
          </p:nvSpPr>
          <p:spPr bwMode="auto">
            <a:xfrm>
              <a:off x="4792134" y="4321715"/>
              <a:ext cx="1890888" cy="37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000" dirty="0" smtClean="0">
                  <a:solidFill>
                    <a:srgbClr val="000000"/>
                  </a:solidFill>
                  <a:latin typeface="+mn-lt"/>
                </a:rPr>
                <a:t>NSX1000/NSX2000</a:t>
              </a:r>
              <a:endParaRPr lang="en-US" altLang="ja-JP" sz="1000" dirty="0">
                <a:solidFill>
                  <a:srgbClr val="000000"/>
                </a:solidFill>
                <a:latin typeface="+mn-lt"/>
              </a:endParaRPr>
            </a:p>
          </p:txBody>
        </p:sp>
        <p:sp>
          <p:nvSpPr>
            <p:cNvPr id="33" name="テキスト ボックス 32"/>
            <p:cNvSpPr txBox="1"/>
            <p:nvPr/>
          </p:nvSpPr>
          <p:spPr>
            <a:xfrm>
              <a:off x="7391400" y="4203700"/>
              <a:ext cx="1346200" cy="377317"/>
            </a:xfrm>
            <a:prstGeom prst="rect">
              <a:avLst/>
            </a:prstGeom>
            <a:noFill/>
          </p:spPr>
          <p:txBody>
            <a:bodyPr wrap="square" rtlCol="0">
              <a:spAutoFit/>
            </a:bodyPr>
            <a:lstStyle/>
            <a:p>
              <a:r>
                <a:rPr kumimoji="1" lang="en-US" altLang="ja-JP" sz="1000" dirty="0" smtClean="0">
                  <a:latin typeface="+mn-lt"/>
                </a:rPr>
                <a:t>L3-switch</a:t>
              </a:r>
              <a:endParaRPr kumimoji="1" lang="ja-JP" altLang="en-US" sz="1000" dirty="0">
                <a:latin typeface="+mn-lt"/>
              </a:endParaRPr>
            </a:p>
          </p:txBody>
        </p:sp>
        <p:sp>
          <p:nvSpPr>
            <p:cNvPr id="34" name="テキスト ボックス 33"/>
            <p:cNvSpPr txBox="1"/>
            <p:nvPr/>
          </p:nvSpPr>
          <p:spPr>
            <a:xfrm>
              <a:off x="4919135" y="5449711"/>
              <a:ext cx="3932766" cy="377317"/>
            </a:xfrm>
            <a:prstGeom prst="rect">
              <a:avLst/>
            </a:prstGeom>
            <a:noFill/>
          </p:spPr>
          <p:txBody>
            <a:bodyPr wrap="square" rtlCol="0">
              <a:spAutoFit/>
            </a:bodyPr>
            <a:lstStyle/>
            <a:p>
              <a:r>
                <a:rPr lang="en-US" altLang="ja-JP" sz="1000" dirty="0" smtClean="0">
                  <a:latin typeface="+mn-lt"/>
                </a:rPr>
                <a:t>Default GW of NSX1000/2000 is  L3-switch</a:t>
              </a:r>
            </a:p>
          </p:txBody>
        </p:sp>
        <p:sp>
          <p:nvSpPr>
            <p:cNvPr id="36" name="テキスト ボックス 35"/>
            <p:cNvSpPr txBox="1"/>
            <p:nvPr/>
          </p:nvSpPr>
          <p:spPr>
            <a:xfrm>
              <a:off x="4612922" y="1787878"/>
              <a:ext cx="4346221" cy="377317"/>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000" b="1" dirty="0" smtClean="0">
                  <a:solidFill>
                    <a:srgbClr val="0033CC"/>
                  </a:solidFill>
                  <a:latin typeface="+mn-lt"/>
                </a:rPr>
                <a:t> One NSX1000/2000 support multiple SIP provider  and multiple LAN segment</a:t>
              </a:r>
              <a:endParaRPr lang="en-US" altLang="ja-JP" sz="1000" b="1" dirty="0">
                <a:solidFill>
                  <a:srgbClr val="0033CC"/>
                </a:solidFill>
                <a:latin typeface="+mn-lt"/>
              </a:endParaRPr>
            </a:p>
          </p:txBody>
        </p:sp>
      </p:grpSp>
      <p:sp>
        <p:nvSpPr>
          <p:cNvPr id="40" name="Rectangle 1232"/>
          <p:cNvSpPr>
            <a:spLocks noChangeArrowheads="1"/>
          </p:cNvSpPr>
          <p:nvPr/>
        </p:nvSpPr>
        <p:spPr bwMode="auto">
          <a:xfrm>
            <a:off x="918854" y="836304"/>
            <a:ext cx="4395053" cy="336290"/>
          </a:xfrm>
          <a:prstGeom prst="rect">
            <a:avLst/>
          </a:prstGeom>
          <a:noFill/>
          <a:ln w="9525">
            <a:noFill/>
            <a:miter lim="800000"/>
            <a:headEnd/>
            <a:tailEnd/>
          </a:ln>
          <a:effectLst/>
        </p:spPr>
        <p:txBody>
          <a:bodyPr lIns="60889" tIns="30440" rIns="30440" bIns="30440" anchor="ctr">
            <a:spAutoFit/>
          </a:bodyPr>
          <a:lstStyle/>
          <a:p>
            <a:pPr algn="l">
              <a:defRPr/>
            </a:pPr>
            <a:r>
              <a:rPr lang="en-US" altLang="ja-JP" dirty="0" smtClean="0">
                <a:latin typeface="Arial" pitchFamily="34" charset="0"/>
              </a:rPr>
              <a:t>Multiple LAN network support for SIP Trunk</a:t>
            </a:r>
            <a:r>
              <a:rPr lang="en-US" altLang="ja-JP" dirty="0" smtClean="0">
                <a:effectLst>
                  <a:outerShdw blurRad="38100" dist="38100" dir="2700000" algn="tl">
                    <a:srgbClr val="C0C0C0"/>
                  </a:outerShdw>
                </a:effectLst>
                <a:latin typeface="Arial" pitchFamily="34" charset="0"/>
              </a:rPr>
              <a:t> </a:t>
            </a:r>
            <a:endParaRPr lang="en-US" altLang="ja-JP" dirty="0">
              <a:latin typeface="Arial" pitchFamily="34" charset="0"/>
              <a:sym typeface="ＭＳ Ｐゴシック" pitchFamily="50" charset="-128"/>
            </a:endParaRPr>
          </a:p>
        </p:txBody>
      </p:sp>
      <p:sp>
        <p:nvSpPr>
          <p:cNvPr id="39" name="正方形/長方形 38"/>
          <p:cNvSpPr/>
          <p:nvPr/>
        </p:nvSpPr>
        <p:spPr>
          <a:xfrm>
            <a:off x="927128" y="3687224"/>
            <a:ext cx="7433107" cy="646331"/>
          </a:xfrm>
          <a:prstGeom prst="rect">
            <a:avLst/>
          </a:prstGeom>
        </p:spPr>
        <p:txBody>
          <a:bodyPr wrap="square">
            <a:spAutoFit/>
          </a:bodyPr>
          <a:lstStyle/>
          <a:p>
            <a:pPr latinLnBrk="1"/>
            <a:r>
              <a:rPr lang="en-US" altLang="ja-JP" sz="1200" dirty="0" smtClean="0"/>
              <a:t>There is only 1 NAT Traversal rule can be set in the past.</a:t>
            </a:r>
          </a:p>
          <a:p>
            <a:pPr latinLnBrk="1"/>
            <a:r>
              <a:rPr lang="en-US" altLang="ja-JP" sz="1200" dirty="0" smtClean="0"/>
              <a:t>8 different NAT Traversal rule settings can be set.</a:t>
            </a:r>
          </a:p>
          <a:p>
            <a:pPr latinLnBrk="1"/>
            <a:r>
              <a:rPr lang="en-US" altLang="ja-JP" sz="1200" dirty="0" smtClean="0"/>
              <a:t>So up to 8 multiple SIP carrier can be supported even all of them need individual NAT Traversal rule.</a:t>
            </a:r>
            <a:endParaRPr lang="ja-JP" altLang="ja-JP" sz="1200" dirty="0"/>
          </a:p>
        </p:txBody>
      </p:sp>
      <p:sp>
        <p:nvSpPr>
          <p:cNvPr id="32" name="テキスト ボックス 31"/>
          <p:cNvSpPr txBox="1"/>
          <p:nvPr/>
        </p:nvSpPr>
        <p:spPr>
          <a:xfrm>
            <a:off x="8505449" y="122137"/>
            <a:ext cx="325730" cy="230832"/>
          </a:xfrm>
          <a:prstGeom prst="rect">
            <a:avLst/>
          </a:prstGeom>
          <a:solidFill>
            <a:srgbClr val="FFFF00"/>
          </a:solidFill>
          <a:ln>
            <a:noFill/>
          </a:ln>
        </p:spPr>
        <p:txBody>
          <a:bodyPr wrap="none" rtlCol="0">
            <a:spAutoFit/>
          </a:bodyPr>
          <a:lstStyle/>
          <a:p>
            <a:r>
              <a:rPr lang="en-US" altLang="ja-JP" sz="900" dirty="0" smtClean="0">
                <a:solidFill>
                  <a:srgbClr val="FF0000"/>
                </a:solidFill>
              </a:rPr>
              <a:t>V2</a:t>
            </a:r>
            <a:endParaRPr kumimoji="1" lang="ja-JP" altLang="en-US" sz="900" dirty="0">
              <a:solidFill>
                <a:srgbClr val="FF0000"/>
              </a:solidFill>
            </a:endParaRPr>
          </a:p>
        </p:txBody>
      </p:sp>
      <p:sp>
        <p:nvSpPr>
          <p:cNvPr id="35"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Tree>
    <p:extLst>
      <p:ext uri="{BB962C8B-B14F-4D97-AF65-F5344CB8AC3E}">
        <p14:creationId xmlns:p14="http://schemas.microsoft.com/office/powerpoint/2010/main" val="2325261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532843" y="1811039"/>
            <a:ext cx="6046177" cy="12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0687" tIns="30342" rIns="30342" bIns="3034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hangingPunct="0">
              <a:buFontTx/>
              <a:buNone/>
            </a:pPr>
            <a:r>
              <a:rPr lang="en-US" altLang="ja-JP" sz="3700" dirty="0">
                <a:solidFill>
                  <a:srgbClr val="FFFFFF"/>
                </a:solidFill>
              </a:rPr>
              <a:t>Chapter 1</a:t>
            </a:r>
            <a:br>
              <a:rPr lang="en-US" altLang="ja-JP" sz="3700" dirty="0">
                <a:solidFill>
                  <a:srgbClr val="FFFFFF"/>
                </a:solidFill>
              </a:rPr>
            </a:br>
            <a:r>
              <a:rPr lang="en-US" altLang="ja-JP" sz="3700" dirty="0">
                <a:solidFill>
                  <a:srgbClr val="FFFFFF"/>
                </a:solidFill>
              </a:rPr>
              <a:t>System Outline</a:t>
            </a:r>
          </a:p>
        </p:txBody>
      </p:sp>
    </p:spTree>
    <p:extLst>
      <p:ext uri="{BB962C8B-B14F-4D97-AF65-F5344CB8AC3E}">
        <p14:creationId xmlns:p14="http://schemas.microsoft.com/office/powerpoint/2010/main" val="2895141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604" y="2427734"/>
            <a:ext cx="39846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893084" y="858995"/>
            <a:ext cx="7056784" cy="1046440"/>
          </a:xfrm>
          <a:prstGeom prst="rect">
            <a:avLst/>
          </a:prstGeom>
        </p:spPr>
        <p:txBody>
          <a:bodyPr wrap="square">
            <a:spAutoFit/>
          </a:bodyPr>
          <a:lstStyle/>
          <a:p>
            <a:r>
              <a:rPr lang="en-US" altLang="ja-JP" dirty="0"/>
              <a:t>SRTP supported at internal </a:t>
            </a:r>
            <a:r>
              <a:rPr lang="en-US" altLang="ja-JP" dirty="0" smtClean="0"/>
              <a:t>call and SIP-TLS</a:t>
            </a:r>
            <a:endParaRPr lang="en-US" altLang="ja-JP" u="sng" dirty="0"/>
          </a:p>
          <a:p>
            <a:endParaRPr lang="ja-JP" altLang="ja-JP" sz="1200" dirty="0"/>
          </a:p>
          <a:p>
            <a:r>
              <a:rPr lang="en-US" altLang="ja-JP" sz="1200" dirty="0"/>
              <a:t>SRTP (Secure Real time </a:t>
            </a:r>
            <a:r>
              <a:rPr lang="en-US" altLang="ja-JP" sz="1200" dirty="0" smtClean="0"/>
              <a:t>Transport </a:t>
            </a:r>
            <a:r>
              <a:rPr lang="en-US" altLang="ja-JP" sz="1200" dirty="0"/>
              <a:t>Protocol) is supported at internal calls on </a:t>
            </a:r>
            <a:r>
              <a:rPr lang="en-US" altLang="ja-JP" sz="1200" dirty="0" smtClean="0"/>
              <a:t>NSX1000/2000. Following </a:t>
            </a:r>
            <a:r>
              <a:rPr lang="en-US" altLang="ja-JP" sz="1200" dirty="0"/>
              <a:t>table shows supported type of call and devices for SRTP communication.</a:t>
            </a:r>
            <a:endParaRPr lang="ja-JP" altLang="ja-JP" sz="1200" dirty="0"/>
          </a:p>
          <a:p>
            <a:r>
              <a:rPr lang="en-US" altLang="ja-JP" sz="1200" dirty="0"/>
              <a:t> </a:t>
            </a:r>
            <a:endParaRPr lang="ja-JP" altLang="ja-JP" sz="1200" dirty="0"/>
          </a:p>
        </p:txBody>
      </p:sp>
      <p:sp>
        <p:nvSpPr>
          <p:cNvPr id="7" name="テキスト ボックス 6"/>
          <p:cNvSpPr txBox="1"/>
          <p:nvPr/>
        </p:nvSpPr>
        <p:spPr>
          <a:xfrm>
            <a:off x="8505449" y="122137"/>
            <a:ext cx="325730" cy="230832"/>
          </a:xfrm>
          <a:prstGeom prst="rect">
            <a:avLst/>
          </a:prstGeom>
          <a:solidFill>
            <a:srgbClr val="FFFF00"/>
          </a:solidFill>
          <a:ln>
            <a:noFill/>
          </a:ln>
        </p:spPr>
        <p:txBody>
          <a:bodyPr wrap="none" rtlCol="0">
            <a:spAutoFit/>
          </a:bodyPr>
          <a:lstStyle/>
          <a:p>
            <a:r>
              <a:rPr lang="en-US" altLang="ja-JP" sz="900" dirty="0" smtClean="0">
                <a:solidFill>
                  <a:srgbClr val="FF0000"/>
                </a:solidFill>
              </a:rPr>
              <a:t>V2</a:t>
            </a:r>
            <a:endParaRPr kumimoji="1" lang="ja-JP" altLang="en-US" sz="900" dirty="0">
              <a:solidFill>
                <a:srgbClr val="FF0000"/>
              </a:solidFill>
            </a:endParaRPr>
          </a:p>
        </p:txBody>
      </p:sp>
      <p:sp>
        <p:nvSpPr>
          <p:cNvPr id="8"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2. How it work?</a:t>
            </a:r>
            <a:endParaRPr lang="en-US" altLang="ja-JP" sz="2400" dirty="0">
              <a:solidFill>
                <a:schemeClr val="bg1"/>
              </a:solidFill>
              <a:latin typeface="Arial" pitchFamily="34" charset="0"/>
              <a:sym typeface="ＭＳ Ｐゴシック" pitchFamily="50" charset="-128"/>
            </a:endParaRPr>
          </a:p>
        </p:txBody>
      </p:sp>
      <p:sp>
        <p:nvSpPr>
          <p:cNvPr id="9" name="Rectangle 86"/>
          <p:cNvSpPr>
            <a:spLocks noChangeArrowheads="1"/>
          </p:cNvSpPr>
          <p:nvPr/>
        </p:nvSpPr>
        <p:spPr bwMode="auto">
          <a:xfrm>
            <a:off x="5092614" y="2278405"/>
            <a:ext cx="2942794" cy="21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0743" tIns="30368" rIns="30368" bIns="30368"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hangingPunct="0">
              <a:spcBef>
                <a:spcPct val="10000"/>
              </a:spcBef>
              <a:buNone/>
            </a:pPr>
            <a:r>
              <a:rPr lang="en-US" altLang="ja-JP" sz="1000" dirty="0" smtClean="0">
                <a:solidFill>
                  <a:srgbClr val="FF0000"/>
                </a:solidFill>
              </a:rPr>
              <a:t>*1: HDV100/130 don’t support this feature.</a:t>
            </a:r>
          </a:p>
        </p:txBody>
      </p:sp>
      <p:sp>
        <p:nvSpPr>
          <p:cNvPr id="10" name="正方形/長方形 9"/>
          <p:cNvSpPr/>
          <p:nvPr/>
        </p:nvSpPr>
        <p:spPr>
          <a:xfrm>
            <a:off x="5161437" y="2630601"/>
            <a:ext cx="2720695" cy="1569660"/>
          </a:xfrm>
          <a:prstGeom prst="rect">
            <a:avLst/>
          </a:prstGeom>
        </p:spPr>
        <p:txBody>
          <a:bodyPr wrap="square">
            <a:spAutoFit/>
          </a:bodyPr>
          <a:lstStyle/>
          <a:p>
            <a:r>
              <a:rPr lang="en-US" altLang="ja-JP" sz="1200" dirty="0">
                <a:solidFill>
                  <a:srgbClr val="FF0000"/>
                </a:solidFill>
              </a:rPr>
              <a:t>HDV </a:t>
            </a:r>
            <a:r>
              <a:rPr lang="en-US" altLang="ja-JP" sz="1200" dirty="0" smtClean="0">
                <a:solidFill>
                  <a:srgbClr val="FF0000"/>
                </a:solidFill>
              </a:rPr>
              <a:t>and TGP600 need to up grade firmware to support this feature.</a:t>
            </a:r>
            <a:endParaRPr lang="ja-JP" altLang="ja-JP" sz="1200" dirty="0">
              <a:solidFill>
                <a:srgbClr val="FF0000"/>
              </a:solidFill>
            </a:endParaRPr>
          </a:p>
          <a:p>
            <a:r>
              <a:rPr lang="en-US" altLang="ja-JP" sz="1200" dirty="0" smtClean="0">
                <a:solidFill>
                  <a:srgbClr val="FF0000"/>
                </a:solidFill>
              </a:rPr>
              <a:t>Supported firmware may release at same time as NSX V2. </a:t>
            </a:r>
          </a:p>
          <a:p>
            <a:endParaRPr lang="en-US" altLang="ja-JP" sz="1200" dirty="0">
              <a:solidFill>
                <a:srgbClr val="FF0000"/>
              </a:solidFill>
            </a:endParaRPr>
          </a:p>
          <a:p>
            <a:r>
              <a:rPr lang="en-US" altLang="ja-JP" sz="1200" dirty="0" smtClean="0"/>
              <a:t>HDV V2.2XX(version </a:t>
            </a:r>
            <a:r>
              <a:rPr lang="en-US" altLang="ja-JP" sz="1200" dirty="0"/>
              <a:t>name may vary</a:t>
            </a:r>
            <a:r>
              <a:rPr lang="en-US" altLang="ja-JP" sz="1200" dirty="0" smtClean="0"/>
              <a:t>)</a:t>
            </a:r>
            <a:r>
              <a:rPr lang="ja-JP" altLang="en-US" sz="1200" dirty="0"/>
              <a:t> </a:t>
            </a:r>
            <a:r>
              <a:rPr lang="en-US" altLang="ja-JP" sz="1200" dirty="0" smtClean="0"/>
              <a:t>will support these features.</a:t>
            </a:r>
            <a:endParaRPr lang="en-US" altLang="ja-JP" sz="1200" dirty="0"/>
          </a:p>
          <a:p>
            <a:endParaRPr lang="ja-JP" altLang="ja-JP" sz="1200" dirty="0">
              <a:solidFill>
                <a:srgbClr val="FF0000"/>
              </a:solidFill>
            </a:endParaRPr>
          </a:p>
        </p:txBody>
      </p:sp>
      <p:graphicFrame>
        <p:nvGraphicFramePr>
          <p:cNvPr id="11" name="表 10"/>
          <p:cNvGraphicFramePr>
            <a:graphicFrameLocks noGrp="1"/>
          </p:cNvGraphicFramePr>
          <p:nvPr>
            <p:extLst>
              <p:ext uri="{D42A27DB-BD31-4B8C-83A1-F6EECF244321}">
                <p14:modId xmlns:p14="http://schemas.microsoft.com/office/powerpoint/2010/main" val="3153118660"/>
              </p:ext>
            </p:extLst>
          </p:nvPr>
        </p:nvGraphicFramePr>
        <p:xfrm>
          <a:off x="965092" y="1766646"/>
          <a:ext cx="6192688" cy="365760"/>
        </p:xfrm>
        <a:graphic>
          <a:graphicData uri="http://schemas.openxmlformats.org/drawingml/2006/table">
            <a:tbl>
              <a:tblPr firstRow="1" firstCol="1" bandRow="1">
                <a:tableStyleId>{5C22544A-7EE6-4342-B048-85BDC9FD1C3A}</a:tableStyleId>
              </a:tblPr>
              <a:tblGrid>
                <a:gridCol w="2960448"/>
                <a:gridCol w="3232240"/>
              </a:tblGrid>
              <a:tr h="0">
                <a:tc>
                  <a:txBody>
                    <a:bodyPr/>
                    <a:lstStyle/>
                    <a:p>
                      <a:pPr marL="0" algn="ctr">
                        <a:spcAft>
                          <a:spcPts val="0"/>
                        </a:spcAft>
                      </a:pPr>
                      <a:r>
                        <a:rPr lang="en-US" sz="1200" b="1" kern="100" dirty="0">
                          <a:solidFill>
                            <a:schemeClr val="tx1"/>
                          </a:solidFill>
                          <a:effectLst/>
                        </a:rPr>
                        <a:t>Type of call</a:t>
                      </a:r>
                      <a:endParaRPr lang="ja-JP" sz="1200" b="1" kern="100" dirty="0">
                        <a:solidFill>
                          <a:schemeClr val="tx1"/>
                        </a:solidFill>
                        <a:effectLst/>
                        <a:latin typeface="Arial"/>
                        <a:ea typeface="ＭＳ ゴシック"/>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spcAft>
                          <a:spcPts val="0"/>
                        </a:spcAft>
                      </a:pPr>
                      <a:r>
                        <a:rPr lang="en-US" sz="1200" b="1" kern="100" dirty="0">
                          <a:solidFill>
                            <a:schemeClr val="tx1"/>
                          </a:solidFill>
                          <a:effectLst/>
                        </a:rPr>
                        <a:t>Only P2P call </a:t>
                      </a:r>
                      <a:endParaRPr lang="ja-JP" sz="1200" b="1" kern="100" dirty="0">
                        <a:solidFill>
                          <a:schemeClr val="tx1"/>
                        </a:solidFill>
                        <a:effectLst/>
                        <a:latin typeface="Arial"/>
                        <a:ea typeface="ＭＳ ゴシック"/>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algn="ctr">
                        <a:spcAft>
                          <a:spcPts val="0"/>
                        </a:spcAft>
                      </a:pPr>
                      <a:r>
                        <a:rPr lang="en-US" sz="1200" b="1" kern="100" dirty="0">
                          <a:solidFill>
                            <a:schemeClr val="tx1"/>
                          </a:solidFill>
                          <a:effectLst/>
                        </a:rPr>
                        <a:t>Supported device</a:t>
                      </a:r>
                      <a:endParaRPr lang="ja-JP" sz="1200" b="1" kern="100" dirty="0">
                        <a:solidFill>
                          <a:schemeClr val="tx1"/>
                        </a:solidFill>
                        <a:effectLst/>
                        <a:latin typeface="Arial"/>
                        <a:ea typeface="ＭＳ ゴシック"/>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3F4"/>
                    </a:solidFill>
                  </a:tcPr>
                </a:tc>
                <a:tc>
                  <a:txBody>
                    <a:bodyPr/>
                    <a:lstStyle/>
                    <a:p>
                      <a:pPr marL="0" algn="ctr">
                        <a:spcAft>
                          <a:spcPts val="0"/>
                        </a:spcAft>
                      </a:pPr>
                      <a:r>
                        <a:rPr lang="en-US" sz="1200" b="1" kern="100" dirty="0" smtClean="0">
                          <a:solidFill>
                            <a:schemeClr val="tx1"/>
                          </a:solidFill>
                          <a:effectLst/>
                        </a:rPr>
                        <a:t>KX-HDV </a:t>
                      </a:r>
                      <a:r>
                        <a:rPr lang="en-US" sz="1200" b="1" kern="100" dirty="0">
                          <a:solidFill>
                            <a:schemeClr val="tx1"/>
                          </a:solidFill>
                          <a:effectLst/>
                        </a:rPr>
                        <a:t>series </a:t>
                      </a:r>
                      <a:r>
                        <a:rPr lang="en-US" sz="1200" b="1" kern="100" dirty="0" smtClean="0">
                          <a:solidFill>
                            <a:schemeClr val="tx1"/>
                          </a:solidFill>
                          <a:effectLst/>
                        </a:rPr>
                        <a:t>(*1) and </a:t>
                      </a:r>
                      <a:r>
                        <a:rPr lang="en-US" sz="1200" b="1" kern="100" dirty="0">
                          <a:solidFill>
                            <a:schemeClr val="tx1"/>
                          </a:solidFill>
                          <a:effectLst/>
                        </a:rPr>
                        <a:t>KX-TGP600</a:t>
                      </a:r>
                      <a:endParaRPr lang="ja-JP" sz="1200" b="1" kern="100" dirty="0">
                        <a:solidFill>
                          <a:schemeClr val="tx1"/>
                        </a:solidFill>
                        <a:effectLst/>
                        <a:latin typeface="Arial"/>
                        <a:ea typeface="ＭＳ ゴシック"/>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22888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71600" y="768053"/>
            <a:ext cx="7596844" cy="1815882"/>
          </a:xfrm>
          <a:prstGeom prst="rect">
            <a:avLst/>
          </a:prstGeom>
        </p:spPr>
        <p:txBody>
          <a:bodyPr wrap="square">
            <a:spAutoFit/>
          </a:bodyPr>
          <a:lstStyle/>
          <a:p>
            <a:r>
              <a:rPr lang="en-US" altLang="ja-JP" dirty="0">
                <a:latin typeface="+mn-lt"/>
              </a:rPr>
              <a:t>Multiple </a:t>
            </a:r>
            <a:r>
              <a:rPr lang="en-US" altLang="ja-JP" dirty="0" smtClean="0">
                <a:latin typeface="+mn-lt"/>
              </a:rPr>
              <a:t>administrator</a:t>
            </a:r>
          </a:p>
          <a:p>
            <a:endParaRPr lang="en-US" altLang="ja-JP" u="sng" dirty="0">
              <a:latin typeface="+mn-lt"/>
            </a:endParaRPr>
          </a:p>
          <a:p>
            <a:r>
              <a:rPr lang="ja-JP" altLang="ja-JP" sz="1200" dirty="0" smtClean="0">
                <a:latin typeface="+mn-lt"/>
              </a:rPr>
              <a:t>The </a:t>
            </a:r>
            <a:r>
              <a:rPr lang="ja-JP" altLang="ja-JP" sz="1200" dirty="0">
                <a:latin typeface="+mn-lt"/>
              </a:rPr>
              <a:t>sub- administrator </a:t>
            </a:r>
            <a:r>
              <a:rPr lang="ja-JP" altLang="ja-JP" sz="1200" dirty="0" smtClean="0">
                <a:latin typeface="+mn-lt"/>
              </a:rPr>
              <a:t>account</a:t>
            </a:r>
            <a:r>
              <a:rPr lang="en-US" altLang="ja-JP" sz="1200" dirty="0" smtClean="0">
                <a:latin typeface="+mn-lt"/>
              </a:rPr>
              <a:t> (Max</a:t>
            </a:r>
            <a:r>
              <a:rPr lang="ja-JP" altLang="ja-JP" sz="1200" dirty="0" smtClean="0">
                <a:latin typeface="+mn-lt"/>
              </a:rPr>
              <a:t> </a:t>
            </a:r>
            <a:r>
              <a:rPr lang="ja-JP" altLang="ja-JP" sz="1200" dirty="0">
                <a:latin typeface="+mn-lt"/>
              </a:rPr>
              <a:t>32 </a:t>
            </a:r>
            <a:r>
              <a:rPr lang="ja-JP" altLang="ja-JP" sz="1200" dirty="0" smtClean="0">
                <a:latin typeface="+mn-lt"/>
              </a:rPr>
              <a:t>accounts</a:t>
            </a:r>
            <a:r>
              <a:rPr lang="en-US" altLang="ja-JP" sz="1200" dirty="0" smtClean="0">
                <a:latin typeface="+mn-lt"/>
              </a:rPr>
              <a:t>) will be added</a:t>
            </a:r>
            <a:r>
              <a:rPr lang="ja-JP" altLang="ja-JP" sz="1200" dirty="0" err="1" smtClean="0">
                <a:latin typeface="+mn-lt"/>
              </a:rPr>
              <a:t>.</a:t>
            </a:r>
            <a:endParaRPr lang="ja-JP" altLang="ja-JP" sz="1200" dirty="0">
              <a:latin typeface="+mn-lt"/>
            </a:endParaRPr>
          </a:p>
          <a:p>
            <a:r>
              <a:rPr lang="ja-JP" altLang="ja-JP" sz="1200" dirty="0">
                <a:latin typeface="+mn-lt"/>
              </a:rPr>
              <a:t>Following 2 type of management can be provided by </a:t>
            </a:r>
            <a:r>
              <a:rPr lang="ja-JP" altLang="ja-JP" sz="1200" dirty="0" smtClean="0">
                <a:latin typeface="+mn-lt"/>
              </a:rPr>
              <a:t>th</a:t>
            </a:r>
            <a:r>
              <a:rPr lang="en-US" altLang="ja-JP" sz="1200" dirty="0" smtClean="0">
                <a:latin typeface="+mn-lt"/>
              </a:rPr>
              <a:t>is</a:t>
            </a:r>
            <a:r>
              <a:rPr lang="ja-JP" altLang="ja-JP" sz="1200" dirty="0" smtClean="0">
                <a:latin typeface="+mn-lt"/>
              </a:rPr>
              <a:t> </a:t>
            </a:r>
            <a:r>
              <a:rPr lang="ja-JP" altLang="ja-JP" sz="1200" dirty="0">
                <a:latin typeface="+mn-lt"/>
              </a:rPr>
              <a:t>account</a:t>
            </a:r>
            <a:r>
              <a:rPr lang="ja-JP" altLang="ja-JP" sz="1200" dirty="0" err="1">
                <a:latin typeface="+mn-lt"/>
              </a:rPr>
              <a:t>..</a:t>
            </a:r>
            <a:endParaRPr lang="ja-JP" altLang="ja-JP" sz="1200" dirty="0">
              <a:latin typeface="+mn-lt"/>
            </a:endParaRPr>
          </a:p>
          <a:p>
            <a:r>
              <a:rPr lang="ja-JP" altLang="ja-JP" sz="1200" dirty="0">
                <a:latin typeface="+mn-lt"/>
              </a:rPr>
              <a:t> </a:t>
            </a:r>
          </a:p>
          <a:p>
            <a:pPr lvl="0"/>
            <a:r>
              <a:rPr lang="ja-JP" altLang="ja-JP" sz="1200" dirty="0">
                <a:latin typeface="+mn-lt"/>
              </a:rPr>
              <a:t>Site </a:t>
            </a:r>
            <a:r>
              <a:rPr lang="ja-JP" altLang="ja-JP" sz="1200" dirty="0" smtClean="0">
                <a:latin typeface="+mn-lt"/>
              </a:rPr>
              <a:t>administration</a:t>
            </a:r>
            <a:endParaRPr lang="ja-JP" altLang="ja-JP" sz="1200" dirty="0">
              <a:latin typeface="+mn-lt"/>
            </a:endParaRPr>
          </a:p>
          <a:p>
            <a:pPr lvl="0"/>
            <a:r>
              <a:rPr lang="en-US" altLang="ja-JP" sz="1200" dirty="0">
                <a:latin typeface="+mn-lt"/>
              </a:rPr>
              <a:t>Site related data, device and trunk port data, </a:t>
            </a:r>
            <a:endParaRPr lang="en-US" altLang="ja-JP" sz="1200" dirty="0" smtClean="0">
              <a:latin typeface="+mn-lt"/>
            </a:endParaRPr>
          </a:p>
          <a:p>
            <a:pPr lvl="0"/>
            <a:r>
              <a:rPr lang="en-US" altLang="ja-JP" sz="1200" dirty="0" smtClean="0">
                <a:latin typeface="+mn-lt"/>
              </a:rPr>
              <a:t>IP </a:t>
            </a:r>
            <a:r>
              <a:rPr lang="en-US" altLang="ja-JP" sz="1200" dirty="0">
                <a:latin typeface="+mn-lt"/>
              </a:rPr>
              <a:t>device registration, isolated mode recovery, </a:t>
            </a:r>
            <a:endParaRPr lang="ja-JP" altLang="ja-JP" sz="1200" dirty="0">
              <a:latin typeface="+mn-lt"/>
            </a:endParaRPr>
          </a:p>
          <a:p>
            <a:r>
              <a:rPr lang="en-US" altLang="ja-JP" sz="1200" dirty="0">
                <a:latin typeface="+mn-lt"/>
              </a:rPr>
              <a:t> and so </a:t>
            </a:r>
            <a:r>
              <a:rPr lang="en-US" altLang="ja-JP" sz="1200" dirty="0" smtClean="0">
                <a:latin typeface="+mn-lt"/>
              </a:rPr>
              <a:t>on can be maintained.</a:t>
            </a:r>
            <a:endParaRPr lang="ja-JP" altLang="ja-JP" sz="1200" dirty="0">
              <a:latin typeface="+mn-lt"/>
            </a:endParaRPr>
          </a:p>
        </p:txBody>
      </p:sp>
      <p:pic>
        <p:nvPicPr>
          <p:cNvPr id="922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604" y="2584809"/>
            <a:ext cx="33528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4788024" y="1668745"/>
            <a:ext cx="3534622" cy="830997"/>
          </a:xfrm>
          <a:prstGeom prst="rect">
            <a:avLst/>
          </a:prstGeom>
        </p:spPr>
        <p:txBody>
          <a:bodyPr wrap="square">
            <a:spAutoFit/>
          </a:bodyPr>
          <a:lstStyle/>
          <a:p>
            <a:pPr lvl="0"/>
            <a:r>
              <a:rPr lang="en-US" altLang="ja-JP" sz="1200" dirty="0">
                <a:latin typeface="+mn-lt"/>
              </a:rPr>
              <a:t>Simultaneous </a:t>
            </a:r>
            <a:r>
              <a:rPr lang="en-US" altLang="ja-JP" sz="1200" dirty="0" smtClean="0">
                <a:latin typeface="+mn-lt"/>
              </a:rPr>
              <a:t>installation</a:t>
            </a:r>
          </a:p>
          <a:p>
            <a:pPr lvl="0"/>
            <a:r>
              <a:rPr lang="en-US" altLang="ja-JP" sz="1200" dirty="0" smtClean="0">
                <a:latin typeface="+mn-lt"/>
              </a:rPr>
              <a:t>User </a:t>
            </a:r>
            <a:r>
              <a:rPr lang="en-US" altLang="ja-JP" sz="1200" dirty="0">
                <a:latin typeface="+mn-lt"/>
              </a:rPr>
              <a:t>setting, DDI table, ICG group </a:t>
            </a:r>
            <a:r>
              <a:rPr lang="en-US" altLang="ja-JP" sz="1200" dirty="0" smtClean="0">
                <a:latin typeface="+mn-lt"/>
              </a:rPr>
              <a:t>setting </a:t>
            </a:r>
            <a:r>
              <a:rPr lang="en-US" altLang="ja-JP" sz="1200" dirty="0">
                <a:latin typeface="+mn-lt"/>
              </a:rPr>
              <a:t>can be divided and assigned to the responsible sub-administrators</a:t>
            </a:r>
            <a:endParaRPr lang="ja-JP" altLang="ja-JP" sz="1200" dirty="0">
              <a:latin typeface="+mn-lt"/>
            </a:endParaRPr>
          </a:p>
        </p:txBody>
      </p:sp>
      <p:pic>
        <p:nvPicPr>
          <p:cNvPr id="922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012" y="2575195"/>
            <a:ext cx="3492388" cy="168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8505449" y="122137"/>
            <a:ext cx="325730" cy="230832"/>
          </a:xfrm>
          <a:prstGeom prst="rect">
            <a:avLst/>
          </a:prstGeom>
          <a:solidFill>
            <a:srgbClr val="FFFF00"/>
          </a:solidFill>
          <a:ln>
            <a:noFill/>
          </a:ln>
        </p:spPr>
        <p:txBody>
          <a:bodyPr wrap="none" rtlCol="0">
            <a:spAutoFit/>
          </a:bodyPr>
          <a:lstStyle/>
          <a:p>
            <a:r>
              <a:rPr lang="en-US" altLang="ja-JP" sz="900" dirty="0" smtClean="0">
                <a:solidFill>
                  <a:srgbClr val="FF0000"/>
                </a:solidFill>
              </a:rPr>
              <a:t>V2</a:t>
            </a:r>
            <a:endParaRPr kumimoji="1" lang="ja-JP" altLang="en-US" sz="900" dirty="0">
              <a:solidFill>
                <a:srgbClr val="FF0000"/>
              </a:solidFill>
            </a:endParaRPr>
          </a:p>
        </p:txBody>
      </p:sp>
      <p:sp>
        <p:nvSpPr>
          <p:cNvPr id="8"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Tree>
    <p:extLst>
      <p:ext uri="{BB962C8B-B14F-4D97-AF65-F5344CB8AC3E}">
        <p14:creationId xmlns:p14="http://schemas.microsoft.com/office/powerpoint/2010/main" val="14018542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32"/>
          <p:cNvSpPr>
            <a:spLocks noChangeArrowheads="1"/>
          </p:cNvSpPr>
          <p:nvPr/>
        </p:nvSpPr>
        <p:spPr bwMode="auto">
          <a:xfrm>
            <a:off x="934418" y="880738"/>
            <a:ext cx="3302068" cy="276918"/>
          </a:xfrm>
          <a:prstGeom prst="rect">
            <a:avLst/>
          </a:prstGeom>
          <a:noFill/>
          <a:ln w="9525">
            <a:noFill/>
            <a:miter lim="800000"/>
            <a:headEnd/>
            <a:tailEnd/>
          </a:ln>
          <a:effectLst/>
        </p:spPr>
        <p:txBody>
          <a:bodyPr lIns="60889" tIns="30440" rIns="30440" bIns="30440" anchor="ctr">
            <a:spAutoFit/>
          </a:bodyPr>
          <a:lstStyle/>
          <a:p>
            <a:pPr algn="l">
              <a:defRPr/>
            </a:pPr>
            <a:r>
              <a:rPr lang="en-US" altLang="ja-JP" dirty="0">
                <a:latin typeface="Arial" pitchFamily="34" charset="0"/>
              </a:rPr>
              <a:t>S</a:t>
            </a:r>
            <a:r>
              <a:rPr lang="en-US" altLang="ja-JP" dirty="0" smtClean="0">
                <a:latin typeface="Arial" pitchFamily="34" charset="0"/>
              </a:rPr>
              <a:t>ystem Data file automatic back up</a:t>
            </a:r>
            <a:r>
              <a:rPr lang="en-US" altLang="ja-JP" dirty="0" smtClean="0">
                <a:effectLst>
                  <a:outerShdw blurRad="38100" dist="38100" dir="2700000" algn="tl">
                    <a:srgbClr val="C0C0C0"/>
                  </a:outerShdw>
                </a:effectLst>
                <a:latin typeface="Arial" pitchFamily="34" charset="0"/>
              </a:rPr>
              <a:t> </a:t>
            </a:r>
            <a:endParaRPr lang="en-US" altLang="ja-JP" dirty="0">
              <a:latin typeface="Arial" pitchFamily="34" charset="0"/>
              <a:sym typeface="ＭＳ Ｐゴシック" pitchFamily="50" charset="-128"/>
            </a:endParaRPr>
          </a:p>
        </p:txBody>
      </p:sp>
      <p:sp>
        <p:nvSpPr>
          <p:cNvPr id="3" name="正方形/長方形 2"/>
          <p:cNvSpPr/>
          <p:nvPr/>
        </p:nvSpPr>
        <p:spPr>
          <a:xfrm>
            <a:off x="890374" y="1246823"/>
            <a:ext cx="7363252" cy="1938992"/>
          </a:xfrm>
          <a:prstGeom prst="rect">
            <a:avLst/>
          </a:prstGeom>
        </p:spPr>
        <p:txBody>
          <a:bodyPr>
            <a:spAutoFit/>
          </a:bodyPr>
          <a:lstStyle/>
          <a:p>
            <a:r>
              <a:rPr lang="en-US" altLang="ja-JP" sz="1000" dirty="0"/>
              <a:t>1) Back up to </a:t>
            </a:r>
            <a:r>
              <a:rPr lang="en-US" altLang="ja-JP" sz="1000" dirty="0" err="1"/>
              <a:t>internalmemory</a:t>
            </a:r>
            <a:endParaRPr lang="en-US" altLang="ja-JP" sz="1000" dirty="0"/>
          </a:p>
          <a:p>
            <a:r>
              <a:rPr lang="en-US" altLang="ja-JP" sz="1000" dirty="0"/>
              <a:t>System data file, </a:t>
            </a:r>
            <a:r>
              <a:rPr lang="en-US" altLang="ja-JP" sz="1000" dirty="0" err="1"/>
              <a:t>DxSYS</a:t>
            </a:r>
            <a:r>
              <a:rPr lang="en-US" altLang="ja-JP" sz="1000" dirty="0"/>
              <a:t>, can be backed up into internal memory of NSX1000/2000 automatically every day.</a:t>
            </a:r>
          </a:p>
          <a:p>
            <a:r>
              <a:rPr lang="en-US" altLang="ja-JP" sz="1000" dirty="0"/>
              <a:t>Maximum 30 files can be stored, and an oldest file is deleted when </a:t>
            </a:r>
            <a:r>
              <a:rPr lang="en-US" altLang="ja-JP" sz="1000" dirty="0" err="1"/>
              <a:t>itmore</a:t>
            </a:r>
            <a:r>
              <a:rPr lang="en-US" altLang="ja-JP" sz="1000" dirty="0" smtClean="0"/>
              <a:t>.</a:t>
            </a:r>
          </a:p>
          <a:p>
            <a:endParaRPr lang="en-US" altLang="ja-JP" sz="1000" dirty="0"/>
          </a:p>
          <a:p>
            <a:r>
              <a:rPr lang="en-US" altLang="ja-JP" sz="1000" dirty="0"/>
              <a:t>2) Restore and file transfer</a:t>
            </a:r>
          </a:p>
          <a:p>
            <a:r>
              <a:rPr lang="en-US" altLang="ja-JP" sz="1000" dirty="0" err="1"/>
              <a:t>Afile</a:t>
            </a:r>
            <a:r>
              <a:rPr lang="en-US" altLang="ja-JP" sz="1000" dirty="0"/>
              <a:t> which is selected from backed up files can be restored into NSX. And also a selected file from backed up</a:t>
            </a:r>
          </a:p>
          <a:p>
            <a:r>
              <a:rPr lang="en-US" altLang="ja-JP" sz="1000" dirty="0"/>
              <a:t>files can be transferred to </a:t>
            </a:r>
            <a:r>
              <a:rPr lang="en-US" altLang="ja-JP" sz="1000" dirty="0" err="1"/>
              <a:t>USBmemory</a:t>
            </a:r>
            <a:r>
              <a:rPr lang="en-US" altLang="ja-JP" sz="1000" dirty="0"/>
              <a:t> or NAS.</a:t>
            </a:r>
          </a:p>
          <a:p>
            <a:endParaRPr lang="en-US" altLang="ja-JP" sz="1000" dirty="0" smtClean="0"/>
          </a:p>
          <a:p>
            <a:r>
              <a:rPr lang="en-US" altLang="ja-JP" sz="1000" dirty="0" smtClean="0"/>
              <a:t>3) </a:t>
            </a:r>
            <a:r>
              <a:rPr lang="en-US" altLang="ja-JP" sz="1000" dirty="0"/>
              <a:t>Back up to external storage</a:t>
            </a:r>
          </a:p>
          <a:p>
            <a:r>
              <a:rPr lang="en-US" altLang="ja-JP" sz="1000" dirty="0"/>
              <a:t>NSX1000/2000 supports to back up the system data file. The data file can be transferred to USB memory or</a:t>
            </a:r>
          </a:p>
          <a:p>
            <a:r>
              <a:rPr lang="en-US" altLang="ja-JP" sz="1000" dirty="0"/>
              <a:t>NAS automatically every day. There is no limit to transfer the number of files, and it depends on capacity of the</a:t>
            </a:r>
          </a:p>
          <a:p>
            <a:r>
              <a:rPr lang="en-US" altLang="ja-JP" sz="1000" dirty="0"/>
              <a:t>storage to transfer.</a:t>
            </a:r>
            <a:endParaRPr lang="ja-JP" altLang="en-US" sz="1000" dirty="0"/>
          </a:p>
        </p:txBody>
      </p:sp>
      <p:sp>
        <p:nvSpPr>
          <p:cNvPr id="4" name="テキスト ボックス 3"/>
          <p:cNvSpPr txBox="1"/>
          <p:nvPr/>
        </p:nvSpPr>
        <p:spPr>
          <a:xfrm>
            <a:off x="8505449" y="122137"/>
            <a:ext cx="325730" cy="230832"/>
          </a:xfrm>
          <a:prstGeom prst="rect">
            <a:avLst/>
          </a:prstGeom>
          <a:solidFill>
            <a:srgbClr val="FFFF00"/>
          </a:solidFill>
          <a:ln>
            <a:noFill/>
          </a:ln>
        </p:spPr>
        <p:txBody>
          <a:bodyPr wrap="none" rtlCol="0">
            <a:spAutoFit/>
          </a:bodyPr>
          <a:lstStyle/>
          <a:p>
            <a:r>
              <a:rPr lang="en-US" altLang="ja-JP" sz="900" dirty="0" smtClean="0">
                <a:solidFill>
                  <a:srgbClr val="FF0000"/>
                </a:solidFill>
              </a:rPr>
              <a:t>V2</a:t>
            </a:r>
            <a:endParaRPr kumimoji="1" lang="ja-JP" altLang="en-US" sz="900" dirty="0">
              <a:solidFill>
                <a:srgbClr val="FF0000"/>
              </a:solidFill>
            </a:endParaRPr>
          </a:p>
        </p:txBody>
      </p:sp>
      <p:sp>
        <p:nvSpPr>
          <p:cNvPr id="5"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Tree>
    <p:extLst>
      <p:ext uri="{BB962C8B-B14F-4D97-AF65-F5344CB8AC3E}">
        <p14:creationId xmlns:p14="http://schemas.microsoft.com/office/powerpoint/2010/main" val="39510467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処理 2"/>
          <p:cNvSpPr/>
          <p:nvPr/>
        </p:nvSpPr>
        <p:spPr>
          <a:xfrm>
            <a:off x="1007604" y="735546"/>
            <a:ext cx="7002301" cy="504000"/>
          </a:xfrm>
          <a:prstGeom prst="flowChartProcess">
            <a:avLst/>
          </a:prstGeom>
          <a:solidFill>
            <a:srgbClr val="9BBB59">
              <a:lumMod val="20000"/>
              <a:lumOff val="80000"/>
            </a:srgb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l">
              <a:defRPr/>
            </a:pPr>
            <a:r>
              <a:rPr lang="en-US" altLang="ja-JP" sz="1200" dirty="0">
                <a:solidFill>
                  <a:prstClr val="black"/>
                </a:solidFill>
                <a:ea typeface="HGP創英角ｺﾞｼｯｸUB" panose="020B0900000000000000" pitchFamily="50" charset="-128"/>
                <a:cs typeface="Arial" panose="020B0604020202020204" pitchFamily="34" charset="0"/>
              </a:rPr>
              <a:t>■</a:t>
            </a:r>
            <a:r>
              <a:rPr lang="ja-JP" altLang="en-US" sz="1200" dirty="0">
                <a:solidFill>
                  <a:prstClr val="black"/>
                </a:solidFill>
                <a:ea typeface="HGP創英角ｺﾞｼｯｸUB" panose="020B0900000000000000" pitchFamily="50" charset="-128"/>
                <a:cs typeface="Arial" panose="020B0604020202020204" pitchFamily="34" charset="0"/>
              </a:rPr>
              <a:t>　</a:t>
            </a:r>
            <a:r>
              <a:rPr lang="en-US" altLang="ja-JP" sz="1200" dirty="0">
                <a:solidFill>
                  <a:prstClr val="black"/>
                </a:solidFill>
                <a:ea typeface="HGP創英角ｺﾞｼｯｸUB" panose="020B0900000000000000" pitchFamily="50" charset="-128"/>
                <a:cs typeface="Arial" panose="020B0604020202020204" pitchFamily="34" charset="0"/>
              </a:rPr>
              <a:t>NS1000 don’t need maintenance AK. </a:t>
            </a:r>
            <a:r>
              <a:rPr lang="en-US" altLang="ja-JP" sz="1200" dirty="0" smtClean="0">
                <a:solidFill>
                  <a:prstClr val="black"/>
                </a:solidFill>
                <a:ea typeface="HGP創英角ｺﾞｼｯｸUB" panose="020B0900000000000000" pitchFamily="50" charset="-128"/>
                <a:cs typeface="Arial" panose="020B0604020202020204" pitchFamily="34" charset="0"/>
              </a:rPr>
              <a:t>But NSX </a:t>
            </a:r>
            <a:r>
              <a:rPr lang="en-US" altLang="ja-JP" sz="1200" dirty="0">
                <a:solidFill>
                  <a:prstClr val="black"/>
                </a:solidFill>
                <a:ea typeface="HGP創英角ｺﾞｼｯｸUB" panose="020B0900000000000000" pitchFamily="50" charset="-128"/>
                <a:cs typeface="Arial" panose="020B0604020202020204" pitchFamily="34" charset="0"/>
              </a:rPr>
              <a:t>series need maintenance AK (</a:t>
            </a:r>
            <a:r>
              <a:rPr lang="en-US" altLang="ja-JP" sz="1200" dirty="0">
                <a:solidFill>
                  <a:srgbClr val="0000FF"/>
                </a:solidFill>
                <a:ea typeface="HGP創英角ｺﾞｼｯｸUB" panose="020B0900000000000000" pitchFamily="50" charset="-128"/>
                <a:cs typeface="Arial" panose="020B0604020202020204" pitchFamily="34" charset="0"/>
              </a:rPr>
              <a:t>mandatory</a:t>
            </a:r>
            <a:r>
              <a:rPr lang="en-US" altLang="ja-JP" sz="1200" dirty="0">
                <a:solidFill>
                  <a:prstClr val="black"/>
                </a:solidFill>
                <a:ea typeface="HGP創英角ｺﾞｼｯｸUB" panose="020B0900000000000000" pitchFamily="50" charset="-128"/>
                <a:cs typeface="Arial" panose="020B0604020202020204" pitchFamily="34" charset="0"/>
              </a:rPr>
              <a:t>).</a:t>
            </a:r>
          </a:p>
          <a:p>
            <a:pPr algn="l">
              <a:defRPr/>
            </a:pPr>
            <a:r>
              <a:rPr lang="ja-JP" altLang="en-US" sz="1200" dirty="0">
                <a:solidFill>
                  <a:prstClr val="black"/>
                </a:solidFill>
                <a:ea typeface="HGP創英角ｺﾞｼｯｸUB" panose="020B0900000000000000" pitchFamily="50" charset="-128"/>
                <a:cs typeface="Arial" panose="020B0604020202020204" pitchFamily="34" charset="0"/>
              </a:rPr>
              <a:t>■　</a:t>
            </a:r>
            <a:r>
              <a:rPr lang="en-US" altLang="ja-JP" sz="1200" dirty="0">
                <a:solidFill>
                  <a:prstClr val="black"/>
                </a:solidFill>
                <a:ea typeface="HGP創英角ｺﾞｼｯｸUB" panose="020B0900000000000000" pitchFamily="50" charset="-128"/>
                <a:cs typeface="Arial" panose="020B0604020202020204" pitchFamily="34" charset="0"/>
              </a:rPr>
              <a:t>2 model line up: NSX1000 and  NSX2000.  (sales channel is different)</a:t>
            </a:r>
          </a:p>
        </p:txBody>
      </p:sp>
      <p:graphicFrame>
        <p:nvGraphicFramePr>
          <p:cNvPr id="4" name="表 3"/>
          <p:cNvGraphicFramePr>
            <a:graphicFrameLocks noGrp="1"/>
          </p:cNvGraphicFramePr>
          <p:nvPr>
            <p:extLst>
              <p:ext uri="{D42A27DB-BD31-4B8C-83A1-F6EECF244321}">
                <p14:modId xmlns:p14="http://schemas.microsoft.com/office/powerpoint/2010/main" val="1437895145"/>
              </p:ext>
            </p:extLst>
          </p:nvPr>
        </p:nvGraphicFramePr>
        <p:xfrm>
          <a:off x="991193" y="1311610"/>
          <a:ext cx="7505243" cy="3071743"/>
        </p:xfrm>
        <a:graphic>
          <a:graphicData uri="http://schemas.openxmlformats.org/drawingml/2006/table">
            <a:tbl>
              <a:tblPr firstRow="1" bandRow="1">
                <a:tableStyleId>{5C22544A-7EE6-4342-B048-85BDC9FD1C3A}</a:tableStyleId>
              </a:tblPr>
              <a:tblGrid>
                <a:gridCol w="2324728"/>
                <a:gridCol w="2039518"/>
                <a:gridCol w="1584998"/>
                <a:gridCol w="1555999"/>
              </a:tblGrid>
              <a:tr h="176143">
                <a:tc>
                  <a:txBody>
                    <a:bodyPr/>
                    <a:lstStyle/>
                    <a:p>
                      <a:pPr algn="ctr"/>
                      <a:endParaRPr kumimoji="1" lang="ja-JP" altLang="en-US" sz="9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NS1000</a:t>
                      </a:r>
                      <a:endParaRPr kumimoji="1" lang="ja-JP" altLang="en-US" sz="9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dirty="0" smtClean="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NSX1000</a:t>
                      </a:r>
                      <a:endParaRPr kumimoji="1" lang="ja-JP" altLang="en-US" sz="9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kumimoji="1" lang="en-US" altLang="ja-JP" sz="900" dirty="0" smtClean="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NSX2000</a:t>
                      </a:r>
                      <a:endParaRPr kumimoji="1" lang="ja-JP" altLang="en-US" sz="9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Max Extension(1sys)</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640</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1,000</a:t>
                      </a:r>
                      <a:endParaRPr kumimoji="1" lang="ja-JP" altLang="en-US" sz="10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2,000</a:t>
                      </a:r>
                      <a:endParaRPr kumimoji="1" lang="ja-JP" altLang="en-US" sz="10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Max Extension</a:t>
                      </a:r>
                      <a:r>
                        <a:rPr kumimoji="1" lang="ja-JP" altLang="en-US"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Network</a:t>
                      </a:r>
                      <a:r>
                        <a:rPr kumimoji="1" lang="ja-JP" altLang="en-US"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1,000</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1,000</a:t>
                      </a:r>
                      <a:endParaRPr kumimoji="1" lang="ja-JP" altLang="en-US" sz="10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2,000</a:t>
                      </a:r>
                      <a:endParaRPr kumimoji="1" lang="ja-JP" altLang="en-US" sz="10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dirty="0" smtClean="0">
                          <a:solidFill>
                            <a:schemeClr val="tx1"/>
                          </a:solidFill>
                          <a:effectLst/>
                          <a:latin typeface="+mn-lt"/>
                          <a:ea typeface="+mn-ea"/>
                          <a:cs typeface="+mn-cs"/>
                        </a:rPr>
                        <a:t>Simultaneous </a:t>
                      </a: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Call number</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255</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Up to capacity</a:t>
                      </a:r>
                      <a:endParaRPr kumimoji="1" lang="ja-JP" altLang="en-US" sz="10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4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User</a:t>
                      </a:r>
                      <a:r>
                        <a:rPr kumimoji="1" lang="en-US" altLang="ja-JP" sz="1000" baseline="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 Concept</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No</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Yes</a:t>
                      </a:r>
                      <a:endParaRPr kumimoji="1" lang="ja-JP" altLang="en-US" sz="10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400" dirty="0">
                        <a:solidFill>
                          <a:srgbClr val="0000FF"/>
                        </a:solidFill>
                        <a:latin typeface="HGP創英角ｺﾞｼｯｸUB" panose="020B0900000000000000" pitchFamily="50" charset="-128"/>
                        <a:ea typeface="HGP創英角ｺﾞｼｯｸUB" panose="020B0900000000000000" pitchFamily="50" charset="-128"/>
                      </a:endParaRPr>
                    </a:p>
                  </a:txBody>
                  <a:tcPr marL="91447" marR="91447" marT="0" marB="0" anchor="ctr"/>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Network</a:t>
                      </a:r>
                      <a:r>
                        <a:rPr kumimoji="1" lang="en-US" altLang="ja-JP" sz="1000" baseline="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 site</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16</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32</a:t>
                      </a:r>
                      <a:endParaRPr kumimoji="1" lang="ja-JP" altLang="en-US" sz="10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400" dirty="0">
                        <a:solidFill>
                          <a:srgbClr val="0000FF"/>
                        </a:solidFill>
                        <a:latin typeface="HGP創英角ｺﾞｼｯｸUB" panose="020B0900000000000000" pitchFamily="50" charset="-128"/>
                        <a:ea typeface="HGP創英角ｺﾞｼｯｸUB" panose="020B0900000000000000" pitchFamily="50" charset="-128"/>
                      </a:endParaRPr>
                    </a:p>
                  </a:txBody>
                  <a:tcPr marL="91447" marR="91447" marT="0" marB="0" anchor="ctr"/>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tenant</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32 or 128</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128</a:t>
                      </a:r>
                      <a:endParaRPr kumimoji="1" lang="ja-JP" altLang="en-US" sz="10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Maintenance AK</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No</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Yes   (mandatory)</a:t>
                      </a:r>
                      <a:endParaRPr kumimoji="1" lang="ja-JP" altLang="en-US" sz="10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400" dirty="0">
                        <a:solidFill>
                          <a:srgbClr val="0000FF"/>
                        </a:solidFill>
                        <a:latin typeface="HGP創英角ｺﾞｼｯｸUB" panose="020B0900000000000000" pitchFamily="50" charset="-128"/>
                        <a:ea typeface="HGP創英角ｺﾞｼｯｸUB" panose="020B0900000000000000" pitchFamily="50" charset="-128"/>
                      </a:endParaRPr>
                    </a:p>
                  </a:txBody>
                  <a:tcPr marL="91447" marR="91447" marT="0" marB="0"/>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Online</a:t>
                      </a:r>
                      <a:r>
                        <a:rPr kumimoji="1" lang="en-US" altLang="ja-JP" sz="1000" baseline="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 certification</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No</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No</a:t>
                      </a:r>
                      <a:endParaRPr kumimoji="1" lang="ja-JP" altLang="en-US" sz="10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a:txBody>
                  <a:tcPr marL="91447" marR="91447" marT="0" marB="0">
                    <a:lnL w="12700" cap="flat" cmpd="sng" algn="ctr">
                      <a:solidFill>
                        <a:schemeClr val="bg1"/>
                      </a:solidFill>
                      <a:prstDash val="solid"/>
                      <a:round/>
                      <a:headEnd type="none" w="med" len="med"/>
                      <a:tailEnd type="none" w="med" len="med"/>
                    </a:lnL>
                  </a:tcPr>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Remote</a:t>
                      </a:r>
                      <a:r>
                        <a:rPr kumimoji="1" lang="en-US" altLang="ja-JP" sz="1000" baseline="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 maintenance</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No</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Yes</a:t>
                      </a:r>
                      <a:r>
                        <a:rPr kumimoji="1" lang="ja-JP" altLang="en-US"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 （</a:t>
                      </a: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need AK</a:t>
                      </a:r>
                      <a:r>
                        <a:rPr kumimoji="1" lang="ja-JP" altLang="en-US"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endParaRPr kumimoji="1" lang="ja-JP" altLang="en-US" sz="10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400" dirty="0">
                        <a:solidFill>
                          <a:srgbClr val="0000FF"/>
                        </a:solidFill>
                        <a:latin typeface="HGP創英角ｺﾞｼｯｸUB" panose="020B0900000000000000" pitchFamily="50" charset="-128"/>
                        <a:ea typeface="HGP創英角ｺﾞｼｯｸUB" panose="020B0900000000000000" pitchFamily="50" charset="-128"/>
                      </a:endParaRPr>
                    </a:p>
                  </a:txBody>
                  <a:tcPr marL="91447" marR="91447" marT="0" marB="0" anchor="ctr"/>
                </a:tc>
              </a:tr>
              <a:tr h="147109">
                <a:tc>
                  <a:txBody>
                    <a:bodyPr/>
                    <a:lstStyle/>
                    <a:p>
                      <a:r>
                        <a:rPr kumimoji="1" lang="en-US" altLang="ja-JP" sz="1000" baseline="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AK kind</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AK</a:t>
                      </a:r>
                      <a:r>
                        <a:rPr kumimoji="1" lang="en-US" altLang="ja-JP" sz="1000" baseline="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 for NS series</a:t>
                      </a:r>
                      <a:endPar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New AK for NSX series</a:t>
                      </a: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Time limited AK</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No</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Maintenance AK</a:t>
                      </a:r>
                      <a:r>
                        <a:rPr kumimoji="1" lang="en-US" altLang="ja-JP" sz="1000" b="1" baseline="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 /</a:t>
                      </a:r>
                      <a:r>
                        <a:rPr kumimoji="1" lang="ja-JP" altLang="en-US" sz="1000" b="1" baseline="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 </a:t>
                      </a:r>
                      <a:r>
                        <a:rPr kumimoji="1" lang="en-US" altLang="ja-JP" sz="1000" b="1" baseline="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remote maintenance AK</a:t>
                      </a: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400" dirty="0">
                        <a:solidFill>
                          <a:srgbClr val="0000FF"/>
                        </a:solidFill>
                        <a:latin typeface="HGP創英角ｺﾞｼｯｸUB" panose="020B0900000000000000" pitchFamily="50" charset="-128"/>
                        <a:ea typeface="HGP創英角ｺﾞｼｯｸUB" panose="020B0900000000000000" pitchFamily="50" charset="-128"/>
                      </a:endParaRPr>
                    </a:p>
                  </a:txBody>
                  <a:tcPr marL="91447" marR="91447" marT="0" marB="0" anchor="ctr"/>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Maintenance</a:t>
                      </a:r>
                      <a:r>
                        <a:rPr kumimoji="1" lang="en-US" altLang="ja-JP" sz="1000" baseline="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 console</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Web-MC</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Web-MC</a:t>
                      </a:r>
                      <a:r>
                        <a:rPr kumimoji="1" lang="ja-JP" altLang="en-US" sz="1000" b="1" baseline="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 </a:t>
                      </a:r>
                      <a:r>
                        <a:rPr kumimoji="1" lang="en-US" altLang="ja-JP" sz="1000" b="1" baseline="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 Off-line Data Editor</a:t>
                      </a:r>
                      <a:endPar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Capacity AK</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50/100/300/640 </a:t>
                      </a:r>
                      <a:r>
                        <a:rPr kumimoji="1" lang="en-US" altLang="ja-JP" sz="1000" dirty="0" err="1"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extn</a:t>
                      </a: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Not required</a:t>
                      </a:r>
                      <a:endParaRPr kumimoji="1" lang="ja-JP" altLang="en-US" sz="10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400" dirty="0">
                        <a:solidFill>
                          <a:srgbClr val="0000FF"/>
                        </a:solidFill>
                        <a:latin typeface="HGP創英角ｺﾞｼｯｸUB" panose="020B0900000000000000" pitchFamily="50" charset="-128"/>
                        <a:ea typeface="HGP創英角ｺﾞｼｯｸUB" panose="020B0900000000000000" pitchFamily="50" charset="-128"/>
                      </a:endParaRPr>
                    </a:p>
                  </a:txBody>
                  <a:tcPr marL="91447" marR="91447" marT="0" marB="0" anchor="ctr"/>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Slave function(one look)</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Yes</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No</a:t>
                      </a:r>
                      <a:endParaRPr kumimoji="1" lang="ja-JP" altLang="en-US" sz="10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400" dirty="0">
                        <a:solidFill>
                          <a:srgbClr val="0000FF"/>
                        </a:solidFill>
                        <a:latin typeface="HGP創英角ｺﾞｼｯｸUB" panose="020B0900000000000000" pitchFamily="50" charset="-128"/>
                        <a:ea typeface="HGP創英角ｺﾞｼｯｸUB" panose="020B0900000000000000" pitchFamily="50" charset="-128"/>
                      </a:endParaRPr>
                    </a:p>
                  </a:txBody>
                  <a:tcPr marL="91447" marR="91447" marT="0" marB="0" anchor="ctr"/>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WAN Port</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Yes</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No (use expansion GW)</a:t>
                      </a:r>
                      <a:endParaRPr kumimoji="1" lang="ja-JP" altLang="en-US"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Built-in router</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Yes</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No</a:t>
                      </a:r>
                      <a:endParaRPr kumimoji="1" lang="ja-JP" altLang="en-US" sz="10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Redundancy</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Network</a:t>
                      </a:r>
                      <a:r>
                        <a:rPr kumimoji="1" lang="ja-JP" altLang="en-US" sz="1000" baseline="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 </a:t>
                      </a: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Survivability</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1+1</a:t>
                      </a:r>
                      <a:r>
                        <a:rPr kumimoji="1" lang="ja-JP" altLang="en-US"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　</a:t>
                      </a: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redundancy</a:t>
                      </a: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400" dirty="0">
                        <a:solidFill>
                          <a:srgbClr val="0000FF"/>
                        </a:solidFill>
                        <a:latin typeface="HGP創英角ｺﾞｼｯｸUB" panose="020B0900000000000000" pitchFamily="50" charset="-128"/>
                        <a:ea typeface="HGP創英角ｺﾞｼｯｸUB" panose="020B0900000000000000" pitchFamily="50" charset="-128"/>
                      </a:endParaRPr>
                    </a:p>
                  </a:txBody>
                  <a:tcPr marL="91447" marR="91447" marT="0" marB="0" anchor="ctr"/>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Stacking</a:t>
                      </a:r>
                      <a:r>
                        <a:rPr kumimoji="1" lang="en-US" altLang="ja-JP" sz="1000" baseline="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 card</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Yes</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No (use expansion GW)</a:t>
                      </a:r>
                      <a:endParaRPr kumimoji="1" lang="ja-JP" altLang="en-US"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147109">
                <a:tc>
                  <a:txBody>
                    <a:bodyPr/>
                    <a:lstStyle/>
                    <a:p>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Built-in FAX server</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Yes</a:t>
                      </a:r>
                      <a:r>
                        <a:rPr kumimoji="1" lang="ja-JP" altLang="en-US"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card 1ch)</a:t>
                      </a:r>
                      <a:endParaRPr kumimoji="1" lang="ja-JP" altLang="en-US" sz="1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No (use expansion GW)</a:t>
                      </a:r>
                      <a:endParaRPr kumimoji="1" lang="ja-JP" altLang="en-US" sz="1000" b="1" dirty="0" smtClean="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bl>
          </a:graphicData>
        </a:graphic>
      </p:graphicFrame>
      <p:sp>
        <p:nvSpPr>
          <p:cNvPr id="5" name="角丸四角形 1"/>
          <p:cNvSpPr>
            <a:spLocks noChangeArrowheads="1"/>
          </p:cNvSpPr>
          <p:nvPr/>
        </p:nvSpPr>
        <p:spPr bwMode="auto">
          <a:xfrm>
            <a:off x="5371520" y="1300978"/>
            <a:ext cx="3160920" cy="3132347"/>
          </a:xfrm>
          <a:prstGeom prst="roundRect">
            <a:avLst>
              <a:gd name="adj" fmla="val 1741"/>
            </a:avLst>
          </a:prstGeom>
          <a:noFill/>
          <a:ln w="508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800">
              <a:solidFill>
                <a:srgbClr val="000000"/>
              </a:solidFill>
              <a:latin typeface="HGP創英角ｺﾞｼｯｸUB" pitchFamily="50" charset="-128"/>
              <a:ea typeface="HGP創英角ｺﾞｼｯｸUB" pitchFamily="50" charset="-128"/>
            </a:endParaRPr>
          </a:p>
        </p:txBody>
      </p:sp>
      <p:sp>
        <p:nvSpPr>
          <p:cNvPr id="7"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1-4. NS vs NSX</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Tree>
    <p:extLst>
      <p:ext uri="{BB962C8B-B14F-4D97-AF65-F5344CB8AC3E}">
        <p14:creationId xmlns:p14="http://schemas.microsoft.com/office/powerpoint/2010/main" val="37126825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32843" y="1810880"/>
            <a:ext cx="6046177"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0966" tIns="30479" rIns="30479" bIns="3047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hangingPunct="0">
              <a:buFontTx/>
              <a:buNone/>
            </a:pPr>
            <a:r>
              <a:rPr lang="en-US" altLang="ja-JP" sz="3700">
                <a:solidFill>
                  <a:srgbClr val="FFFFFF"/>
                </a:solidFill>
              </a:rPr>
              <a:t>Chapter 2</a:t>
            </a:r>
            <a:br>
              <a:rPr lang="en-US" altLang="ja-JP" sz="3700">
                <a:solidFill>
                  <a:srgbClr val="FFFFFF"/>
                </a:solidFill>
              </a:rPr>
            </a:br>
            <a:r>
              <a:rPr lang="en-US" altLang="ja-JP" sz="3700">
                <a:solidFill>
                  <a:srgbClr val="FFFFFF"/>
                </a:solidFill>
              </a:rPr>
              <a:t>Configuration</a:t>
            </a:r>
          </a:p>
        </p:txBody>
      </p:sp>
    </p:spTree>
    <p:extLst>
      <p:ext uri="{BB962C8B-B14F-4D97-AF65-F5344CB8AC3E}">
        <p14:creationId xmlns:p14="http://schemas.microsoft.com/office/powerpoint/2010/main" val="19185781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1707503" y="52445"/>
            <a:ext cx="7112977"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2-1. Cabinet Configuration</a:t>
            </a:r>
            <a:r>
              <a:rPr lang="en-US" altLang="ja-JP" sz="2400" dirty="0">
                <a:solidFill>
                  <a:schemeClr val="bg1"/>
                </a:solidFill>
                <a:effectLst>
                  <a:outerShdw blurRad="38100" dist="38100" dir="2700000" algn="tl">
                    <a:srgbClr val="C0C0C0"/>
                  </a:outerShdw>
                </a:effectLst>
                <a:latin typeface="Arial" pitchFamily="34" charset="0"/>
              </a:rPr>
              <a:t> </a:t>
            </a:r>
          </a:p>
        </p:txBody>
      </p:sp>
      <p:graphicFrame>
        <p:nvGraphicFramePr>
          <p:cNvPr id="3" name="表 2"/>
          <p:cNvGraphicFramePr>
            <a:graphicFrameLocks noGrp="1"/>
          </p:cNvGraphicFramePr>
          <p:nvPr>
            <p:extLst>
              <p:ext uri="{D42A27DB-BD31-4B8C-83A1-F6EECF244321}">
                <p14:modId xmlns:p14="http://schemas.microsoft.com/office/powerpoint/2010/main" val="3413945462"/>
              </p:ext>
            </p:extLst>
          </p:nvPr>
        </p:nvGraphicFramePr>
        <p:xfrm>
          <a:off x="2303747" y="1059583"/>
          <a:ext cx="6120682" cy="3385544"/>
        </p:xfrm>
        <a:graphic>
          <a:graphicData uri="http://schemas.openxmlformats.org/drawingml/2006/table">
            <a:tbl>
              <a:tblPr firstRow="1" bandRow="1">
                <a:tableStyleId>{5C22544A-7EE6-4342-B048-85BDC9FD1C3A}</a:tableStyleId>
              </a:tblPr>
              <a:tblGrid>
                <a:gridCol w="648071"/>
                <a:gridCol w="808410"/>
                <a:gridCol w="699669"/>
                <a:gridCol w="1982266"/>
                <a:gridCol w="1114617"/>
                <a:gridCol w="867649"/>
              </a:tblGrid>
              <a:tr h="154151">
                <a:tc>
                  <a:txBody>
                    <a:bodyPr/>
                    <a:lstStyle/>
                    <a:p>
                      <a:pPr algn="ctr">
                        <a:spcAft>
                          <a:spcPts val="0"/>
                        </a:spcAft>
                      </a:pPr>
                      <a:r>
                        <a:rPr lang="en-US" sz="1000" kern="100" dirty="0">
                          <a:solidFill>
                            <a:schemeClr val="tx1"/>
                          </a:solidFill>
                          <a:effectLst/>
                        </a:rPr>
                        <a:t>Name</a:t>
                      </a:r>
                      <a:endParaRPr lang="ja-JP" sz="1000" kern="100" dirty="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Display</a:t>
                      </a:r>
                      <a:endParaRPr lang="ja-JP" sz="1000" kern="100" dirty="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en-US" sz="1000" kern="100" dirty="0">
                          <a:solidFill>
                            <a:schemeClr val="tx1"/>
                          </a:solidFill>
                          <a:effectLst/>
                        </a:rPr>
                        <a:t>Feature</a:t>
                      </a:r>
                      <a:endParaRPr lang="ja-JP" sz="1000" kern="100" dirty="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1000" kern="100" dirty="0">
                          <a:solidFill>
                            <a:schemeClr val="tx1"/>
                          </a:solidFill>
                          <a:effectLst/>
                        </a:rPr>
                        <a:t>Remarks</a:t>
                      </a:r>
                      <a:endParaRPr lang="ja-JP" sz="1000" kern="100" dirty="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151">
                <a:tc rowSpan="11">
                  <a:txBody>
                    <a:bodyPr/>
                    <a:lstStyle/>
                    <a:p>
                      <a:pPr algn="just">
                        <a:spcAft>
                          <a:spcPts val="0"/>
                        </a:spcAft>
                      </a:pPr>
                      <a:r>
                        <a:rPr lang="en-US" sz="1000" kern="100" dirty="0">
                          <a:solidFill>
                            <a:schemeClr val="tx1"/>
                          </a:solidFill>
                          <a:effectLst/>
                        </a:rPr>
                        <a:t>LED Indications</a:t>
                      </a:r>
                      <a:endParaRPr lang="ja-JP" sz="1000" kern="100" dirty="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spcAft>
                          <a:spcPts val="0"/>
                        </a:spcAft>
                      </a:pPr>
                      <a:r>
                        <a:rPr lang="en-US" sz="1000" kern="100" dirty="0">
                          <a:solidFill>
                            <a:schemeClr val="tx1"/>
                          </a:solidFill>
                          <a:effectLst/>
                        </a:rPr>
                        <a:t>STATUS</a:t>
                      </a:r>
                      <a:endParaRPr lang="ja-JP" sz="1000" kern="100" dirty="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a:spcAft>
                          <a:spcPts val="0"/>
                        </a:spcAft>
                      </a:pPr>
                      <a:r>
                        <a:rPr lang="en-US" sz="1000" kern="100">
                          <a:solidFill>
                            <a:schemeClr val="tx1"/>
                          </a:solidFill>
                          <a:effectLst/>
                        </a:rPr>
                        <a:t>PBX status indication</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5">
                  <a:txBody>
                    <a:bodyPr/>
                    <a:lstStyle/>
                    <a:p>
                      <a:pPr algn="just">
                        <a:spcAft>
                          <a:spcPts val="0"/>
                        </a:spcAft>
                      </a:pPr>
                      <a:r>
                        <a:rPr lang="en-US" sz="1000" kern="100">
                          <a:solidFill>
                            <a:schemeClr val="tx1"/>
                          </a:solidFill>
                          <a:effectLst/>
                        </a:rPr>
                        <a:t>Three Colors</a:t>
                      </a:r>
                      <a:endParaRPr lang="ja-JP" sz="1000" kern="100">
                        <a:solidFill>
                          <a:schemeClr val="tx1"/>
                        </a:solidFill>
                        <a:effectLst/>
                      </a:endParaRPr>
                    </a:p>
                    <a:p>
                      <a:pPr algn="just">
                        <a:spcAft>
                          <a:spcPts val="0"/>
                        </a:spcAft>
                      </a:pPr>
                      <a:r>
                        <a:rPr lang="en-US" sz="1000" kern="100">
                          <a:solidFill>
                            <a:schemeClr val="tx1"/>
                          </a:solidFill>
                          <a:effectLst/>
                        </a:rPr>
                        <a:t>(Green, Amber, Red)</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151">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1000" kern="100">
                          <a:solidFill>
                            <a:schemeClr val="tx1"/>
                          </a:solidFill>
                          <a:effectLst/>
                        </a:rPr>
                        <a:t>Off</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spcAft>
                          <a:spcPts val="0"/>
                        </a:spcAft>
                      </a:pPr>
                      <a:r>
                        <a:rPr lang="en-US" sz="1000" kern="100">
                          <a:solidFill>
                            <a:schemeClr val="tx1"/>
                          </a:solidFill>
                          <a:effectLst/>
                        </a:rPr>
                        <a:t>OFF: Power Off</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r>
              <a:tr h="279515">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1000" kern="100">
                          <a:solidFill>
                            <a:schemeClr val="tx1"/>
                          </a:solidFill>
                          <a:effectLst/>
                        </a:rPr>
                        <a:t>Green</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spcAft>
                          <a:spcPts val="0"/>
                        </a:spcAft>
                      </a:pPr>
                      <a:r>
                        <a:rPr lang="en-US" sz="1000" kern="100">
                          <a:solidFill>
                            <a:schemeClr val="tx1"/>
                          </a:solidFill>
                          <a:effectLst/>
                        </a:rPr>
                        <a:t>ON: Power On and running</a:t>
                      </a:r>
                      <a:endParaRPr lang="ja-JP" sz="1000" kern="100">
                        <a:solidFill>
                          <a:schemeClr val="tx1"/>
                        </a:solidFill>
                        <a:effectLst/>
                      </a:endParaRPr>
                    </a:p>
                    <a:p>
                      <a:pPr algn="just">
                        <a:spcAft>
                          <a:spcPts val="0"/>
                        </a:spcAft>
                      </a:pPr>
                      <a:r>
                        <a:rPr lang="en-US" sz="1000" kern="100">
                          <a:solidFill>
                            <a:schemeClr val="tx1"/>
                          </a:solidFill>
                          <a:effectLst/>
                        </a:rPr>
                        <a:t>Flashing: Starting up/Logging in</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r>
              <a:tr h="154151">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1000" kern="100">
                          <a:solidFill>
                            <a:schemeClr val="tx1"/>
                          </a:solidFill>
                          <a:effectLst/>
                        </a:rPr>
                        <a:t>Amber</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spcAft>
                          <a:spcPts val="0"/>
                        </a:spcAft>
                      </a:pPr>
                      <a:r>
                        <a:rPr lang="en-US" sz="1000" kern="100">
                          <a:solidFill>
                            <a:schemeClr val="tx1"/>
                          </a:solidFill>
                          <a:effectLst/>
                        </a:rPr>
                        <a:t>ON: Ready to shutdown, Flashing: Shutting down</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r>
              <a:tr h="53024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1000" kern="100">
                          <a:solidFill>
                            <a:schemeClr val="tx1"/>
                          </a:solidFill>
                          <a:effectLst/>
                        </a:rPr>
                        <a:t>Red</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spcAft>
                          <a:spcPts val="0"/>
                        </a:spcAft>
                      </a:pPr>
                      <a:r>
                        <a:rPr lang="en-US" sz="1000" kern="100" dirty="0">
                          <a:solidFill>
                            <a:schemeClr val="tx1"/>
                          </a:solidFill>
                          <a:effectLst/>
                        </a:rPr>
                        <a:t>ON: Alarm (CPU stop, no IP addresses assigned for the DSP cards by the DHCP server, alarm for each optional service card)</a:t>
                      </a:r>
                      <a:endParaRPr lang="ja-JP" sz="1000" kern="100" dirty="0">
                        <a:solidFill>
                          <a:schemeClr val="tx1"/>
                        </a:solidFill>
                        <a:effectLst/>
                      </a:endParaRPr>
                    </a:p>
                    <a:p>
                      <a:pPr algn="just">
                        <a:spcAft>
                          <a:spcPts val="0"/>
                        </a:spcAft>
                      </a:pPr>
                      <a:r>
                        <a:rPr lang="en-US" sz="1000" kern="100" dirty="0">
                          <a:solidFill>
                            <a:schemeClr val="tx1"/>
                          </a:solidFill>
                          <a:effectLst/>
                        </a:rPr>
                        <a:t>Flashing: Initialize failed</a:t>
                      </a:r>
                      <a:endParaRPr lang="ja-JP" sz="1000" kern="100" dirty="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r>
              <a:tr h="154151">
                <a:tc vMerge="1">
                  <a:txBody>
                    <a:bodyPr/>
                    <a:lstStyle/>
                    <a:p>
                      <a:endParaRPr kumimoji="1" lang="ja-JP" altLang="en-US"/>
                    </a:p>
                  </a:txBody>
                  <a:tcPr/>
                </a:tc>
                <a:tc rowSpan="3">
                  <a:txBody>
                    <a:bodyPr/>
                    <a:lstStyle/>
                    <a:p>
                      <a:pPr algn="ctr">
                        <a:spcAft>
                          <a:spcPts val="0"/>
                        </a:spcAft>
                      </a:pPr>
                      <a:r>
                        <a:rPr lang="en-US" sz="1000" kern="100" dirty="0">
                          <a:solidFill>
                            <a:schemeClr val="tx1"/>
                          </a:solidFill>
                          <a:effectLst/>
                        </a:rPr>
                        <a:t>BATT ALARM</a:t>
                      </a:r>
                      <a:endParaRPr lang="ja-JP" sz="1000" kern="100" dirty="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a:spcAft>
                          <a:spcPts val="0"/>
                        </a:spcAft>
                      </a:pPr>
                      <a:r>
                        <a:rPr lang="en-US" sz="1000" kern="100" dirty="0">
                          <a:solidFill>
                            <a:schemeClr val="tx1"/>
                          </a:solidFill>
                          <a:effectLst/>
                        </a:rPr>
                        <a:t>Lithium Battery Voltage Low Alarm indication</a:t>
                      </a:r>
                      <a:endParaRPr lang="ja-JP" sz="1000" kern="100" dirty="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endParaRPr lang="ja-JP" sz="1000">
                        <a:solidFill>
                          <a:schemeClr val="tx1"/>
                        </a:solidFill>
                        <a:effectLst/>
                        <a:latin typeface="Century"/>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151">
                <a:tc vMerge="1">
                  <a:txBody>
                    <a:bodyPr/>
                    <a:lstStyle/>
                    <a:p>
                      <a:endParaRPr kumimoji="1" lang="ja-JP" altLang="en-US"/>
                    </a:p>
                  </a:txBody>
                  <a:tcPr/>
                </a:tc>
                <a:tc vMerge="1">
                  <a:txBody>
                    <a:bodyPr/>
                    <a:lstStyle/>
                    <a:p>
                      <a:endParaRPr kumimoji="1" lang="ja-JP" altLang="en-US"/>
                    </a:p>
                  </a:txBody>
                  <a:tcPr/>
                </a:tc>
                <a:tc gridSpan="2">
                  <a:txBody>
                    <a:bodyPr/>
                    <a:lstStyle/>
                    <a:p>
                      <a:pPr algn="just">
                        <a:spcAft>
                          <a:spcPts val="0"/>
                        </a:spcAft>
                      </a:pPr>
                      <a:r>
                        <a:rPr lang="en-US" sz="1000" kern="100">
                          <a:solidFill>
                            <a:schemeClr val="tx1"/>
                          </a:solidFill>
                          <a:effectLst/>
                        </a:rPr>
                        <a:t>Off</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just">
                        <a:spcAft>
                          <a:spcPts val="0"/>
                        </a:spcAft>
                      </a:pPr>
                      <a:r>
                        <a:rPr lang="en-US" sz="1000" kern="100">
                          <a:solidFill>
                            <a:schemeClr val="tx1"/>
                          </a:solidFill>
                          <a:effectLst/>
                        </a:rPr>
                        <a:t>OFF: Normal, </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a:solidFill>
                            <a:schemeClr val="tx1"/>
                          </a:solidFill>
                          <a:effectLst/>
                        </a:rPr>
                        <a:t> </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151">
                <a:tc vMerge="1">
                  <a:txBody>
                    <a:bodyPr/>
                    <a:lstStyle/>
                    <a:p>
                      <a:endParaRPr kumimoji="1" lang="ja-JP" altLang="en-US"/>
                    </a:p>
                  </a:txBody>
                  <a:tcPr/>
                </a:tc>
                <a:tc vMerge="1">
                  <a:txBody>
                    <a:bodyPr/>
                    <a:lstStyle/>
                    <a:p>
                      <a:endParaRPr kumimoji="1" lang="ja-JP" altLang="en-US"/>
                    </a:p>
                  </a:txBody>
                  <a:tcPr/>
                </a:tc>
                <a:tc gridSpan="2">
                  <a:txBody>
                    <a:bodyPr/>
                    <a:lstStyle/>
                    <a:p>
                      <a:pPr algn="just">
                        <a:spcAft>
                          <a:spcPts val="0"/>
                        </a:spcAft>
                      </a:pPr>
                      <a:r>
                        <a:rPr lang="en-US" sz="1000" kern="100">
                          <a:solidFill>
                            <a:schemeClr val="tx1"/>
                          </a:solidFill>
                          <a:effectLst/>
                        </a:rPr>
                        <a:t>Red</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just">
                        <a:spcAft>
                          <a:spcPts val="0"/>
                        </a:spcAft>
                      </a:pPr>
                      <a:r>
                        <a:rPr lang="en-US" sz="1000" kern="100">
                          <a:solidFill>
                            <a:schemeClr val="tx1"/>
                          </a:solidFill>
                          <a:effectLst/>
                        </a:rPr>
                        <a:t>ON: Alarm</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a:solidFill>
                            <a:schemeClr val="tx1"/>
                          </a:solidFill>
                          <a:effectLst/>
                        </a:rPr>
                        <a:t> </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151">
                <a:tc vMerge="1">
                  <a:txBody>
                    <a:bodyPr/>
                    <a:lstStyle/>
                    <a:p>
                      <a:endParaRPr kumimoji="1" lang="ja-JP" altLang="en-US"/>
                    </a:p>
                  </a:txBody>
                  <a:tcPr/>
                </a:tc>
                <a:tc rowSpan="3">
                  <a:txBody>
                    <a:bodyPr/>
                    <a:lstStyle/>
                    <a:p>
                      <a:pPr algn="ctr">
                        <a:spcAft>
                          <a:spcPts val="0"/>
                        </a:spcAft>
                      </a:pPr>
                      <a:r>
                        <a:rPr lang="en-US" sz="1000" kern="100" dirty="0">
                          <a:solidFill>
                            <a:schemeClr val="tx1"/>
                          </a:solidFill>
                          <a:effectLst/>
                        </a:rPr>
                        <a:t>SYSTEM MODE</a:t>
                      </a:r>
                      <a:endParaRPr lang="ja-JP" sz="1000" kern="100" dirty="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a:spcAft>
                          <a:spcPts val="0"/>
                        </a:spcAft>
                      </a:pPr>
                      <a:r>
                        <a:rPr lang="en-US" sz="1000" kern="100">
                          <a:solidFill>
                            <a:schemeClr val="tx1"/>
                          </a:solidFill>
                          <a:effectLst/>
                        </a:rPr>
                        <a:t>SYSTEM Mode indication</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3">
                  <a:txBody>
                    <a:bodyPr/>
                    <a:lstStyle/>
                    <a:p>
                      <a:pPr algn="just">
                        <a:spcAft>
                          <a:spcPts val="0"/>
                        </a:spcAft>
                      </a:pPr>
                      <a:r>
                        <a:rPr lang="en-US" sz="1000" kern="100">
                          <a:solidFill>
                            <a:schemeClr val="tx1"/>
                          </a:solidFill>
                          <a:effectLst/>
                        </a:rPr>
                        <a:t>Three Colors</a:t>
                      </a:r>
                      <a:endParaRPr lang="ja-JP" sz="1000" kern="100">
                        <a:solidFill>
                          <a:schemeClr val="tx1"/>
                        </a:solidFill>
                        <a:effectLst/>
                      </a:endParaRPr>
                    </a:p>
                    <a:p>
                      <a:pPr algn="just">
                        <a:spcAft>
                          <a:spcPts val="0"/>
                        </a:spcAft>
                      </a:pPr>
                      <a:r>
                        <a:rPr lang="en-US" sz="1000" kern="100">
                          <a:solidFill>
                            <a:schemeClr val="tx1"/>
                          </a:solidFill>
                          <a:effectLst/>
                        </a:rPr>
                        <a:t>(Green, Amber, Red)</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151">
                <a:tc vMerge="1">
                  <a:txBody>
                    <a:bodyPr/>
                    <a:lstStyle/>
                    <a:p>
                      <a:endParaRPr kumimoji="1" lang="ja-JP" altLang="en-US"/>
                    </a:p>
                  </a:txBody>
                  <a:tcPr/>
                </a:tc>
                <a:tc vMerge="1">
                  <a:txBody>
                    <a:bodyPr/>
                    <a:lstStyle/>
                    <a:p>
                      <a:endParaRPr kumimoji="1" lang="ja-JP" altLang="en-US"/>
                    </a:p>
                  </a:txBody>
                  <a:tcPr/>
                </a:tc>
                <a:tc gridSpan="2">
                  <a:txBody>
                    <a:bodyPr/>
                    <a:lstStyle/>
                    <a:p>
                      <a:pPr algn="just">
                        <a:spcAft>
                          <a:spcPts val="0"/>
                        </a:spcAft>
                      </a:pPr>
                      <a:r>
                        <a:rPr lang="en-US" sz="1000" kern="100">
                          <a:solidFill>
                            <a:schemeClr val="tx1"/>
                          </a:solidFill>
                          <a:effectLst/>
                        </a:rPr>
                        <a:t>Green</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just">
                        <a:spcAft>
                          <a:spcPts val="0"/>
                        </a:spcAft>
                      </a:pPr>
                      <a:r>
                        <a:rPr lang="en-US" sz="1000" kern="100">
                          <a:solidFill>
                            <a:schemeClr val="tx1"/>
                          </a:solidFill>
                          <a:effectLst/>
                        </a:rPr>
                        <a:t>ON: Primary</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177528">
                <a:tc vMerge="1">
                  <a:txBody>
                    <a:bodyPr/>
                    <a:lstStyle/>
                    <a:p>
                      <a:endParaRPr kumimoji="1" lang="ja-JP" altLang="en-US"/>
                    </a:p>
                  </a:txBody>
                  <a:tcPr/>
                </a:tc>
                <a:tc vMerge="1">
                  <a:txBody>
                    <a:bodyPr/>
                    <a:lstStyle/>
                    <a:p>
                      <a:endParaRPr kumimoji="1" lang="ja-JP" altLang="en-US"/>
                    </a:p>
                  </a:txBody>
                  <a:tcPr/>
                </a:tc>
                <a:tc gridSpan="2">
                  <a:txBody>
                    <a:bodyPr/>
                    <a:lstStyle/>
                    <a:p>
                      <a:pPr algn="just">
                        <a:spcAft>
                          <a:spcPts val="0"/>
                        </a:spcAft>
                      </a:pPr>
                      <a:r>
                        <a:rPr lang="en-US" sz="1000" kern="100">
                          <a:solidFill>
                            <a:schemeClr val="tx1"/>
                          </a:solidFill>
                          <a:effectLst/>
                        </a:rPr>
                        <a:t>Amber</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just">
                        <a:spcAft>
                          <a:spcPts val="0"/>
                        </a:spcAft>
                      </a:pPr>
                      <a:r>
                        <a:rPr lang="en-US" sz="1000" kern="100">
                          <a:solidFill>
                            <a:schemeClr val="tx1"/>
                          </a:solidFill>
                          <a:effectLst/>
                        </a:rPr>
                        <a:t>ON: Secondary</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279515">
                <a:tc rowSpan="2">
                  <a:txBody>
                    <a:bodyPr/>
                    <a:lstStyle/>
                    <a:p>
                      <a:pPr algn="l">
                        <a:spcAft>
                          <a:spcPts val="0"/>
                        </a:spcAft>
                      </a:pPr>
                      <a:r>
                        <a:rPr lang="en-US" sz="1000" kern="100" dirty="0">
                          <a:solidFill>
                            <a:schemeClr val="tx1"/>
                          </a:solidFill>
                          <a:effectLst/>
                        </a:rPr>
                        <a:t>System Mode Switch</a:t>
                      </a:r>
                      <a:endParaRPr lang="ja-JP" sz="1000" kern="100" dirty="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SYSTEM INITIALIZE</a:t>
                      </a:r>
                      <a:endParaRPr lang="ja-JP" sz="1000" kern="100" dirty="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3">
                  <a:txBody>
                    <a:bodyPr/>
                    <a:lstStyle/>
                    <a:p>
                      <a:pPr algn="just">
                        <a:spcAft>
                          <a:spcPts val="0"/>
                        </a:spcAft>
                      </a:pPr>
                      <a:r>
                        <a:rPr lang="en-US" sz="1000" kern="100">
                          <a:solidFill>
                            <a:schemeClr val="tx1"/>
                          </a:solidFill>
                          <a:effectLst/>
                        </a:rPr>
                        <a:t>“Initialize mode“ or “Normal mode” switching </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a:txBody>
                    <a:bodyPr/>
                    <a:lstStyle/>
                    <a:p>
                      <a:pPr algn="just">
                        <a:spcAft>
                          <a:spcPts val="0"/>
                        </a:spcAft>
                      </a:pPr>
                      <a:r>
                        <a:rPr lang="en-US" sz="1000" kern="100">
                          <a:solidFill>
                            <a:schemeClr val="tx1"/>
                          </a:solidFill>
                          <a:effectLst/>
                        </a:rPr>
                        <a:t>Slide switch</a:t>
                      </a:r>
                      <a:endParaRPr lang="ja-JP" sz="1000" kern="10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151">
                <a:tc vMerge="1">
                  <a:txBody>
                    <a:bodyPr/>
                    <a:lstStyle/>
                    <a:p>
                      <a:endParaRPr kumimoji="1" lang="ja-JP" altLang="en-US"/>
                    </a:p>
                  </a:txBody>
                  <a:tcPr/>
                </a:tc>
                <a:tc>
                  <a:txBody>
                    <a:bodyPr/>
                    <a:lstStyle/>
                    <a:p>
                      <a:pPr algn="ctr">
                        <a:spcAft>
                          <a:spcPts val="0"/>
                        </a:spcAft>
                      </a:pPr>
                      <a:r>
                        <a:rPr lang="en-US" sz="1000" kern="100" dirty="0">
                          <a:solidFill>
                            <a:schemeClr val="tx1"/>
                          </a:solidFill>
                          <a:effectLst/>
                        </a:rPr>
                        <a:t>NORMAL</a:t>
                      </a:r>
                      <a:endParaRPr lang="ja-JP" sz="1000" kern="100" dirty="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bl>
          </a:graphicData>
        </a:graphic>
      </p:graphicFrame>
      <p:sp>
        <p:nvSpPr>
          <p:cNvPr id="118" name="Rectangle 2"/>
          <p:cNvSpPr>
            <a:spLocks noChangeArrowheads="1"/>
          </p:cNvSpPr>
          <p:nvPr/>
        </p:nvSpPr>
        <p:spPr bwMode="auto">
          <a:xfrm>
            <a:off x="611560" y="843558"/>
            <a:ext cx="1584176" cy="3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600" dirty="0" smtClean="0"/>
              <a:t>Front Cabinet</a:t>
            </a:r>
            <a:endParaRPr lang="en-US" altLang="ja-JP" sz="1600" dirty="0"/>
          </a:p>
        </p:txBody>
      </p:sp>
      <p:pic>
        <p:nvPicPr>
          <p:cNvPr id="7" name="Picture 2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56" y="1275606"/>
            <a:ext cx="1835901" cy="39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9111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07503" y="52445"/>
            <a:ext cx="7112977"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2-1. Cabinet Configuration</a:t>
            </a:r>
            <a:r>
              <a:rPr lang="en-US" altLang="ja-JP" sz="2400" dirty="0">
                <a:solidFill>
                  <a:schemeClr val="bg1"/>
                </a:solidFill>
                <a:effectLst>
                  <a:outerShdw blurRad="38100" dist="38100" dir="2700000" algn="tl">
                    <a:srgbClr val="C0C0C0"/>
                  </a:outerShdw>
                </a:effectLst>
                <a:latin typeface="Arial" pitchFamily="34" charset="0"/>
              </a:rPr>
              <a:t> </a:t>
            </a:r>
          </a:p>
        </p:txBody>
      </p:sp>
      <p:graphicFrame>
        <p:nvGraphicFramePr>
          <p:cNvPr id="4" name="表 3"/>
          <p:cNvGraphicFramePr>
            <a:graphicFrameLocks noGrp="1"/>
          </p:cNvGraphicFramePr>
          <p:nvPr>
            <p:extLst>
              <p:ext uri="{D42A27DB-BD31-4B8C-83A1-F6EECF244321}">
                <p14:modId xmlns:p14="http://schemas.microsoft.com/office/powerpoint/2010/main" val="1949228836"/>
              </p:ext>
            </p:extLst>
          </p:nvPr>
        </p:nvGraphicFramePr>
        <p:xfrm>
          <a:off x="1907704" y="1842214"/>
          <a:ext cx="6372709" cy="2028540"/>
        </p:xfrm>
        <a:graphic>
          <a:graphicData uri="http://schemas.openxmlformats.org/drawingml/2006/table">
            <a:tbl>
              <a:tblPr firstRow="1" bandRow="1">
                <a:tableStyleId>{5C22544A-7EE6-4342-B048-85BDC9FD1C3A}</a:tableStyleId>
              </a:tblPr>
              <a:tblGrid>
                <a:gridCol w="1116124"/>
                <a:gridCol w="654085"/>
                <a:gridCol w="3738403"/>
                <a:gridCol w="864097"/>
              </a:tblGrid>
              <a:tr h="267970">
                <a:tc>
                  <a:txBody>
                    <a:bodyPr/>
                    <a:lstStyle/>
                    <a:p>
                      <a:pPr algn="ctr">
                        <a:spcAft>
                          <a:spcPts val="0"/>
                        </a:spcAft>
                      </a:pPr>
                      <a:r>
                        <a:rPr lang="en-US" sz="1000" kern="100" dirty="0">
                          <a:solidFill>
                            <a:schemeClr val="tx1"/>
                          </a:solidFill>
                          <a:effectLst/>
                        </a:rPr>
                        <a:t>Name</a:t>
                      </a:r>
                      <a:endParaRPr lang="ja-JP" sz="1000" kern="100" dirty="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Display</a:t>
                      </a:r>
                      <a:endParaRPr lang="ja-JP" sz="1000" kern="100" dirty="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Feature</a:t>
                      </a:r>
                      <a:endParaRPr lang="ja-JP" sz="1000" kern="100" dirty="0">
                        <a:solidFill>
                          <a:schemeClr val="tx1"/>
                        </a:solidFill>
                        <a:effectLst/>
                        <a:latin typeface="Arial"/>
                        <a:ea typeface="ＭＳ 明朝"/>
                        <a:cs typeface="Times New Roman"/>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solidFill>
                            <a:schemeClr val="tx1"/>
                          </a:solidFill>
                        </a:rPr>
                        <a:t>Remarks</a:t>
                      </a:r>
                      <a:endParaRPr kumimoji="1" lang="ja-JP" altLang="en-US" sz="1000" dirty="0">
                        <a:solidFill>
                          <a:schemeClr val="tx1"/>
                        </a:solidFill>
                      </a:endParaRPr>
                    </a:p>
                  </a:txBody>
                  <a:tcPr marL="17498" marR="17498" marT="17498" marB="17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rowSpan="4">
                  <a:txBody>
                    <a:bodyPr/>
                    <a:lstStyle/>
                    <a:p>
                      <a:pPr algn="just">
                        <a:spcAft>
                          <a:spcPts val="0"/>
                        </a:spcAft>
                      </a:pPr>
                      <a:r>
                        <a:rPr lang="en-US" sz="1000" kern="100" dirty="0">
                          <a:solidFill>
                            <a:schemeClr val="tx1"/>
                          </a:solidFill>
                          <a:effectLst/>
                          <a:latin typeface="+mn-lt"/>
                        </a:rPr>
                        <a:t>LAN Interface</a:t>
                      </a:r>
                      <a:endParaRPr lang="ja-JP" sz="1000" kern="100" dirty="0">
                        <a:solidFill>
                          <a:schemeClr val="tx1"/>
                        </a:solidFill>
                        <a:effectLst/>
                        <a:latin typeface="+mn-lt"/>
                        <a:ea typeface="ＭＳ 明朝"/>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latin typeface="+mn-lt"/>
                        </a:rPr>
                        <a:t>MNT</a:t>
                      </a:r>
                      <a:endParaRPr lang="ja-JP" sz="1000" kern="100" dirty="0">
                        <a:solidFill>
                          <a:schemeClr val="tx1"/>
                        </a:solidFill>
                        <a:effectLst/>
                        <a:latin typeface="+mn-lt"/>
                        <a:ea typeface="ＭＳ 明朝"/>
                        <a:cs typeface="Times New Roman"/>
                      </a:endParaRPr>
                    </a:p>
                  </a:txBody>
                  <a:tcPr marL="31643" marR="31643" marT="31643" marB="31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latin typeface="+mn-lt"/>
                        </a:rPr>
                        <a:t>Gigabit LAN Interface for Maintenance 10/100/1000BASE-TX</a:t>
                      </a:r>
                      <a:endParaRPr lang="ja-JP" sz="1000" kern="100" dirty="0">
                        <a:solidFill>
                          <a:schemeClr val="tx1"/>
                        </a:solidFill>
                        <a:effectLst/>
                        <a:latin typeface="+mn-lt"/>
                        <a:ea typeface="ＭＳ 明朝"/>
                        <a:cs typeface="Times New Roman"/>
                      </a:endParaRPr>
                    </a:p>
                  </a:txBody>
                  <a:tcPr marL="31643" marR="31643" marT="31643" marB="31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latin typeface="+mn-lt"/>
                        </a:rPr>
                        <a:t>RJ45</a:t>
                      </a:r>
                      <a:endParaRPr lang="ja-JP" sz="1000" kern="100" dirty="0">
                        <a:solidFill>
                          <a:schemeClr val="tx1"/>
                        </a:solidFill>
                        <a:effectLst/>
                        <a:latin typeface="+mn-lt"/>
                        <a:ea typeface="ＭＳ 明朝"/>
                        <a:cs typeface="Times New Roman"/>
                      </a:endParaRPr>
                    </a:p>
                  </a:txBody>
                  <a:tcPr marL="31643" marR="31643" marT="31643" marB="31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vMerge="1">
                  <a:txBody>
                    <a:bodyPr/>
                    <a:lstStyle/>
                    <a:p>
                      <a:endParaRPr kumimoji="1" lang="ja-JP" altLang="en-US"/>
                    </a:p>
                  </a:txBody>
                  <a:tcPr/>
                </a:tc>
                <a:tc>
                  <a:txBody>
                    <a:bodyPr/>
                    <a:lstStyle/>
                    <a:p>
                      <a:pPr algn="ctr">
                        <a:spcAft>
                          <a:spcPts val="0"/>
                        </a:spcAft>
                      </a:pPr>
                      <a:r>
                        <a:rPr lang="en-US" sz="1000" kern="100" dirty="0">
                          <a:solidFill>
                            <a:schemeClr val="tx1"/>
                          </a:solidFill>
                          <a:effectLst/>
                          <a:latin typeface="+mn-lt"/>
                        </a:rPr>
                        <a:t>LAN1</a:t>
                      </a:r>
                      <a:endParaRPr lang="ja-JP" sz="1000" kern="100" dirty="0">
                        <a:solidFill>
                          <a:schemeClr val="tx1"/>
                        </a:solidFill>
                        <a:effectLst/>
                        <a:latin typeface="+mn-lt"/>
                        <a:ea typeface="ＭＳ 明朝"/>
                        <a:cs typeface="Times New Roman"/>
                      </a:endParaRPr>
                    </a:p>
                  </a:txBody>
                  <a:tcPr marL="31643" marR="31643" marT="31643" marB="31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latin typeface="+mn-lt"/>
                        </a:rPr>
                        <a:t>Gigabit LAN Interface for IP Trunk/IP Extension/Expansion GW   10/100/1000BASE-TX</a:t>
                      </a:r>
                      <a:endParaRPr lang="ja-JP" sz="1000" kern="100" dirty="0">
                        <a:solidFill>
                          <a:schemeClr val="tx1"/>
                        </a:solidFill>
                        <a:effectLst/>
                        <a:latin typeface="+mn-lt"/>
                        <a:ea typeface="ＭＳ 明朝"/>
                        <a:cs typeface="Times New Roman"/>
                      </a:endParaRPr>
                    </a:p>
                  </a:txBody>
                  <a:tcPr marL="31643" marR="31643" marT="31643" marB="31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latin typeface="+mn-lt"/>
                        </a:rPr>
                        <a:t>RJ45</a:t>
                      </a:r>
                      <a:endParaRPr lang="ja-JP" sz="1000" kern="100" dirty="0">
                        <a:solidFill>
                          <a:schemeClr val="tx1"/>
                        </a:solidFill>
                        <a:effectLst/>
                        <a:latin typeface="+mn-lt"/>
                        <a:ea typeface="ＭＳ 明朝"/>
                        <a:cs typeface="Times New Roman"/>
                      </a:endParaRPr>
                    </a:p>
                  </a:txBody>
                  <a:tcPr marL="31643" marR="31643" marT="31643" marB="31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vMerge="1">
                  <a:txBody>
                    <a:bodyPr/>
                    <a:lstStyle/>
                    <a:p>
                      <a:endParaRPr kumimoji="1" lang="ja-JP" altLang="en-US"/>
                    </a:p>
                  </a:txBody>
                  <a:tcPr/>
                </a:tc>
                <a:tc>
                  <a:txBody>
                    <a:bodyPr/>
                    <a:lstStyle/>
                    <a:p>
                      <a:pPr algn="ctr">
                        <a:spcAft>
                          <a:spcPts val="0"/>
                        </a:spcAft>
                      </a:pPr>
                      <a:r>
                        <a:rPr lang="en-US" sz="1000" kern="100" dirty="0">
                          <a:solidFill>
                            <a:schemeClr val="tx1"/>
                          </a:solidFill>
                          <a:effectLst/>
                          <a:latin typeface="+mn-lt"/>
                        </a:rPr>
                        <a:t>LAN2</a:t>
                      </a:r>
                      <a:endParaRPr lang="ja-JP" sz="1000" kern="100" dirty="0">
                        <a:solidFill>
                          <a:schemeClr val="tx1"/>
                        </a:solidFill>
                        <a:effectLst/>
                        <a:latin typeface="+mn-lt"/>
                        <a:ea typeface="ＭＳ 明朝"/>
                        <a:cs typeface="Times New Roman"/>
                      </a:endParaRPr>
                    </a:p>
                  </a:txBody>
                  <a:tcPr marL="31643" marR="31643" marT="31643" marB="31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latin typeface="+mn-lt"/>
                        </a:rPr>
                        <a:t>Gigabit LAN Interface or IP Trunk/IP Extension/Expansion GW   10/100/1000BASE-TX</a:t>
                      </a:r>
                      <a:endParaRPr lang="ja-JP" sz="1000" kern="100" dirty="0">
                        <a:solidFill>
                          <a:schemeClr val="tx1"/>
                        </a:solidFill>
                        <a:effectLst/>
                        <a:latin typeface="+mn-lt"/>
                        <a:ea typeface="ＭＳ 明朝"/>
                        <a:cs typeface="Times New Roman"/>
                      </a:endParaRPr>
                    </a:p>
                  </a:txBody>
                  <a:tcPr marL="31643" marR="31643" marT="31643" marB="31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latin typeface="+mn-lt"/>
                        </a:rPr>
                        <a:t>RJ45</a:t>
                      </a:r>
                      <a:endParaRPr lang="ja-JP" sz="1000" kern="100" dirty="0">
                        <a:solidFill>
                          <a:schemeClr val="tx1"/>
                        </a:solidFill>
                        <a:effectLst/>
                        <a:latin typeface="+mn-lt"/>
                        <a:ea typeface="ＭＳ 明朝"/>
                        <a:cs typeface="Times New Roman"/>
                      </a:endParaRPr>
                    </a:p>
                  </a:txBody>
                  <a:tcPr marL="31643" marR="31643" marT="31643" marB="31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vMerge="1">
                  <a:txBody>
                    <a:bodyPr/>
                    <a:lstStyle/>
                    <a:p>
                      <a:endParaRPr kumimoji="1" lang="ja-JP" altLang="en-US"/>
                    </a:p>
                  </a:txBody>
                  <a:tcPr/>
                </a:tc>
                <a:tc>
                  <a:txBody>
                    <a:bodyPr/>
                    <a:lstStyle/>
                    <a:p>
                      <a:pPr algn="ctr">
                        <a:spcAft>
                          <a:spcPts val="0"/>
                        </a:spcAft>
                      </a:pPr>
                      <a:r>
                        <a:rPr lang="en-US" sz="1000" kern="100" dirty="0">
                          <a:solidFill>
                            <a:schemeClr val="tx1"/>
                          </a:solidFill>
                          <a:effectLst/>
                          <a:latin typeface="+mn-lt"/>
                        </a:rPr>
                        <a:t>LAN3</a:t>
                      </a:r>
                      <a:endParaRPr lang="ja-JP" sz="1000" kern="100" dirty="0">
                        <a:solidFill>
                          <a:schemeClr val="tx1"/>
                        </a:solidFill>
                        <a:effectLst/>
                        <a:latin typeface="+mn-lt"/>
                        <a:ea typeface="ＭＳ 明朝"/>
                        <a:cs typeface="Times New Roman"/>
                      </a:endParaRPr>
                    </a:p>
                  </a:txBody>
                  <a:tcPr marL="31643" marR="31643" marT="31643" marB="31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latin typeface="+mn-lt"/>
                        </a:rPr>
                        <a:t>Gigabit LAN Interface for IP Trunk/Extension or Redundancy </a:t>
                      </a:r>
                      <a:endParaRPr lang="ja-JP" sz="1000" kern="100" dirty="0">
                        <a:solidFill>
                          <a:schemeClr val="tx1"/>
                        </a:solidFill>
                        <a:effectLst/>
                        <a:latin typeface="+mn-lt"/>
                      </a:endParaRPr>
                    </a:p>
                    <a:p>
                      <a:pPr algn="l">
                        <a:spcAft>
                          <a:spcPts val="0"/>
                        </a:spcAft>
                      </a:pPr>
                      <a:r>
                        <a:rPr lang="en-US" sz="1000" kern="100" dirty="0">
                          <a:solidFill>
                            <a:schemeClr val="tx1"/>
                          </a:solidFill>
                          <a:effectLst/>
                          <a:latin typeface="+mn-lt"/>
                        </a:rPr>
                        <a:t>10/100/1000BASE-TX</a:t>
                      </a:r>
                      <a:endParaRPr lang="ja-JP" sz="1000" kern="100" dirty="0">
                        <a:solidFill>
                          <a:schemeClr val="tx1"/>
                        </a:solidFill>
                        <a:effectLst/>
                        <a:latin typeface="+mn-lt"/>
                        <a:ea typeface="ＭＳ 明朝"/>
                        <a:cs typeface="Times New Roman"/>
                      </a:endParaRPr>
                    </a:p>
                  </a:txBody>
                  <a:tcPr marL="31643" marR="31643" marT="31643" marB="31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latin typeface="+mn-lt"/>
                        </a:rPr>
                        <a:t>RJ45</a:t>
                      </a:r>
                      <a:endParaRPr lang="ja-JP" sz="1000" kern="100" dirty="0">
                        <a:solidFill>
                          <a:schemeClr val="tx1"/>
                        </a:solidFill>
                        <a:effectLst/>
                        <a:latin typeface="+mn-lt"/>
                        <a:ea typeface="ＭＳ 明朝"/>
                        <a:cs typeface="Times New Roman"/>
                      </a:endParaRPr>
                    </a:p>
                  </a:txBody>
                  <a:tcPr marL="31643" marR="31643" marT="31643" marB="31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342">
                <a:tc>
                  <a:txBody>
                    <a:bodyPr/>
                    <a:lstStyle/>
                    <a:p>
                      <a:pPr algn="just">
                        <a:spcAft>
                          <a:spcPts val="0"/>
                        </a:spcAft>
                      </a:pPr>
                      <a:r>
                        <a:rPr lang="en-US" sz="1000" kern="100" dirty="0">
                          <a:solidFill>
                            <a:schemeClr val="tx1"/>
                          </a:solidFill>
                          <a:effectLst/>
                          <a:latin typeface="+mn-lt"/>
                        </a:rPr>
                        <a:t>USB Interface</a:t>
                      </a:r>
                      <a:endParaRPr lang="ja-JP" sz="1000" kern="100" dirty="0">
                        <a:solidFill>
                          <a:schemeClr val="tx1"/>
                        </a:solidFill>
                        <a:effectLst/>
                        <a:latin typeface="+mn-lt"/>
                        <a:ea typeface="ＭＳ 明朝"/>
                        <a:cs typeface="Times New Roman"/>
                      </a:endParaRPr>
                    </a:p>
                  </a:txBody>
                  <a:tcPr marL="31643" marR="31643" marT="31643" marB="31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latin typeface="+mn-lt"/>
                        </a:rPr>
                        <a:t>USB</a:t>
                      </a:r>
                      <a:endParaRPr lang="ja-JP" sz="1000" kern="100" dirty="0">
                        <a:solidFill>
                          <a:schemeClr val="tx1"/>
                        </a:solidFill>
                        <a:effectLst/>
                        <a:latin typeface="+mn-lt"/>
                        <a:ea typeface="ＭＳ 明朝"/>
                        <a:cs typeface="Times New Roman"/>
                      </a:endParaRPr>
                    </a:p>
                  </a:txBody>
                  <a:tcPr marL="31643" marR="31643" marT="31643" marB="31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latin typeface="+mn-lt"/>
                        </a:rPr>
                        <a:t>USB2.0 port for DATA </a:t>
                      </a:r>
                      <a:r>
                        <a:rPr lang="en-US" sz="1000" kern="100" dirty="0" smtClean="0">
                          <a:solidFill>
                            <a:schemeClr val="tx1"/>
                          </a:solidFill>
                          <a:effectLst/>
                          <a:latin typeface="+mn-lt"/>
                        </a:rPr>
                        <a:t>Backup.</a:t>
                      </a:r>
                      <a:endParaRPr lang="ja-JP" sz="1000" kern="100" dirty="0">
                        <a:solidFill>
                          <a:schemeClr val="tx1"/>
                        </a:solidFill>
                        <a:effectLst/>
                        <a:latin typeface="+mn-lt"/>
                      </a:endParaRPr>
                    </a:p>
                    <a:p>
                      <a:pPr indent="66675" algn="l">
                        <a:spcAft>
                          <a:spcPts val="0"/>
                        </a:spcAft>
                      </a:pPr>
                      <a:r>
                        <a:rPr lang="en-US" sz="1000" kern="100" dirty="0">
                          <a:solidFill>
                            <a:schemeClr val="tx1"/>
                          </a:solidFill>
                          <a:effectLst/>
                          <a:latin typeface="+mn-lt"/>
                        </a:rPr>
                        <a:t>*Specified USB flash memory </a:t>
                      </a:r>
                      <a:r>
                        <a:rPr lang="en-US" sz="1000" kern="100" dirty="0" smtClean="0">
                          <a:solidFill>
                            <a:schemeClr val="tx1"/>
                          </a:solidFill>
                          <a:effectLst/>
                          <a:latin typeface="+mn-lt"/>
                        </a:rPr>
                        <a:t>only</a:t>
                      </a:r>
                      <a:endParaRPr lang="ja-JP" sz="1000" kern="100" dirty="0">
                        <a:solidFill>
                          <a:schemeClr val="tx1"/>
                        </a:solidFill>
                        <a:effectLst/>
                        <a:latin typeface="+mn-lt"/>
                        <a:ea typeface="ＭＳ 明朝"/>
                        <a:cs typeface="Times New Roman"/>
                      </a:endParaRPr>
                    </a:p>
                  </a:txBody>
                  <a:tcPr marL="31643" marR="31643" marT="31643" marB="31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latin typeface="+mn-lt"/>
                        </a:rPr>
                        <a:t>TYPE A</a:t>
                      </a:r>
                      <a:endParaRPr lang="ja-JP" sz="1000" kern="100" dirty="0">
                        <a:solidFill>
                          <a:schemeClr val="tx1"/>
                        </a:solidFill>
                        <a:effectLst/>
                        <a:latin typeface="+mn-lt"/>
                        <a:ea typeface="ＭＳ 明朝"/>
                        <a:cs typeface="Times New Roman"/>
                      </a:endParaRPr>
                    </a:p>
                  </a:txBody>
                  <a:tcPr marL="31643" marR="31643" marT="31643" marB="31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2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556" y="1275606"/>
            <a:ext cx="1835901" cy="39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611560" y="843558"/>
            <a:ext cx="1584176" cy="3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600" dirty="0" smtClean="0"/>
              <a:t>Front Cabinet</a:t>
            </a:r>
            <a:endParaRPr lang="en-US" altLang="ja-JP" sz="1600" dirty="0"/>
          </a:p>
        </p:txBody>
      </p:sp>
    </p:spTree>
    <p:extLst>
      <p:ext uri="{BB962C8B-B14F-4D97-AF65-F5344CB8AC3E}">
        <p14:creationId xmlns:p14="http://schemas.microsoft.com/office/powerpoint/2010/main" val="4207546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1347614"/>
            <a:ext cx="7596336" cy="162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p:cNvSpPr txBox="1">
            <a:spLocks noChangeArrowheads="1"/>
          </p:cNvSpPr>
          <p:nvPr/>
        </p:nvSpPr>
        <p:spPr bwMode="auto">
          <a:xfrm>
            <a:off x="1707503" y="52445"/>
            <a:ext cx="7112977"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2-1. Cabinet Configuration</a:t>
            </a:r>
            <a:r>
              <a:rPr lang="en-US" altLang="ja-JP" sz="2400" dirty="0">
                <a:solidFill>
                  <a:schemeClr val="bg1"/>
                </a:solidFill>
                <a:effectLst>
                  <a:outerShdw blurRad="38100" dist="38100" dir="2700000" algn="tl">
                    <a:srgbClr val="C0C0C0"/>
                  </a:outerShdw>
                </a:effectLst>
                <a:latin typeface="Arial" pitchFamily="34" charset="0"/>
              </a:rPr>
              <a:t> </a:t>
            </a:r>
          </a:p>
        </p:txBody>
      </p:sp>
      <p:sp>
        <p:nvSpPr>
          <p:cNvPr id="4" name="Rectangle 2"/>
          <p:cNvSpPr>
            <a:spLocks noChangeArrowheads="1"/>
          </p:cNvSpPr>
          <p:nvPr/>
        </p:nvSpPr>
        <p:spPr bwMode="auto">
          <a:xfrm>
            <a:off x="647564" y="823809"/>
            <a:ext cx="2268252" cy="3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600" dirty="0" smtClean="0"/>
              <a:t>Front Cabinet</a:t>
            </a:r>
            <a:r>
              <a:rPr lang="en-US" altLang="ja-JP" sz="1600" dirty="0"/>
              <a:t> </a:t>
            </a:r>
            <a:r>
              <a:rPr lang="en-US" altLang="ja-JP" sz="1600" dirty="0" smtClean="0"/>
              <a:t>layout</a:t>
            </a:r>
            <a:endParaRPr lang="en-US" altLang="ja-JP" sz="1600" dirty="0"/>
          </a:p>
        </p:txBody>
      </p:sp>
      <p:pic>
        <p:nvPicPr>
          <p:cNvPr id="6" name="Picture 3" descr="C:\Users\5156023\Documents\08-2.日本での業務（SET）\55.各種プロジェクト資料_技術資料作成\資料用製品イメージ写真･イラスト集\KX-NSX2000_low_Resolution\KX-NSX2000-F.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47696" y="3069138"/>
            <a:ext cx="4684105" cy="11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5695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47564" y="843558"/>
            <a:ext cx="1584176" cy="3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600" dirty="0" smtClean="0"/>
              <a:t>Rear Cabinet</a:t>
            </a:r>
            <a:endParaRPr lang="en-US" altLang="ja-JP" sz="1600" dirty="0"/>
          </a:p>
        </p:txBody>
      </p:sp>
      <p:graphicFrame>
        <p:nvGraphicFramePr>
          <p:cNvPr id="2" name="表 1"/>
          <p:cNvGraphicFramePr>
            <a:graphicFrameLocks noGrp="1"/>
          </p:cNvGraphicFramePr>
          <p:nvPr>
            <p:extLst>
              <p:ext uri="{D42A27DB-BD31-4B8C-83A1-F6EECF244321}">
                <p14:modId xmlns:p14="http://schemas.microsoft.com/office/powerpoint/2010/main" val="1717182606"/>
              </p:ext>
            </p:extLst>
          </p:nvPr>
        </p:nvGraphicFramePr>
        <p:xfrm>
          <a:off x="2447765" y="2031690"/>
          <a:ext cx="5832648" cy="1123950"/>
        </p:xfrm>
        <a:graphic>
          <a:graphicData uri="http://schemas.openxmlformats.org/drawingml/2006/table">
            <a:tbl>
              <a:tblPr firstRow="1" bandRow="1">
                <a:tableStyleId>{5C22544A-7EE6-4342-B048-85BDC9FD1C3A}</a:tableStyleId>
              </a:tblPr>
              <a:tblGrid>
                <a:gridCol w="1649414"/>
                <a:gridCol w="1649414"/>
                <a:gridCol w="1649414"/>
                <a:gridCol w="884406"/>
              </a:tblGrid>
              <a:tr h="121920">
                <a:tc>
                  <a:txBody>
                    <a:bodyPr/>
                    <a:lstStyle/>
                    <a:p>
                      <a:pPr algn="ctr">
                        <a:spcAft>
                          <a:spcPts val="0"/>
                        </a:spcAft>
                      </a:pPr>
                      <a:r>
                        <a:rPr kumimoji="1" lang="en-US" sz="1000" kern="1200" dirty="0">
                          <a:solidFill>
                            <a:schemeClr val="tx1"/>
                          </a:solidFill>
                          <a:effectLst/>
                        </a:rPr>
                        <a:t>Name</a:t>
                      </a:r>
                      <a:endParaRPr lang="ja-JP" sz="1000" kern="100" dirty="0">
                        <a:solidFill>
                          <a:schemeClr val="tx1"/>
                        </a:solidFill>
                        <a:effectLst/>
                        <a:latin typeface="Arial"/>
                        <a:ea typeface="ＭＳ 明朝"/>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200" dirty="0">
                          <a:solidFill>
                            <a:schemeClr val="tx1"/>
                          </a:solidFill>
                          <a:effectLst/>
                        </a:rPr>
                        <a:t>Display</a:t>
                      </a:r>
                      <a:endParaRPr lang="ja-JP" sz="1000" kern="100" dirty="0">
                        <a:solidFill>
                          <a:schemeClr val="tx1"/>
                        </a:solidFill>
                        <a:effectLst/>
                        <a:latin typeface="Arial"/>
                        <a:ea typeface="ＭＳ 明朝"/>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200">
                          <a:solidFill>
                            <a:schemeClr val="tx1"/>
                          </a:solidFill>
                          <a:effectLst/>
                        </a:rPr>
                        <a:t>Feature</a:t>
                      </a:r>
                      <a:endParaRPr lang="ja-JP" sz="1000" kern="100">
                        <a:solidFill>
                          <a:schemeClr val="tx1"/>
                        </a:solidFill>
                        <a:effectLst/>
                        <a:latin typeface="Arial"/>
                        <a:ea typeface="ＭＳ 明朝"/>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200">
                          <a:solidFill>
                            <a:schemeClr val="tx1"/>
                          </a:solidFill>
                          <a:effectLst/>
                        </a:rPr>
                        <a:t>Remarks</a:t>
                      </a:r>
                      <a:endParaRPr lang="ja-JP" sz="1000" kern="100">
                        <a:solidFill>
                          <a:schemeClr val="tx1"/>
                        </a:solidFill>
                        <a:effectLst/>
                        <a:latin typeface="Arial"/>
                        <a:ea typeface="ＭＳ 明朝"/>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270">
                <a:tc>
                  <a:txBody>
                    <a:bodyPr/>
                    <a:lstStyle/>
                    <a:p>
                      <a:pPr algn="l">
                        <a:spcAft>
                          <a:spcPts val="0"/>
                        </a:spcAft>
                      </a:pPr>
                      <a:r>
                        <a:rPr kumimoji="1" lang="en-US" sz="1000" kern="1200" dirty="0">
                          <a:solidFill>
                            <a:schemeClr val="tx1"/>
                          </a:solidFill>
                          <a:effectLst/>
                        </a:rPr>
                        <a:t>AC Power Switch</a:t>
                      </a:r>
                      <a:endParaRPr lang="ja-JP" sz="1000" kern="100" dirty="0">
                        <a:solidFill>
                          <a:schemeClr val="tx1"/>
                        </a:solidFill>
                        <a:effectLst/>
                        <a:latin typeface="Arial"/>
                        <a:ea typeface="ＭＳ 明朝"/>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200" dirty="0">
                          <a:solidFill>
                            <a:schemeClr val="tx1"/>
                          </a:solidFill>
                          <a:effectLst/>
                        </a:rPr>
                        <a:t>POWER</a:t>
                      </a:r>
                      <a:endParaRPr lang="ja-JP" sz="1000" kern="100" dirty="0">
                        <a:solidFill>
                          <a:schemeClr val="tx1"/>
                        </a:solidFill>
                        <a:effectLst/>
                        <a:latin typeface="Arial"/>
                        <a:ea typeface="ＭＳ 明朝"/>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200" dirty="0">
                          <a:solidFill>
                            <a:schemeClr val="tx1"/>
                          </a:solidFill>
                          <a:effectLst/>
                        </a:rPr>
                        <a:t>AC power switch</a:t>
                      </a:r>
                      <a:endParaRPr lang="ja-JP" sz="1000" kern="100" dirty="0">
                        <a:solidFill>
                          <a:schemeClr val="tx1"/>
                        </a:solidFill>
                        <a:effectLst/>
                        <a:latin typeface="Arial"/>
                        <a:ea typeface="ＭＳ 明朝"/>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sz="1000">
                        <a:solidFill>
                          <a:schemeClr val="tx1"/>
                        </a:solidFill>
                        <a:effectLst/>
                        <a:latin typeface="Century"/>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Aft>
                          <a:spcPts val="0"/>
                        </a:spcAft>
                      </a:pPr>
                      <a:r>
                        <a:rPr kumimoji="1" lang="en-US" sz="1000" kern="1200" dirty="0">
                          <a:solidFill>
                            <a:schemeClr val="tx1"/>
                          </a:solidFill>
                          <a:effectLst/>
                        </a:rPr>
                        <a:t>AC Inlet</a:t>
                      </a:r>
                      <a:endParaRPr lang="ja-JP" sz="1000" kern="100" dirty="0">
                        <a:solidFill>
                          <a:schemeClr val="tx1"/>
                        </a:solidFill>
                        <a:effectLst/>
                        <a:latin typeface="Arial"/>
                        <a:ea typeface="ＭＳ 明朝"/>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200" dirty="0">
                          <a:solidFill>
                            <a:schemeClr val="tx1"/>
                          </a:solidFill>
                          <a:effectLst/>
                        </a:rPr>
                        <a:t>AC IN</a:t>
                      </a:r>
                      <a:endParaRPr lang="ja-JP" sz="1000" kern="100" dirty="0">
                        <a:solidFill>
                          <a:schemeClr val="tx1"/>
                        </a:solidFill>
                        <a:effectLst/>
                        <a:latin typeface="Arial"/>
                        <a:ea typeface="ＭＳ 明朝"/>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200" dirty="0">
                          <a:solidFill>
                            <a:schemeClr val="tx1"/>
                          </a:solidFill>
                          <a:effectLst/>
                        </a:rPr>
                        <a:t>AC Inlet</a:t>
                      </a:r>
                      <a:endParaRPr lang="ja-JP" sz="1000" kern="100" dirty="0">
                        <a:solidFill>
                          <a:schemeClr val="tx1"/>
                        </a:solidFill>
                        <a:effectLst/>
                        <a:latin typeface="Arial"/>
                        <a:ea typeface="ＭＳ 明朝"/>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sz="1000">
                        <a:solidFill>
                          <a:schemeClr val="tx1"/>
                        </a:solidFill>
                        <a:effectLst/>
                        <a:latin typeface="Century"/>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Aft>
                          <a:spcPts val="0"/>
                        </a:spcAft>
                      </a:pPr>
                      <a:r>
                        <a:rPr kumimoji="1" lang="en-US" sz="1000" kern="1200">
                          <a:solidFill>
                            <a:schemeClr val="tx1"/>
                          </a:solidFill>
                          <a:effectLst/>
                        </a:rPr>
                        <a:t>FG Terminal</a:t>
                      </a:r>
                      <a:endParaRPr lang="ja-JP" sz="1000" kern="100">
                        <a:solidFill>
                          <a:schemeClr val="tx1"/>
                        </a:solidFill>
                        <a:effectLst/>
                        <a:latin typeface="Arial"/>
                        <a:ea typeface="ＭＳ 明朝"/>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200" dirty="0">
                          <a:solidFill>
                            <a:schemeClr val="tx1"/>
                          </a:solidFill>
                          <a:effectLst/>
                        </a:rPr>
                        <a:t>GROUND</a:t>
                      </a:r>
                      <a:endParaRPr lang="ja-JP" sz="1000" kern="100" dirty="0">
                        <a:solidFill>
                          <a:schemeClr val="tx1"/>
                        </a:solidFill>
                        <a:effectLst/>
                        <a:latin typeface="Arial"/>
                        <a:ea typeface="ＭＳ 明朝"/>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200" dirty="0">
                          <a:solidFill>
                            <a:schemeClr val="tx1"/>
                          </a:solidFill>
                          <a:effectLst/>
                        </a:rPr>
                        <a:t>Frame Ground</a:t>
                      </a:r>
                      <a:endParaRPr lang="ja-JP" sz="1000" kern="100" dirty="0">
                        <a:solidFill>
                          <a:schemeClr val="tx1"/>
                        </a:solidFill>
                        <a:effectLst/>
                        <a:latin typeface="Arial"/>
                        <a:ea typeface="ＭＳ 明朝"/>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sz="1000">
                        <a:solidFill>
                          <a:schemeClr val="tx1"/>
                        </a:solidFill>
                        <a:effectLst/>
                        <a:latin typeface="Century"/>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algn="l">
                        <a:spcAft>
                          <a:spcPts val="0"/>
                        </a:spcAft>
                      </a:pPr>
                      <a:r>
                        <a:rPr kumimoji="1" lang="en-US" sz="1000" kern="1200" dirty="0">
                          <a:solidFill>
                            <a:schemeClr val="tx1"/>
                          </a:solidFill>
                          <a:effectLst/>
                        </a:rPr>
                        <a:t>FAN</a:t>
                      </a:r>
                      <a:endParaRPr lang="ja-JP" sz="1000" kern="100" dirty="0">
                        <a:solidFill>
                          <a:schemeClr val="tx1"/>
                        </a:solidFill>
                        <a:effectLst/>
                        <a:latin typeface="Arial"/>
                        <a:ea typeface="ＭＳ 明朝"/>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200" dirty="0">
                          <a:solidFill>
                            <a:schemeClr val="tx1"/>
                          </a:solidFill>
                          <a:effectLst/>
                        </a:rPr>
                        <a:t>-</a:t>
                      </a:r>
                      <a:endParaRPr lang="ja-JP" sz="1000" kern="100" dirty="0">
                        <a:solidFill>
                          <a:schemeClr val="tx1"/>
                        </a:solidFill>
                        <a:effectLst/>
                        <a:latin typeface="Arial"/>
                        <a:ea typeface="ＭＳ 明朝"/>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200" dirty="0">
                          <a:solidFill>
                            <a:schemeClr val="tx1"/>
                          </a:solidFill>
                          <a:effectLst/>
                        </a:rPr>
                        <a:t>Air-cooling</a:t>
                      </a:r>
                      <a:endParaRPr lang="ja-JP" sz="1000" kern="100" dirty="0">
                        <a:solidFill>
                          <a:schemeClr val="tx1"/>
                        </a:solidFill>
                        <a:effectLst/>
                        <a:latin typeface="Arial"/>
                        <a:ea typeface="ＭＳ 明朝"/>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sz="1000" dirty="0">
                        <a:solidFill>
                          <a:schemeClr val="tx1"/>
                        </a:solidFill>
                        <a:effectLst/>
                        <a:latin typeface="Century"/>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 Box 2"/>
          <p:cNvSpPr txBox="1">
            <a:spLocks noChangeArrowheads="1"/>
          </p:cNvSpPr>
          <p:nvPr/>
        </p:nvSpPr>
        <p:spPr bwMode="auto">
          <a:xfrm>
            <a:off x="1707503" y="52445"/>
            <a:ext cx="7112977"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2-1. Cabinet Configuration</a:t>
            </a:r>
            <a:r>
              <a:rPr lang="en-US" altLang="ja-JP" sz="2400" dirty="0">
                <a:solidFill>
                  <a:schemeClr val="bg1"/>
                </a:solidFill>
                <a:effectLst>
                  <a:outerShdw blurRad="38100" dist="38100" dir="2700000" algn="tl">
                    <a:srgbClr val="C0C0C0"/>
                  </a:outerShdw>
                </a:effectLst>
                <a:latin typeface="Arial" pitchFamily="34" charset="0"/>
              </a:rPr>
              <a:t> </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596" y="1361084"/>
            <a:ext cx="2628292" cy="526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表 2"/>
          <p:cNvGraphicFramePr>
            <a:graphicFrameLocks noGrp="1"/>
          </p:cNvGraphicFramePr>
          <p:nvPr>
            <p:extLst>
              <p:ext uri="{D42A27DB-BD31-4B8C-83A1-F6EECF244321}">
                <p14:modId xmlns:p14="http://schemas.microsoft.com/office/powerpoint/2010/main" val="72834869"/>
              </p:ext>
            </p:extLst>
          </p:nvPr>
        </p:nvGraphicFramePr>
        <p:xfrm>
          <a:off x="935596" y="3639542"/>
          <a:ext cx="6768751" cy="660400"/>
        </p:xfrm>
        <a:graphic>
          <a:graphicData uri="http://schemas.openxmlformats.org/drawingml/2006/table">
            <a:tbl>
              <a:tblPr firstRow="1" bandRow="1">
                <a:tableStyleId>{5C22544A-7EE6-4342-B048-85BDC9FD1C3A}</a:tableStyleId>
              </a:tblPr>
              <a:tblGrid>
                <a:gridCol w="796005"/>
                <a:gridCol w="1088415"/>
                <a:gridCol w="1384887"/>
                <a:gridCol w="2520683"/>
                <a:gridCol w="978761"/>
              </a:tblGrid>
              <a:tr h="144145">
                <a:tc>
                  <a:txBody>
                    <a:bodyPr/>
                    <a:lstStyle/>
                    <a:p>
                      <a:pPr algn="ctr">
                        <a:spcAft>
                          <a:spcPts val="0"/>
                        </a:spcAft>
                      </a:pPr>
                      <a:r>
                        <a:rPr kumimoji="1" lang="en-US" sz="1200" kern="100" dirty="0">
                          <a:solidFill>
                            <a:schemeClr val="tx1"/>
                          </a:solidFill>
                          <a:effectLst/>
                        </a:rPr>
                        <a:t>Symbol</a:t>
                      </a:r>
                      <a:endParaRPr lang="ja-JP" sz="1200" kern="100" dirty="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200" kern="100">
                          <a:solidFill>
                            <a:schemeClr val="tx1"/>
                          </a:solidFill>
                          <a:effectLst/>
                        </a:rPr>
                        <a:t>Model</a:t>
                      </a:r>
                      <a:endParaRPr lang="ja-JP" sz="1200" kern="10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200" kern="100" dirty="0">
                          <a:solidFill>
                            <a:schemeClr val="tx1"/>
                          </a:solidFill>
                          <a:effectLst/>
                        </a:rPr>
                        <a:t>Name</a:t>
                      </a:r>
                      <a:endParaRPr lang="ja-JP" sz="1200" kern="100" dirty="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200" kern="100">
                          <a:solidFill>
                            <a:schemeClr val="tx1"/>
                          </a:solidFill>
                          <a:effectLst/>
                        </a:rPr>
                        <a:t>Function Summary</a:t>
                      </a:r>
                      <a:endParaRPr lang="ja-JP" sz="1200" kern="10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200" kern="100" dirty="0">
                          <a:solidFill>
                            <a:schemeClr val="tx1"/>
                          </a:solidFill>
                          <a:effectLst/>
                        </a:rPr>
                        <a:t>Remarks</a:t>
                      </a:r>
                      <a:endParaRPr lang="ja-JP" sz="1200" kern="100" dirty="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130">
                <a:tc>
                  <a:txBody>
                    <a:bodyPr/>
                    <a:lstStyle/>
                    <a:p>
                      <a:pPr algn="l">
                        <a:spcAft>
                          <a:spcPts val="0"/>
                        </a:spcAft>
                      </a:pPr>
                      <a:r>
                        <a:rPr lang="en-US" sz="1200" kern="100" dirty="0">
                          <a:solidFill>
                            <a:schemeClr val="tx1"/>
                          </a:solidFill>
                          <a:effectLst/>
                        </a:rPr>
                        <a:t>AC </a:t>
                      </a:r>
                      <a:r>
                        <a:rPr lang="en-US" sz="1200" kern="100" dirty="0" smtClean="0">
                          <a:solidFill>
                            <a:schemeClr val="tx1"/>
                          </a:solidFill>
                          <a:effectLst/>
                        </a:rPr>
                        <a:t>cable</a:t>
                      </a:r>
                      <a:endParaRPr lang="ja-JP" sz="12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200" kern="100" dirty="0">
                          <a:solidFill>
                            <a:schemeClr val="tx1"/>
                          </a:solidFill>
                          <a:effectLst/>
                        </a:rPr>
                        <a:t>KX-A412</a:t>
                      </a:r>
                      <a:endParaRPr lang="ja-JP" sz="12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200" kern="100" dirty="0">
                          <a:solidFill>
                            <a:schemeClr val="tx1"/>
                          </a:solidFill>
                          <a:effectLst/>
                        </a:rPr>
                        <a:t>AC </a:t>
                      </a:r>
                      <a:r>
                        <a:rPr lang="en-US" sz="1200" kern="100" dirty="0" smtClean="0">
                          <a:solidFill>
                            <a:schemeClr val="tx1"/>
                          </a:solidFill>
                          <a:effectLst/>
                        </a:rPr>
                        <a:t>cable</a:t>
                      </a:r>
                      <a:endParaRPr lang="ja-JP" sz="12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200" kern="100" dirty="0">
                          <a:solidFill>
                            <a:schemeClr val="tx1"/>
                          </a:solidFill>
                          <a:effectLst/>
                        </a:rPr>
                        <a:t>Optional AC </a:t>
                      </a:r>
                      <a:r>
                        <a:rPr lang="en-US" sz="1200" kern="100" dirty="0" smtClean="0">
                          <a:solidFill>
                            <a:schemeClr val="tx1"/>
                          </a:solidFill>
                          <a:effectLst/>
                        </a:rPr>
                        <a:t>cable </a:t>
                      </a:r>
                      <a:endParaRPr lang="ja-JP" sz="12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200" kern="0" dirty="0">
                          <a:solidFill>
                            <a:schemeClr val="tx1"/>
                          </a:solidFill>
                          <a:effectLst/>
                        </a:rPr>
                        <a:t> </a:t>
                      </a:r>
                      <a:endParaRPr lang="ja-JP" sz="1200" kern="100" dirty="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899592" y="3338863"/>
            <a:ext cx="4680520" cy="27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400" dirty="0" smtClean="0">
                <a:solidFill>
                  <a:srgbClr val="FF0000"/>
                </a:solidFill>
              </a:rPr>
              <a:t>AC cable is optional. Not come with main cabinet.</a:t>
            </a:r>
            <a:endParaRPr lang="en-US" altLang="ja-JP" sz="1400" dirty="0">
              <a:solidFill>
                <a:srgbClr val="FF0000"/>
              </a:solidFill>
            </a:endParaRPr>
          </a:p>
        </p:txBody>
      </p:sp>
    </p:spTree>
    <p:extLst>
      <p:ext uri="{BB962C8B-B14F-4D97-AF65-F5344CB8AC3E}">
        <p14:creationId xmlns:p14="http://schemas.microsoft.com/office/powerpoint/2010/main" val="41662890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47564" y="843558"/>
            <a:ext cx="2664295" cy="3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600" dirty="0" smtClean="0"/>
              <a:t>Rear Cabinet panel layout</a:t>
            </a:r>
            <a:endParaRPr lang="en-US" altLang="ja-JP" sz="1600" dirty="0"/>
          </a:p>
        </p:txBody>
      </p:sp>
      <p:sp>
        <p:nvSpPr>
          <p:cNvPr id="3" name="Text Box 2"/>
          <p:cNvSpPr txBox="1">
            <a:spLocks noChangeArrowheads="1"/>
          </p:cNvSpPr>
          <p:nvPr/>
        </p:nvSpPr>
        <p:spPr bwMode="auto">
          <a:xfrm>
            <a:off x="1707503" y="52445"/>
            <a:ext cx="7112977"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2-1. Cabinet Configuration</a:t>
            </a:r>
            <a:r>
              <a:rPr lang="en-US" altLang="ja-JP" sz="2400" dirty="0">
                <a:solidFill>
                  <a:schemeClr val="bg1"/>
                </a:solidFill>
                <a:effectLst>
                  <a:outerShdw blurRad="38100" dist="38100" dir="2700000" algn="tl">
                    <a:srgbClr val="C0C0C0"/>
                  </a:outerShdw>
                </a:effectLst>
                <a:latin typeface="Arial" pitchFamily="34" charset="0"/>
              </a:rPr>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1330506"/>
            <a:ext cx="7632848" cy="152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C:\Users\5156023\Documents\08-2.日本での業務（SET）\55.各種プロジェクト資料_技術資料作成\資料用製品イメージ写真･イラスト集\KX-NSX2000_low_Resolution\KX-NSX2000-B.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84133" y="2849015"/>
            <a:ext cx="5152516" cy="134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66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3923353\Desktop\jpg150311\NSX2000_5-3fron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234" b="26880"/>
          <a:stretch/>
        </p:blipFill>
        <p:spPr bwMode="auto">
          <a:xfrm>
            <a:off x="575556" y="3036187"/>
            <a:ext cx="2228561" cy="704174"/>
          </a:xfrm>
          <a:prstGeom prst="rect">
            <a:avLst/>
          </a:prstGeom>
          <a:noFill/>
          <a:extLst>
            <a:ext uri="{909E8E84-426E-40DD-AFC4-6F175D3DCCD1}">
              <a14:hiddenFill xmlns:a14="http://schemas.microsoft.com/office/drawing/2010/main">
                <a:solidFill>
                  <a:srgbClr val="FFFFFF"/>
                </a:solidFill>
              </a14:hiddenFill>
            </a:ext>
          </a:extLst>
        </p:spPr>
      </p:pic>
      <p:sp>
        <p:nvSpPr>
          <p:cNvPr id="603185" name="Text Box 49"/>
          <p:cNvSpPr txBox="1">
            <a:spLocks noChangeArrowheads="1"/>
          </p:cNvSpPr>
          <p:nvPr/>
        </p:nvSpPr>
        <p:spPr bwMode="auto">
          <a:xfrm>
            <a:off x="1661306" y="52571"/>
            <a:ext cx="6115050" cy="430661"/>
          </a:xfrm>
          <a:prstGeom prst="rect">
            <a:avLst/>
          </a:prstGeom>
          <a:noFill/>
          <a:ln w="9525">
            <a:noFill/>
            <a:miter lim="800000"/>
            <a:headEnd/>
            <a:tailEnd/>
          </a:ln>
          <a:effectLst/>
        </p:spPr>
        <p:txBody>
          <a:bodyPr lIns="60743" tIns="30368" rIns="30368" bIns="30368" anchor="ctr">
            <a:spAutoFit/>
          </a:bodyPr>
          <a:lstStyle/>
          <a:p>
            <a:pPr>
              <a:defRPr/>
            </a:pPr>
            <a:r>
              <a:rPr lang="en-US" altLang="ja-JP" sz="2400" dirty="0">
                <a:solidFill>
                  <a:srgbClr val="FFFFFF"/>
                </a:solidFill>
                <a:latin typeface="Arial" pitchFamily="34" charset="0"/>
              </a:rPr>
              <a:t>1-1. </a:t>
            </a:r>
            <a:r>
              <a:rPr lang="en-US" altLang="ja-JP" sz="2400" dirty="0" smtClean="0">
                <a:solidFill>
                  <a:srgbClr val="FFFFFF"/>
                </a:solidFill>
                <a:latin typeface="Arial" pitchFamily="34" charset="0"/>
              </a:rPr>
              <a:t>KX-NSX1000/2000 </a:t>
            </a:r>
            <a:r>
              <a:rPr lang="en-US" altLang="ja-JP" sz="2400" dirty="0">
                <a:solidFill>
                  <a:srgbClr val="FFFFFF"/>
                </a:solidFill>
                <a:latin typeface="Arial" pitchFamily="34" charset="0"/>
              </a:rPr>
              <a:t>System Overview </a:t>
            </a:r>
            <a:endParaRPr lang="en-US" altLang="ja-JP" sz="2400" dirty="0">
              <a:solidFill>
                <a:srgbClr val="FFFFFF"/>
              </a:solidFill>
              <a:effectLst>
                <a:outerShdw blurRad="38100" dist="38100" dir="2700000" algn="tl">
                  <a:srgbClr val="C0C0C0"/>
                </a:outerShdw>
              </a:effectLst>
              <a:latin typeface="Arial" pitchFamily="34" charset="0"/>
            </a:endParaRPr>
          </a:p>
        </p:txBody>
      </p:sp>
      <p:sp>
        <p:nvSpPr>
          <p:cNvPr id="10243" name="Rectangle 65"/>
          <p:cNvSpPr>
            <a:spLocks noChangeArrowheads="1"/>
          </p:cNvSpPr>
          <p:nvPr/>
        </p:nvSpPr>
        <p:spPr bwMode="auto">
          <a:xfrm>
            <a:off x="922798" y="2959507"/>
            <a:ext cx="1399443" cy="2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0743" tIns="30368" rIns="30368" bIns="30368"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hangingPunct="0">
              <a:spcBef>
                <a:spcPct val="50000"/>
              </a:spcBef>
              <a:buFontTx/>
              <a:buNone/>
            </a:pPr>
            <a:r>
              <a:rPr lang="en-US" altLang="ja-JP" sz="1500">
                <a:solidFill>
                  <a:srgbClr val="000000"/>
                </a:solidFill>
              </a:rPr>
              <a:t>Master Unit</a:t>
            </a:r>
          </a:p>
        </p:txBody>
      </p:sp>
      <p:sp>
        <p:nvSpPr>
          <p:cNvPr id="10244" name="Line 71"/>
          <p:cNvSpPr>
            <a:spLocks noChangeShapeType="1"/>
          </p:cNvSpPr>
          <p:nvPr/>
        </p:nvSpPr>
        <p:spPr bwMode="auto">
          <a:xfrm>
            <a:off x="2591780" y="3417708"/>
            <a:ext cx="553979" cy="1564"/>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wrap="square" lIns="77156" tIns="38560" rIns="77156" bIns="38560" anchor="ctr">
            <a:spAutoFit/>
          </a:bodyPr>
          <a:lstStyle/>
          <a:p>
            <a:pPr algn="ctr" eaLnBrk="0" hangingPunct="0">
              <a:spcBef>
                <a:spcPct val="50000"/>
              </a:spcBef>
            </a:pPr>
            <a:endParaRPr lang="ja-JP" altLang="en-US" sz="2000" b="0" i="1">
              <a:solidFill>
                <a:srgbClr val="000000"/>
              </a:solidFill>
              <a:latin typeface="Times New Roman" pitchFamily="18" charset="0"/>
            </a:endParaRPr>
          </a:p>
        </p:txBody>
      </p:sp>
      <p:sp>
        <p:nvSpPr>
          <p:cNvPr id="10245" name="Text Box 72"/>
          <p:cNvSpPr txBox="1">
            <a:spLocks noChangeArrowheads="1"/>
          </p:cNvSpPr>
          <p:nvPr/>
        </p:nvSpPr>
        <p:spPr bwMode="auto">
          <a:xfrm>
            <a:off x="5293738" y="3189485"/>
            <a:ext cx="371263" cy="34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vert="eaVert" wrap="none" lIns="77156" tIns="38560" rIns="77156" bIns="3856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hangingPunct="0">
              <a:spcBef>
                <a:spcPct val="50000"/>
              </a:spcBef>
              <a:buFontTx/>
              <a:buNone/>
            </a:pPr>
            <a:r>
              <a:rPr lang="ja-JP" altLang="en-US" sz="1400" b="0">
                <a:solidFill>
                  <a:srgbClr val="000000"/>
                </a:solidFill>
              </a:rPr>
              <a:t>・・・</a:t>
            </a:r>
          </a:p>
        </p:txBody>
      </p:sp>
      <p:sp>
        <p:nvSpPr>
          <p:cNvPr id="10246" name="Rectangle 73"/>
          <p:cNvSpPr>
            <a:spLocks noChangeArrowheads="1"/>
          </p:cNvSpPr>
          <p:nvPr/>
        </p:nvSpPr>
        <p:spPr bwMode="auto">
          <a:xfrm>
            <a:off x="4752020" y="3048805"/>
            <a:ext cx="3385038" cy="385650"/>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77156" tIns="38560" rIns="77156" bIns="38560"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hangingPunct="0">
              <a:spcBef>
                <a:spcPct val="50000"/>
              </a:spcBef>
              <a:buFontTx/>
              <a:buNone/>
            </a:pPr>
            <a:endParaRPr lang="en-GB" altLang="ja-JP" sz="2000" b="0" i="1">
              <a:solidFill>
                <a:srgbClr val="000000"/>
              </a:solidFill>
              <a:latin typeface="Times New Roman" pitchFamily="18" charset="0"/>
            </a:endParaRPr>
          </a:p>
        </p:txBody>
      </p:sp>
      <p:sp>
        <p:nvSpPr>
          <p:cNvPr id="10247" name="Line 74"/>
          <p:cNvSpPr>
            <a:spLocks noChangeShapeType="1"/>
          </p:cNvSpPr>
          <p:nvPr/>
        </p:nvSpPr>
        <p:spPr bwMode="auto">
          <a:xfrm flipV="1">
            <a:off x="4302001" y="3015712"/>
            <a:ext cx="738051" cy="403647"/>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wrap="square" lIns="77156" tIns="38560" rIns="77156" bIns="38560" anchor="ctr">
            <a:spAutoFit/>
          </a:bodyPr>
          <a:lstStyle/>
          <a:p>
            <a:pPr algn="ctr" eaLnBrk="0" hangingPunct="0">
              <a:spcBef>
                <a:spcPct val="50000"/>
              </a:spcBef>
            </a:pPr>
            <a:endParaRPr lang="ja-JP" altLang="en-US" sz="2000" b="0" i="1">
              <a:solidFill>
                <a:srgbClr val="000000"/>
              </a:solidFill>
              <a:latin typeface="Times New Roman" pitchFamily="18" charset="0"/>
            </a:endParaRPr>
          </a:p>
        </p:txBody>
      </p:sp>
      <p:pic>
        <p:nvPicPr>
          <p:cNvPr id="10249" name="Picture 66" descr="network_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983" y="3124000"/>
            <a:ext cx="772257"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3203" name="Text Box 67"/>
          <p:cNvSpPr txBox="1">
            <a:spLocks noChangeArrowheads="1"/>
          </p:cNvSpPr>
          <p:nvPr/>
        </p:nvSpPr>
        <p:spPr bwMode="auto">
          <a:xfrm>
            <a:off x="3098863" y="3263355"/>
            <a:ext cx="1314450" cy="308706"/>
          </a:xfrm>
          <a:prstGeom prst="rect">
            <a:avLst/>
          </a:prstGeom>
          <a:solidFill>
            <a:srgbClr val="CCFFFF"/>
          </a:solidFill>
          <a:ln w="25400">
            <a:solidFill>
              <a:srgbClr val="3366FF"/>
            </a:solidFill>
            <a:miter lim="800000"/>
            <a:headEnd/>
            <a:tailEnd/>
          </a:ln>
          <a:effectLst/>
        </p:spPr>
        <p:txBody>
          <a:bodyPr lIns="77156" tIns="38560" rIns="77156" bIns="38560">
            <a:spAutoFit/>
          </a:bodyPr>
          <a:lstStyle/>
          <a:p>
            <a:pPr algn="ctr" eaLnBrk="0" hangingPunct="0">
              <a:spcBef>
                <a:spcPct val="50000"/>
              </a:spcBef>
              <a:defRPr/>
            </a:pPr>
            <a:r>
              <a:rPr lang="en-US" altLang="ja-JP" sz="1500">
                <a:solidFill>
                  <a:srgbClr val="000000"/>
                </a:solidFill>
                <a:effectLst>
                  <a:outerShdw blurRad="38100" dist="38100" dir="2700000" algn="tl">
                    <a:srgbClr val="FFFFFF"/>
                  </a:outerShdw>
                </a:effectLst>
                <a:latin typeface="Arial" pitchFamily="34" charset="0"/>
              </a:rPr>
              <a:t>IP Network</a:t>
            </a:r>
          </a:p>
        </p:txBody>
      </p:sp>
      <p:sp>
        <p:nvSpPr>
          <p:cNvPr id="603213" name="Text Box 77"/>
          <p:cNvSpPr txBox="1">
            <a:spLocks noChangeArrowheads="1"/>
          </p:cNvSpPr>
          <p:nvPr/>
        </p:nvSpPr>
        <p:spPr bwMode="auto">
          <a:xfrm>
            <a:off x="6316298" y="3064097"/>
            <a:ext cx="1768441" cy="308706"/>
          </a:xfrm>
          <a:prstGeom prst="rect">
            <a:avLst/>
          </a:prstGeom>
          <a:noFill/>
          <a:ln w="57150">
            <a:noFill/>
            <a:miter lim="800000"/>
            <a:headEnd/>
            <a:tailEnd/>
          </a:ln>
          <a:effectLst/>
        </p:spPr>
        <p:txBody>
          <a:bodyPr wrap="none" lIns="77156" tIns="38560" rIns="77156" bIns="38560">
            <a:spAutoFit/>
          </a:bodyPr>
          <a:lstStyle/>
          <a:p>
            <a:pPr algn="ctr" eaLnBrk="0" hangingPunct="0">
              <a:spcBef>
                <a:spcPct val="50000"/>
              </a:spcBef>
              <a:defRPr/>
            </a:pPr>
            <a:r>
              <a:rPr lang="en-US" altLang="ja-JP" sz="1500" dirty="0">
                <a:solidFill>
                  <a:srgbClr val="FF0033"/>
                </a:solidFill>
                <a:effectLst>
                  <a:outerShdw blurRad="38100" dist="38100" dir="2700000" algn="tl">
                    <a:srgbClr val="C0C0C0"/>
                  </a:outerShdw>
                </a:effectLst>
                <a:latin typeface="Arial" pitchFamily="34" charset="0"/>
              </a:rPr>
              <a:t>Up to </a:t>
            </a:r>
            <a:r>
              <a:rPr lang="en-US" altLang="ja-JP" sz="1500" dirty="0" smtClean="0">
                <a:solidFill>
                  <a:srgbClr val="FF0033"/>
                </a:solidFill>
                <a:effectLst>
                  <a:outerShdw blurRad="38100" dist="38100" dir="2700000" algn="tl">
                    <a:srgbClr val="C0C0C0"/>
                  </a:outerShdw>
                </a:effectLst>
                <a:latin typeface="Arial" pitchFamily="34" charset="0"/>
              </a:rPr>
              <a:t>31 NS Units</a:t>
            </a:r>
            <a:endParaRPr lang="en-US" altLang="ja-JP" sz="1500" dirty="0">
              <a:solidFill>
                <a:srgbClr val="FF0033"/>
              </a:solidFill>
              <a:effectLst>
                <a:outerShdw blurRad="38100" dist="38100" dir="2700000" algn="tl">
                  <a:srgbClr val="C0C0C0"/>
                </a:outerShdw>
              </a:effectLst>
              <a:latin typeface="Arial" pitchFamily="34" charset="0"/>
            </a:endParaRPr>
          </a:p>
        </p:txBody>
      </p:sp>
      <p:sp>
        <p:nvSpPr>
          <p:cNvPr id="10253" name="AutoShape 78"/>
          <p:cNvSpPr>
            <a:spLocks/>
          </p:cNvSpPr>
          <p:nvPr/>
        </p:nvSpPr>
        <p:spPr bwMode="auto">
          <a:xfrm>
            <a:off x="6319782" y="3035792"/>
            <a:ext cx="63012" cy="404298"/>
          </a:xfrm>
          <a:prstGeom prst="rightBracket">
            <a:avLst>
              <a:gd name="adj" fmla="val 58886"/>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7156" tIns="38560" rIns="77156" bIns="38560"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hangingPunct="0">
              <a:spcBef>
                <a:spcPct val="50000"/>
              </a:spcBef>
              <a:buFontTx/>
              <a:buNone/>
            </a:pPr>
            <a:endParaRPr lang="en-GB" altLang="ja-JP" sz="2000" b="0" i="1">
              <a:solidFill>
                <a:srgbClr val="000000"/>
              </a:solidFill>
              <a:latin typeface="Times New Roman" pitchFamily="18" charset="0"/>
            </a:endParaRPr>
          </a:p>
        </p:txBody>
      </p:sp>
      <p:sp>
        <p:nvSpPr>
          <p:cNvPr id="10257" name="Rectangle 85"/>
          <p:cNvSpPr>
            <a:spLocks noChangeArrowheads="1"/>
          </p:cNvSpPr>
          <p:nvPr/>
        </p:nvSpPr>
        <p:spPr bwMode="auto">
          <a:xfrm>
            <a:off x="713895" y="843558"/>
            <a:ext cx="2693373" cy="37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77156" tIns="38560" rIns="77156" bIns="3856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hangingPunct="0">
              <a:spcBef>
                <a:spcPct val="50000"/>
              </a:spcBef>
              <a:buFontTx/>
              <a:buNone/>
            </a:pPr>
            <a:r>
              <a:rPr lang="en-US" altLang="ja-JP" sz="1900" dirty="0">
                <a:solidFill>
                  <a:srgbClr val="0000FF"/>
                </a:solidFill>
              </a:rPr>
              <a:t>1.Stand-alone System</a:t>
            </a:r>
          </a:p>
        </p:txBody>
      </p:sp>
      <p:sp>
        <p:nvSpPr>
          <p:cNvPr id="10258" name="Rectangle 86"/>
          <p:cNvSpPr>
            <a:spLocks noChangeArrowheads="1"/>
          </p:cNvSpPr>
          <p:nvPr/>
        </p:nvSpPr>
        <p:spPr bwMode="auto">
          <a:xfrm>
            <a:off x="949007" y="1239602"/>
            <a:ext cx="7727449" cy="51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0743" tIns="30368" rIns="30368" bIns="30368"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hangingPunct="0">
              <a:spcBef>
                <a:spcPct val="10000"/>
              </a:spcBef>
              <a:buNone/>
            </a:pPr>
            <a:r>
              <a:rPr lang="en-US" altLang="ja-JP" sz="1400" dirty="0">
                <a:solidFill>
                  <a:srgbClr val="000000"/>
                </a:solidFill>
              </a:rPr>
              <a:t>- A single </a:t>
            </a:r>
            <a:r>
              <a:rPr lang="en-US" altLang="ja-JP" sz="1400" dirty="0" smtClean="0">
                <a:solidFill>
                  <a:srgbClr val="000000"/>
                </a:solidFill>
              </a:rPr>
              <a:t>KX-NSX1000/2000 </a:t>
            </a:r>
            <a:r>
              <a:rPr lang="en-US" altLang="ja-JP" sz="1400" dirty="0">
                <a:solidFill>
                  <a:srgbClr val="000000"/>
                </a:solidFill>
              </a:rPr>
              <a:t>can be used as a stand-alone system. </a:t>
            </a:r>
          </a:p>
          <a:p>
            <a:pPr eaLnBrk="0" hangingPunct="0">
              <a:spcBef>
                <a:spcPct val="10000"/>
              </a:spcBef>
              <a:buNone/>
            </a:pPr>
            <a:r>
              <a:rPr lang="en-US" altLang="ja-JP" sz="1400" dirty="0">
                <a:solidFill>
                  <a:srgbClr val="000000"/>
                </a:solidFill>
              </a:rPr>
              <a:t>- A single </a:t>
            </a:r>
            <a:r>
              <a:rPr lang="en-US" altLang="ja-JP" sz="1400" dirty="0" smtClean="0">
                <a:solidFill>
                  <a:srgbClr val="000000"/>
                </a:solidFill>
              </a:rPr>
              <a:t>KX-NSX1000/2000 </a:t>
            </a:r>
            <a:r>
              <a:rPr lang="en-US" altLang="ja-JP" sz="1400" dirty="0">
                <a:solidFill>
                  <a:srgbClr val="000000"/>
                </a:solidFill>
              </a:rPr>
              <a:t>controls all terminals, </a:t>
            </a:r>
            <a:r>
              <a:rPr lang="en-US" altLang="ja-JP" sz="1400" dirty="0" smtClean="0">
                <a:solidFill>
                  <a:srgbClr val="000000"/>
                </a:solidFill>
              </a:rPr>
              <a:t>trunks </a:t>
            </a:r>
            <a:r>
              <a:rPr lang="en-US" altLang="ja-JP" sz="1400" dirty="0">
                <a:solidFill>
                  <a:srgbClr val="000000"/>
                </a:solidFill>
              </a:rPr>
              <a:t>and applications</a:t>
            </a:r>
            <a:r>
              <a:rPr lang="en-US" altLang="ja-JP" sz="1400" dirty="0" smtClean="0">
                <a:solidFill>
                  <a:srgbClr val="000000"/>
                </a:solidFill>
              </a:rPr>
              <a:t>.</a:t>
            </a:r>
            <a:endParaRPr lang="en-US" altLang="ja-JP" sz="1400" dirty="0">
              <a:solidFill>
                <a:srgbClr val="000000"/>
              </a:solidFill>
            </a:endParaRPr>
          </a:p>
        </p:txBody>
      </p:sp>
      <p:sp>
        <p:nvSpPr>
          <p:cNvPr id="10259" name="Rectangle 87"/>
          <p:cNvSpPr>
            <a:spLocks noChangeArrowheads="1"/>
          </p:cNvSpPr>
          <p:nvPr/>
        </p:nvSpPr>
        <p:spPr bwMode="auto">
          <a:xfrm>
            <a:off x="730833" y="1707654"/>
            <a:ext cx="2544293" cy="37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77156" tIns="38560" rIns="77156" bIns="3856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hangingPunct="0">
              <a:spcBef>
                <a:spcPct val="50000"/>
              </a:spcBef>
              <a:buFontTx/>
              <a:buNone/>
            </a:pPr>
            <a:r>
              <a:rPr lang="en-US" altLang="ja-JP" sz="1900" dirty="0">
                <a:solidFill>
                  <a:srgbClr val="0000FF"/>
                </a:solidFill>
              </a:rPr>
              <a:t>2.Networked System</a:t>
            </a:r>
          </a:p>
        </p:txBody>
      </p:sp>
      <p:sp>
        <p:nvSpPr>
          <p:cNvPr id="10260" name="Rectangle 88"/>
          <p:cNvSpPr>
            <a:spLocks noChangeArrowheads="1"/>
          </p:cNvSpPr>
          <p:nvPr/>
        </p:nvSpPr>
        <p:spPr bwMode="auto">
          <a:xfrm>
            <a:off x="949007" y="2412569"/>
            <a:ext cx="7884827" cy="51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0743" tIns="30368" rIns="30368" bIns="30368"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hangingPunct="0">
              <a:spcBef>
                <a:spcPct val="10000"/>
              </a:spcBef>
              <a:buFontTx/>
              <a:buNone/>
            </a:pPr>
            <a:r>
              <a:rPr lang="en-US" altLang="ja-JP" sz="1400" dirty="0">
                <a:solidFill>
                  <a:srgbClr val="000000"/>
                </a:solidFill>
              </a:rPr>
              <a:t>- </a:t>
            </a:r>
            <a:r>
              <a:rPr lang="en-US" altLang="ja-JP" sz="1400" dirty="0" smtClean="0">
                <a:solidFill>
                  <a:srgbClr val="000000"/>
                </a:solidFill>
              </a:rPr>
              <a:t>Multi-Connection Network (A </a:t>
            </a:r>
            <a:r>
              <a:rPr lang="en-US" altLang="ja-JP" sz="1400" dirty="0">
                <a:solidFill>
                  <a:srgbClr val="000000"/>
                </a:solidFill>
              </a:rPr>
              <a:t>network protocol only used for Panasonic products)</a:t>
            </a:r>
          </a:p>
          <a:p>
            <a:pPr eaLnBrk="0" hangingPunct="0">
              <a:spcBef>
                <a:spcPct val="10000"/>
              </a:spcBef>
              <a:buFontTx/>
              <a:buNone/>
            </a:pPr>
            <a:r>
              <a:rPr lang="en-US" altLang="ja-JP" sz="1400" dirty="0">
                <a:solidFill>
                  <a:srgbClr val="000000"/>
                </a:solidFill>
              </a:rPr>
              <a:t>- QSIG </a:t>
            </a:r>
            <a:r>
              <a:rPr lang="en-US" altLang="ja-JP" sz="1400" dirty="0" smtClean="0">
                <a:solidFill>
                  <a:srgbClr val="000000"/>
                </a:solidFill>
              </a:rPr>
              <a:t>Networking </a:t>
            </a:r>
            <a:r>
              <a:rPr lang="en-US" altLang="ja-JP" sz="1400" dirty="0">
                <a:solidFill>
                  <a:srgbClr val="000000"/>
                </a:solidFill>
              </a:rPr>
              <a:t>(via ISDN and H.323) </a:t>
            </a:r>
          </a:p>
        </p:txBody>
      </p:sp>
      <p:sp>
        <p:nvSpPr>
          <p:cNvPr id="10261" name="Rectangle 94"/>
          <p:cNvSpPr>
            <a:spLocks noChangeArrowheads="1"/>
          </p:cNvSpPr>
          <p:nvPr/>
        </p:nvSpPr>
        <p:spPr bwMode="auto">
          <a:xfrm>
            <a:off x="949007" y="2092511"/>
            <a:ext cx="6852138" cy="2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0743" tIns="30368" rIns="30368" bIns="30368"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hangingPunct="0">
              <a:spcBef>
                <a:spcPct val="50000"/>
              </a:spcBef>
              <a:buFontTx/>
              <a:buNone/>
            </a:pPr>
            <a:r>
              <a:rPr lang="en-US" altLang="ja-JP" sz="1500" dirty="0" smtClean="0">
                <a:solidFill>
                  <a:srgbClr val="000000"/>
                </a:solidFill>
              </a:rPr>
              <a:t>KX-NSX1000/2000 </a:t>
            </a:r>
            <a:r>
              <a:rPr lang="en-US" altLang="ja-JP" sz="1500" dirty="0">
                <a:solidFill>
                  <a:srgbClr val="000000"/>
                </a:solidFill>
              </a:rPr>
              <a:t>provides two methods of private networking;</a:t>
            </a:r>
          </a:p>
        </p:txBody>
      </p:sp>
      <p:pic>
        <p:nvPicPr>
          <p:cNvPr id="22" name="図 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2181" y="2859782"/>
            <a:ext cx="1410156" cy="31186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190"/>
          <p:cNvGrpSpPr>
            <a:grpSpLocks/>
          </p:cNvGrpSpPr>
          <p:nvPr/>
        </p:nvGrpSpPr>
        <p:grpSpPr bwMode="auto">
          <a:xfrm>
            <a:off x="4805171" y="3359828"/>
            <a:ext cx="1417165" cy="449895"/>
            <a:chOff x="5349" y="275"/>
            <a:chExt cx="6092" cy="1762"/>
          </a:xfrm>
        </p:grpSpPr>
        <p:pic>
          <p:nvPicPr>
            <p:cNvPr id="24" name="Picture 194" descr="ns1000_dp_bri_c"/>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8537" t="34128" r="10880" b="30710"/>
            <a:stretch>
              <a:fillRect/>
            </a:stretch>
          </p:blipFill>
          <p:spPr bwMode="auto">
            <a:xfrm>
              <a:off x="5349" y="275"/>
              <a:ext cx="6092" cy="1762"/>
            </a:xfrm>
            <a:prstGeom prst="rect">
              <a:avLst/>
            </a:prstGeom>
            <a:noFill/>
            <a:extLst>
              <a:ext uri="{909E8E84-426E-40DD-AFC4-6F175D3DCCD1}">
                <a14:hiddenFill xmlns:a14="http://schemas.microsoft.com/office/drawing/2010/main">
                  <a:solidFill>
                    <a:srgbClr val="003300">
                      <a:alpha val="0"/>
                    </a:srgbClr>
                  </a:solidFill>
                </a14:hiddenFill>
              </a:ext>
            </a:extLst>
          </p:spPr>
        </p:pic>
        <p:pic>
          <p:nvPicPr>
            <p:cNvPr id="27" name="Picture 19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 y="710"/>
              <a:ext cx="5803" cy="1187"/>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ectangle 76"/>
          <p:cNvSpPr>
            <a:spLocks noChangeArrowheads="1"/>
          </p:cNvSpPr>
          <p:nvPr/>
        </p:nvSpPr>
        <p:spPr bwMode="auto">
          <a:xfrm>
            <a:off x="6176450" y="3617020"/>
            <a:ext cx="2752034" cy="52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743" tIns="30368" rIns="30368" bIns="30368"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0" hangingPunct="0">
              <a:spcBef>
                <a:spcPts val="0"/>
              </a:spcBef>
              <a:buFontTx/>
              <a:buNone/>
            </a:pPr>
            <a:r>
              <a:rPr lang="en-US" altLang="ja-JP" sz="1000" dirty="0" smtClean="0">
                <a:solidFill>
                  <a:srgbClr val="000000"/>
                </a:solidFill>
              </a:rPr>
              <a:t>Use NS1000/700/500/300 as Expansion GW.</a:t>
            </a:r>
          </a:p>
          <a:p>
            <a:pPr eaLnBrk="0" hangingPunct="0">
              <a:spcBef>
                <a:spcPts val="0"/>
              </a:spcBef>
              <a:buFontTx/>
              <a:buNone/>
            </a:pPr>
            <a:r>
              <a:rPr lang="en-US" altLang="ja-JP" sz="1000" dirty="0">
                <a:solidFill>
                  <a:srgbClr val="000000"/>
                </a:solidFill>
              </a:rPr>
              <a:t>In addition </a:t>
            </a:r>
            <a:r>
              <a:rPr lang="en-US" altLang="ja-JP" sz="1000" dirty="0" smtClean="0">
                <a:solidFill>
                  <a:srgbClr val="000000"/>
                </a:solidFill>
              </a:rPr>
              <a:t>31 </a:t>
            </a:r>
            <a:r>
              <a:rPr lang="en-US" altLang="ja-JP" sz="1000" dirty="0" err="1" smtClean="0">
                <a:solidFill>
                  <a:srgbClr val="000000"/>
                </a:solidFill>
              </a:rPr>
              <a:t>LegacyGW</a:t>
            </a:r>
            <a:r>
              <a:rPr lang="en-US" altLang="ja-JP" sz="1000" dirty="0" smtClean="0">
                <a:solidFill>
                  <a:srgbClr val="000000"/>
                </a:solidFill>
              </a:rPr>
              <a:t> / Expansion Unit </a:t>
            </a:r>
          </a:p>
          <a:p>
            <a:pPr eaLnBrk="0" hangingPunct="0">
              <a:spcBef>
                <a:spcPts val="0"/>
              </a:spcBef>
              <a:buFontTx/>
              <a:buNone/>
            </a:pPr>
            <a:r>
              <a:rPr lang="en-US" altLang="ja-JP" sz="1000" dirty="0" smtClean="0">
                <a:solidFill>
                  <a:srgbClr val="000000"/>
                </a:solidFill>
              </a:rPr>
              <a:t>can be connected. </a:t>
            </a:r>
            <a:endParaRPr lang="en-US" altLang="ja-JP" sz="1000" dirty="0">
              <a:solidFill>
                <a:srgbClr val="000000"/>
              </a:solidFill>
            </a:endParaRPr>
          </a:p>
        </p:txBody>
      </p:sp>
      <p:sp>
        <p:nvSpPr>
          <p:cNvPr id="29" name="Line 74"/>
          <p:cNvSpPr>
            <a:spLocks noChangeShapeType="1"/>
          </p:cNvSpPr>
          <p:nvPr/>
        </p:nvSpPr>
        <p:spPr bwMode="auto">
          <a:xfrm>
            <a:off x="4418542" y="3571759"/>
            <a:ext cx="423618" cy="50677"/>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wrap="square" lIns="77156" tIns="38560" rIns="77156" bIns="38560" anchor="ctr">
            <a:spAutoFit/>
          </a:bodyPr>
          <a:lstStyle/>
          <a:p>
            <a:pPr algn="ctr" eaLnBrk="0" hangingPunct="0">
              <a:spcBef>
                <a:spcPct val="50000"/>
              </a:spcBef>
            </a:pPr>
            <a:endParaRPr lang="ja-JP" altLang="en-US" sz="2000" b="0" i="1">
              <a:solidFill>
                <a:srgbClr val="000000"/>
              </a:solidFill>
              <a:latin typeface="Times New Roman" pitchFamily="18" charset="0"/>
            </a:endParaRPr>
          </a:p>
        </p:txBody>
      </p:sp>
    </p:spTree>
    <p:extLst>
      <p:ext uri="{BB962C8B-B14F-4D97-AF65-F5344CB8AC3E}">
        <p14:creationId xmlns:p14="http://schemas.microsoft.com/office/powerpoint/2010/main" val="3831805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32" name="Text Box 8"/>
          <p:cNvSpPr txBox="1">
            <a:spLocks noChangeArrowheads="1"/>
          </p:cNvSpPr>
          <p:nvPr/>
        </p:nvSpPr>
        <p:spPr bwMode="auto">
          <a:xfrm>
            <a:off x="1625302" y="52445"/>
            <a:ext cx="6115050"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2-2. System Configuration(1) </a:t>
            </a:r>
            <a:endParaRPr lang="en-US" altLang="ja-JP" sz="2400" dirty="0">
              <a:solidFill>
                <a:schemeClr val="bg1"/>
              </a:solidFill>
              <a:effectLst>
                <a:outerShdw blurRad="38100" dist="38100" dir="2700000" algn="tl">
                  <a:srgbClr val="C0C0C0"/>
                </a:outerShdw>
              </a:effectLst>
              <a:latin typeface="Arial"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580" y="1285872"/>
            <a:ext cx="3360933" cy="1717926"/>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2"/>
          <p:cNvSpPr>
            <a:spLocks noChangeArrowheads="1"/>
          </p:cNvSpPr>
          <p:nvPr/>
        </p:nvSpPr>
        <p:spPr bwMode="auto">
          <a:xfrm>
            <a:off x="647565" y="823809"/>
            <a:ext cx="2016223" cy="3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600" dirty="0" smtClean="0"/>
              <a:t>Main Component</a:t>
            </a:r>
            <a:endParaRPr lang="en-US" altLang="ja-JP" sz="1600" dirty="0"/>
          </a:p>
        </p:txBody>
      </p:sp>
      <p:graphicFrame>
        <p:nvGraphicFramePr>
          <p:cNvPr id="3" name="表 2"/>
          <p:cNvGraphicFramePr>
            <a:graphicFrameLocks noGrp="1"/>
          </p:cNvGraphicFramePr>
          <p:nvPr>
            <p:extLst>
              <p:ext uri="{D42A27DB-BD31-4B8C-83A1-F6EECF244321}">
                <p14:modId xmlns:p14="http://schemas.microsoft.com/office/powerpoint/2010/main" val="1762125475"/>
              </p:ext>
            </p:extLst>
          </p:nvPr>
        </p:nvGraphicFramePr>
        <p:xfrm>
          <a:off x="4247964" y="1347614"/>
          <a:ext cx="4140460" cy="3045532"/>
        </p:xfrm>
        <a:graphic>
          <a:graphicData uri="http://schemas.openxmlformats.org/drawingml/2006/table">
            <a:tbl>
              <a:tblPr firstRow="1" bandRow="1">
                <a:tableStyleId>{5C22544A-7EE6-4342-B048-85BDC9FD1C3A}</a:tableStyleId>
              </a:tblPr>
              <a:tblGrid>
                <a:gridCol w="992341"/>
                <a:gridCol w="615936"/>
                <a:gridCol w="1359605"/>
                <a:gridCol w="1172578"/>
              </a:tblGrid>
              <a:tr h="432049">
                <a:tc>
                  <a:txBody>
                    <a:bodyPr/>
                    <a:lstStyle/>
                    <a:p>
                      <a:pPr algn="ctr">
                        <a:spcAft>
                          <a:spcPts val="0"/>
                        </a:spcAft>
                      </a:pPr>
                      <a:r>
                        <a:rPr lang="en-US" sz="1000" kern="100" dirty="0">
                          <a:solidFill>
                            <a:schemeClr val="tx1"/>
                          </a:solidFill>
                          <a:effectLst/>
                        </a:rPr>
                        <a:t>Card/Unit</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Max. Number</a:t>
                      </a:r>
                      <a:endParaRPr lang="ja-JP" sz="1000" kern="10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Installed In</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Remarks</a:t>
                      </a:r>
                      <a:endParaRPr lang="ja-JP" sz="1000" kern="10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00">
                <a:tc>
                  <a:txBody>
                    <a:bodyPr/>
                    <a:lstStyle/>
                    <a:p>
                      <a:pPr algn="l">
                        <a:spcAft>
                          <a:spcPts val="0"/>
                        </a:spcAft>
                      </a:pPr>
                      <a:r>
                        <a:rPr lang="en-US" sz="1000" kern="100" dirty="0">
                          <a:solidFill>
                            <a:schemeClr val="tx1"/>
                          </a:solidFill>
                          <a:effectLst/>
                        </a:rPr>
                        <a:t>COM Express CPU Module</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1</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a:solidFill>
                            <a:schemeClr val="tx1"/>
                          </a:solidFill>
                          <a:effectLst/>
                        </a:rPr>
                        <a:t>Main (Mother board)</a:t>
                      </a:r>
                      <a:endParaRPr lang="ja-JP" sz="1000" kern="10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a:solidFill>
                            <a:schemeClr val="tx1"/>
                          </a:solidFill>
                          <a:effectLst/>
                        </a:rPr>
                        <a:t>Initial mounted</a:t>
                      </a:r>
                      <a:endParaRPr lang="ja-JP" sz="1000" kern="10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00">
                <a:tc>
                  <a:txBody>
                    <a:bodyPr/>
                    <a:lstStyle/>
                    <a:p>
                      <a:pPr algn="just">
                        <a:spcAft>
                          <a:spcPts val="0"/>
                        </a:spcAft>
                      </a:pPr>
                      <a:r>
                        <a:rPr lang="en-US" sz="1000" kern="100" dirty="0" smtClean="0">
                          <a:solidFill>
                            <a:schemeClr val="tx1"/>
                          </a:solidFill>
                          <a:effectLst/>
                        </a:rPr>
                        <a:t>4GBDDR3L </a:t>
                      </a:r>
                      <a:r>
                        <a:rPr lang="en-US" sz="1000" kern="100" dirty="0">
                          <a:solidFill>
                            <a:schemeClr val="tx1"/>
                          </a:solidFill>
                          <a:effectLst/>
                        </a:rPr>
                        <a:t>Memory</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1</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rPr>
                        <a:t>COM Express CPU Module</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a:solidFill>
                            <a:schemeClr val="tx1"/>
                          </a:solidFill>
                          <a:effectLst/>
                        </a:rPr>
                        <a:t>Initial mounted</a:t>
                      </a:r>
                      <a:endParaRPr lang="ja-JP" sz="1000" kern="10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00">
                <a:tc>
                  <a:txBody>
                    <a:bodyPr/>
                    <a:lstStyle/>
                    <a:p>
                      <a:pPr algn="just">
                        <a:spcAft>
                          <a:spcPts val="0"/>
                        </a:spcAft>
                      </a:pPr>
                      <a:r>
                        <a:rPr lang="en-US" sz="1000" kern="100">
                          <a:solidFill>
                            <a:schemeClr val="tx1"/>
                          </a:solidFill>
                          <a:effectLst/>
                        </a:rPr>
                        <a:t>SSD(8GB)</a:t>
                      </a:r>
                      <a:endParaRPr lang="ja-JP" sz="1000" kern="10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1</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rPr>
                        <a:t>SSD#1 slot on Main (Mother board)</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rPr>
                        <a:t>Initial mounted</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69">
                <a:tc>
                  <a:txBody>
                    <a:bodyPr/>
                    <a:lstStyle/>
                    <a:p>
                      <a:pPr algn="just">
                        <a:spcAft>
                          <a:spcPts val="0"/>
                        </a:spcAft>
                      </a:pPr>
                      <a:r>
                        <a:rPr lang="en-US" sz="1000" kern="100" dirty="0" smtClean="0">
                          <a:solidFill>
                            <a:schemeClr val="tx1"/>
                          </a:solidFill>
                          <a:effectLst/>
                        </a:rPr>
                        <a:t>SSD-LL(64GB</a:t>
                      </a:r>
                      <a:r>
                        <a:rPr lang="en-US" sz="1000" kern="100" dirty="0">
                          <a:solidFill>
                            <a:schemeClr val="tx1"/>
                          </a:solidFill>
                          <a:effectLst/>
                        </a:rPr>
                        <a:t>)</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1</a:t>
                      </a:r>
                      <a:endParaRPr lang="ja-JP" sz="1000" kern="10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a:spcAft>
                          <a:spcPts val="0"/>
                        </a:spcAft>
                      </a:pPr>
                      <a:r>
                        <a:rPr lang="en-US" sz="1000" kern="100" dirty="0">
                          <a:solidFill>
                            <a:schemeClr val="tx1"/>
                          </a:solidFill>
                          <a:effectLst/>
                        </a:rPr>
                        <a:t>SSD#2 slot on Main (Mother board)</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a:spcAft>
                          <a:spcPts val="0"/>
                        </a:spcAft>
                      </a:pPr>
                      <a:r>
                        <a:rPr lang="en-US" sz="1000" kern="100">
                          <a:solidFill>
                            <a:schemeClr val="tx1"/>
                          </a:solidFill>
                          <a:effectLst/>
                        </a:rPr>
                        <a:t>Option</a:t>
                      </a:r>
                      <a:endParaRPr lang="ja-JP" sz="1000" kern="10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69">
                <a:tc>
                  <a:txBody>
                    <a:bodyPr/>
                    <a:lstStyle/>
                    <a:p>
                      <a:pPr algn="just">
                        <a:spcAft>
                          <a:spcPts val="0"/>
                        </a:spcAft>
                      </a:pPr>
                      <a:r>
                        <a:rPr lang="en-US" sz="1000" kern="100" dirty="0">
                          <a:solidFill>
                            <a:schemeClr val="tx1"/>
                          </a:solidFill>
                          <a:effectLst/>
                        </a:rPr>
                        <a:t>SSD-L(32GB)</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1</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9069">
                <a:tc>
                  <a:txBody>
                    <a:bodyPr/>
                    <a:lstStyle/>
                    <a:p>
                      <a:pPr algn="just">
                        <a:spcAft>
                          <a:spcPts val="0"/>
                        </a:spcAft>
                      </a:pPr>
                      <a:r>
                        <a:rPr lang="en-US" sz="1000" kern="100" dirty="0">
                          <a:solidFill>
                            <a:schemeClr val="tx1"/>
                          </a:solidFill>
                          <a:effectLst/>
                        </a:rPr>
                        <a:t>SSD-M(16GB)</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1</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9069">
                <a:tc>
                  <a:txBody>
                    <a:bodyPr/>
                    <a:lstStyle/>
                    <a:p>
                      <a:pPr algn="just">
                        <a:spcAft>
                          <a:spcPts val="0"/>
                        </a:spcAft>
                      </a:pPr>
                      <a:r>
                        <a:rPr lang="en-US" sz="1000" kern="100" dirty="0">
                          <a:solidFill>
                            <a:schemeClr val="tx1"/>
                          </a:solidFill>
                          <a:effectLst/>
                        </a:rPr>
                        <a:t>SSD-S(8GB)</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1</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9069">
                <a:tc>
                  <a:txBody>
                    <a:bodyPr/>
                    <a:lstStyle/>
                    <a:p>
                      <a:pPr algn="just">
                        <a:spcAft>
                          <a:spcPts val="0"/>
                        </a:spcAft>
                      </a:pPr>
                      <a:r>
                        <a:rPr lang="en-US" sz="1000" kern="100" dirty="0">
                          <a:solidFill>
                            <a:schemeClr val="tx1"/>
                          </a:solidFill>
                          <a:effectLst/>
                        </a:rPr>
                        <a:t>DSP-L</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3</a:t>
                      </a:r>
                      <a:endParaRPr lang="ja-JP" sz="1000" kern="10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l">
                        <a:spcAft>
                          <a:spcPts val="0"/>
                        </a:spcAft>
                      </a:pPr>
                      <a:r>
                        <a:rPr lang="en-US" sz="1000" kern="100" dirty="0">
                          <a:solidFill>
                            <a:schemeClr val="tx1"/>
                          </a:solidFill>
                          <a:effectLst/>
                        </a:rPr>
                        <a:t>DSP#1 and DSP#2, </a:t>
                      </a:r>
                      <a:r>
                        <a:rPr lang="en-US" sz="1000" kern="100" dirty="0" smtClean="0">
                          <a:solidFill>
                            <a:schemeClr val="tx1"/>
                          </a:solidFill>
                          <a:effectLst/>
                        </a:rPr>
                        <a:t>DSP#3 </a:t>
                      </a:r>
                      <a:r>
                        <a:rPr lang="en-US" sz="1000" kern="100" dirty="0">
                          <a:solidFill>
                            <a:schemeClr val="tx1"/>
                          </a:solidFill>
                          <a:effectLst/>
                        </a:rPr>
                        <a:t>specified slot.</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rPr>
                        <a:t>Same as NS1000</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69">
                <a:tc>
                  <a:txBody>
                    <a:bodyPr/>
                    <a:lstStyle/>
                    <a:p>
                      <a:pPr algn="just">
                        <a:spcAft>
                          <a:spcPts val="0"/>
                        </a:spcAft>
                      </a:pPr>
                      <a:r>
                        <a:rPr lang="en-US" sz="1000" kern="100" dirty="0">
                          <a:solidFill>
                            <a:schemeClr val="tx1"/>
                          </a:solidFill>
                          <a:effectLst/>
                        </a:rPr>
                        <a:t>DSP-M</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3</a:t>
                      </a:r>
                      <a:endParaRPr lang="ja-JP" sz="1000" kern="10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en-US" sz="1000" kern="100" dirty="0">
                          <a:solidFill>
                            <a:schemeClr val="tx1"/>
                          </a:solidFill>
                          <a:effectLst/>
                        </a:rPr>
                        <a:t>Same as NS1000</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69">
                <a:tc>
                  <a:txBody>
                    <a:bodyPr/>
                    <a:lstStyle/>
                    <a:p>
                      <a:pPr algn="just">
                        <a:spcAft>
                          <a:spcPts val="0"/>
                        </a:spcAft>
                      </a:pPr>
                      <a:r>
                        <a:rPr lang="en-US" sz="1000" kern="100" dirty="0">
                          <a:solidFill>
                            <a:schemeClr val="tx1"/>
                          </a:solidFill>
                          <a:effectLst/>
                        </a:rPr>
                        <a:t>DSP-S</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solidFill>
                            <a:schemeClr val="tx1"/>
                          </a:solidFill>
                          <a:effectLst/>
                        </a:rPr>
                        <a:t>3</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en-US" sz="1000" kern="100" dirty="0">
                          <a:solidFill>
                            <a:schemeClr val="tx1"/>
                          </a:solidFill>
                          <a:effectLst/>
                        </a:rPr>
                        <a:t>Same as NS1000</a:t>
                      </a:r>
                      <a:endParaRPr lang="ja-JP" sz="1000" kern="100" dirty="0">
                        <a:solidFill>
                          <a:schemeClr val="tx1"/>
                        </a:solidFill>
                        <a:effectLst/>
                        <a:latin typeface="Arial"/>
                        <a:ea typeface="ＭＳ 明朝"/>
                        <a:cs typeface="Times New Roman"/>
                      </a:endParaRPr>
                    </a:p>
                  </a:txBody>
                  <a:tcPr marL="62865" marR="6286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7191330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1625302" y="52445"/>
            <a:ext cx="6115050"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2-2. System Configuration(1) </a:t>
            </a:r>
            <a:endParaRPr lang="en-US" altLang="ja-JP" sz="2400" dirty="0">
              <a:solidFill>
                <a:schemeClr val="bg1"/>
              </a:solidFill>
              <a:effectLst>
                <a:outerShdw blurRad="38100" dist="38100" dir="2700000" algn="tl">
                  <a:srgbClr val="C0C0C0"/>
                </a:outerShdw>
              </a:effectLst>
              <a:latin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668" y="807554"/>
            <a:ext cx="6024438"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bwMode="auto">
          <a:xfrm>
            <a:off x="5876925" y="952500"/>
            <a:ext cx="1524000" cy="657225"/>
          </a:xfrm>
          <a:prstGeom prst="rect">
            <a:avLst/>
          </a:prstGeom>
          <a:solidFill>
            <a:schemeClr val="bg1"/>
          </a:solidFill>
          <a:ln w="38100" cap="flat" cmpd="sng" algn="ctr">
            <a:solidFill>
              <a:schemeClr val="bg1"/>
            </a:solidFill>
            <a:prstDash val="sysDot"/>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1" i="0" u="sng" strike="noStrike" cap="none" normalizeH="0" baseline="0" smtClean="0">
              <a:ln>
                <a:noFill/>
              </a:ln>
              <a:solidFill>
                <a:schemeClr val="tx1"/>
              </a:solidFill>
              <a:effectLst/>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5657329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3568" y="807554"/>
            <a:ext cx="5483469" cy="3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600" dirty="0" err="1"/>
              <a:t>DSP</a:t>
            </a:r>
            <a:r>
              <a:rPr lang="en-US" altLang="ja-JP" sz="1600" dirty="0"/>
              <a:t> (Digital Signal Processor) Cards</a:t>
            </a:r>
          </a:p>
        </p:txBody>
      </p:sp>
      <p:sp>
        <p:nvSpPr>
          <p:cNvPr id="965637" name="Text Box 5"/>
          <p:cNvSpPr txBox="1">
            <a:spLocks noChangeArrowheads="1"/>
          </p:cNvSpPr>
          <p:nvPr/>
        </p:nvSpPr>
        <p:spPr bwMode="auto">
          <a:xfrm>
            <a:off x="1733314" y="88448"/>
            <a:ext cx="6115050"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2-2. System Configuration(2) </a:t>
            </a:r>
            <a:endParaRPr lang="en-US" altLang="ja-JP" sz="2400" dirty="0">
              <a:solidFill>
                <a:schemeClr val="bg1"/>
              </a:solidFill>
              <a:effectLst>
                <a:outerShdw blurRad="38100" dist="38100" dir="2700000" algn="tl">
                  <a:srgbClr val="C0C0C0"/>
                </a:outerShdw>
              </a:effectLst>
              <a:latin typeface="Arial" pitchFamily="34" charset="0"/>
            </a:endParaRPr>
          </a:p>
        </p:txBody>
      </p:sp>
      <p:sp>
        <p:nvSpPr>
          <p:cNvPr id="15365" name="Rectangle 8"/>
          <p:cNvSpPr>
            <a:spLocks noChangeArrowheads="1"/>
          </p:cNvSpPr>
          <p:nvPr/>
        </p:nvSpPr>
        <p:spPr bwMode="auto">
          <a:xfrm>
            <a:off x="863588" y="1923678"/>
            <a:ext cx="5205046" cy="40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100" dirty="0"/>
              <a:t> There are 3 types of </a:t>
            </a:r>
            <a:r>
              <a:rPr lang="en-US" altLang="ja-JP" sz="1100" dirty="0" err="1"/>
              <a:t>DSP</a:t>
            </a:r>
            <a:r>
              <a:rPr lang="en-US" altLang="ja-JP" sz="1100" dirty="0"/>
              <a:t> cards.</a:t>
            </a:r>
          </a:p>
          <a:p>
            <a:pPr>
              <a:spcBef>
                <a:spcPct val="0"/>
              </a:spcBef>
              <a:buFontTx/>
              <a:buNone/>
            </a:pPr>
            <a:r>
              <a:rPr lang="en-US" altLang="ja-JP" sz="1100" dirty="0"/>
              <a:t>   - </a:t>
            </a:r>
            <a:r>
              <a:rPr lang="en-US" altLang="ja-JP" sz="1100" dirty="0" err="1"/>
              <a:t>DSP</a:t>
            </a:r>
            <a:r>
              <a:rPr lang="en-US" altLang="ja-JP" sz="1100" dirty="0"/>
              <a:t>-S / </a:t>
            </a:r>
            <a:r>
              <a:rPr lang="en-US" altLang="ja-JP" sz="1100" dirty="0" err="1"/>
              <a:t>DSP</a:t>
            </a:r>
            <a:r>
              <a:rPr lang="en-US" altLang="ja-JP" sz="1100" dirty="0"/>
              <a:t>-M / </a:t>
            </a:r>
            <a:r>
              <a:rPr lang="en-US" altLang="ja-JP" sz="1100" dirty="0" err="1"/>
              <a:t>DSP</a:t>
            </a:r>
            <a:r>
              <a:rPr lang="en-US" altLang="ja-JP" sz="1100" dirty="0"/>
              <a:t>-L</a:t>
            </a:r>
          </a:p>
        </p:txBody>
      </p:sp>
      <p:sp>
        <p:nvSpPr>
          <p:cNvPr id="15366" name="Rectangle 9"/>
          <p:cNvSpPr>
            <a:spLocks noChangeArrowheads="1"/>
          </p:cNvSpPr>
          <p:nvPr/>
        </p:nvSpPr>
        <p:spPr bwMode="auto">
          <a:xfrm>
            <a:off x="899593" y="2355726"/>
            <a:ext cx="3492388" cy="73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100" dirty="0" smtClean="0"/>
              <a:t>The </a:t>
            </a:r>
            <a:r>
              <a:rPr lang="en-US" altLang="ja-JP" sz="1100" dirty="0"/>
              <a:t>DSP capacity (processing performance) can </a:t>
            </a:r>
            <a:r>
              <a:rPr lang="en-US" altLang="ja-JP" sz="1100" dirty="0" smtClean="0"/>
              <a:t/>
            </a:r>
            <a:br>
              <a:rPr lang="en-US" altLang="ja-JP" sz="1100" dirty="0" smtClean="0"/>
            </a:br>
            <a:r>
              <a:rPr lang="en-US" altLang="ja-JP" sz="1100" dirty="0" smtClean="0"/>
              <a:t> be </a:t>
            </a:r>
            <a:r>
              <a:rPr lang="en-US" altLang="ja-JP" sz="1100" dirty="0"/>
              <a:t>expanded.</a:t>
            </a:r>
          </a:p>
          <a:p>
            <a:pPr>
              <a:spcBef>
                <a:spcPct val="0"/>
              </a:spcBef>
              <a:buFontTx/>
              <a:buNone/>
            </a:pPr>
            <a:r>
              <a:rPr lang="en-US" altLang="ja-JP" sz="1100" dirty="0"/>
              <a:t> </a:t>
            </a:r>
            <a:r>
              <a:rPr lang="en-US" altLang="ja-JP" sz="1100" dirty="0" smtClean="0">
                <a:solidFill>
                  <a:srgbClr val="0000FF"/>
                </a:solidFill>
              </a:rPr>
              <a:t>Up </a:t>
            </a:r>
            <a:r>
              <a:rPr lang="en-US" altLang="ja-JP" sz="1100" dirty="0">
                <a:solidFill>
                  <a:srgbClr val="0000FF"/>
                </a:solidFill>
              </a:rPr>
              <a:t>to </a:t>
            </a:r>
            <a:r>
              <a:rPr lang="en-US" altLang="ja-JP" sz="1100" dirty="0" smtClean="0">
                <a:solidFill>
                  <a:srgbClr val="0000FF"/>
                </a:solidFill>
              </a:rPr>
              <a:t>3 </a:t>
            </a:r>
            <a:r>
              <a:rPr lang="en-US" altLang="ja-JP" sz="1100" dirty="0"/>
              <a:t>DSP cards can be installed to the PBX. </a:t>
            </a:r>
          </a:p>
          <a:p>
            <a:pPr>
              <a:spcBef>
                <a:spcPct val="0"/>
              </a:spcBef>
              <a:buFontTx/>
              <a:buNone/>
            </a:pPr>
            <a:r>
              <a:rPr lang="en-US" altLang="ja-JP" sz="1100" dirty="0"/>
              <a:t>     -&gt; The </a:t>
            </a:r>
            <a:r>
              <a:rPr lang="en-US" altLang="ja-JP" sz="1100" dirty="0">
                <a:solidFill>
                  <a:srgbClr val="0000FF"/>
                </a:solidFill>
              </a:rPr>
              <a:t>combination</a:t>
            </a:r>
            <a:r>
              <a:rPr lang="en-US" altLang="ja-JP" sz="1100" dirty="0"/>
              <a:t> of mounting is </a:t>
            </a:r>
            <a:r>
              <a:rPr lang="en-US" altLang="ja-JP" sz="1100" dirty="0">
                <a:solidFill>
                  <a:srgbClr val="0000FF"/>
                </a:solidFill>
              </a:rPr>
              <a:t>free</a:t>
            </a:r>
            <a:r>
              <a:rPr lang="en-US" altLang="ja-JP" sz="1100" dirty="0"/>
              <a:t>.</a:t>
            </a:r>
            <a:r>
              <a:rPr lang="ja-JP" altLang="en-US" sz="1100" dirty="0"/>
              <a:t>　</a:t>
            </a:r>
          </a:p>
        </p:txBody>
      </p:sp>
      <p:sp>
        <p:nvSpPr>
          <p:cNvPr id="15367" name="Rectangle 10"/>
          <p:cNvSpPr>
            <a:spLocks noChangeArrowheads="1"/>
          </p:cNvSpPr>
          <p:nvPr/>
        </p:nvSpPr>
        <p:spPr bwMode="auto">
          <a:xfrm>
            <a:off x="899593" y="3075806"/>
            <a:ext cx="3222805" cy="40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10000"/>
              </a:spcBef>
              <a:buFontTx/>
              <a:buNone/>
            </a:pPr>
            <a:r>
              <a:rPr lang="en-US" altLang="ja-JP" sz="1100" dirty="0"/>
              <a:t> The following list shows some of the basic operations </a:t>
            </a:r>
            <a:r>
              <a:rPr lang="en-US" altLang="ja-JP" sz="1100" dirty="0" smtClean="0"/>
              <a:t>that </a:t>
            </a:r>
            <a:r>
              <a:rPr lang="en-US" altLang="ja-JP" sz="1100" dirty="0"/>
              <a:t>require DSP resources</a:t>
            </a:r>
            <a:r>
              <a:rPr lang="en-US" altLang="ja-JP" sz="1050" dirty="0"/>
              <a:t>. </a:t>
            </a:r>
          </a:p>
        </p:txBody>
      </p:sp>
      <p:sp>
        <p:nvSpPr>
          <p:cNvPr id="15368" name="Rectangle 11"/>
          <p:cNvSpPr>
            <a:spLocks noChangeArrowheads="1"/>
          </p:cNvSpPr>
          <p:nvPr/>
        </p:nvSpPr>
        <p:spPr bwMode="auto">
          <a:xfrm>
            <a:off x="1011270" y="3435846"/>
            <a:ext cx="3100745" cy="80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77441" tIns="38710" rIns="77441" bIns="3871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10000"/>
              </a:spcBef>
              <a:buFontTx/>
              <a:buNone/>
            </a:pPr>
            <a:r>
              <a:rPr lang="en-US" altLang="ja-JP" sz="1100" dirty="0"/>
              <a:t>  -  VoIP calls</a:t>
            </a:r>
            <a:r>
              <a:rPr lang="ja-JP" altLang="en-US" sz="1100" dirty="0"/>
              <a:t>　</a:t>
            </a:r>
          </a:p>
          <a:p>
            <a:pPr>
              <a:spcBef>
                <a:spcPct val="10000"/>
              </a:spcBef>
              <a:buFontTx/>
              <a:buNone/>
            </a:pPr>
            <a:r>
              <a:rPr lang="ja-JP" altLang="en-US" sz="1100" dirty="0"/>
              <a:t>  </a:t>
            </a:r>
            <a:r>
              <a:rPr lang="en-US" altLang="ja-JP" sz="1100" dirty="0"/>
              <a:t>-  Conferences</a:t>
            </a:r>
          </a:p>
          <a:p>
            <a:pPr>
              <a:spcBef>
                <a:spcPct val="10000"/>
              </a:spcBef>
              <a:buFontTx/>
              <a:buNone/>
            </a:pPr>
            <a:r>
              <a:rPr lang="en-US" altLang="ja-JP" sz="1100" dirty="0"/>
              <a:t>  -  Unified Messaging feature </a:t>
            </a:r>
          </a:p>
          <a:p>
            <a:pPr>
              <a:spcBef>
                <a:spcPct val="10000"/>
              </a:spcBef>
              <a:buFontTx/>
              <a:buNone/>
            </a:pPr>
            <a:r>
              <a:rPr lang="en-US" altLang="ja-JP" sz="1100" dirty="0"/>
              <a:t>  -  </a:t>
            </a:r>
            <a:r>
              <a:rPr lang="en-US" altLang="ja-JP" sz="1100" dirty="0" err="1"/>
              <a:t>DISA</a:t>
            </a:r>
            <a:r>
              <a:rPr lang="en-US" altLang="ja-JP" sz="1100" dirty="0"/>
              <a:t> /</a:t>
            </a:r>
            <a:r>
              <a:rPr lang="en-US" altLang="ja-JP" sz="1100" dirty="0" err="1"/>
              <a:t>OGM</a:t>
            </a:r>
            <a:r>
              <a:rPr lang="en-US" altLang="ja-JP" sz="1100" dirty="0"/>
              <a:t> feature   </a:t>
            </a:r>
          </a:p>
        </p:txBody>
      </p:sp>
      <p:sp>
        <p:nvSpPr>
          <p:cNvPr id="15369" name="Rectangle 21"/>
          <p:cNvSpPr>
            <a:spLocks noChangeArrowheads="1"/>
          </p:cNvSpPr>
          <p:nvPr/>
        </p:nvSpPr>
        <p:spPr bwMode="auto">
          <a:xfrm>
            <a:off x="899593" y="1209401"/>
            <a:ext cx="7412805" cy="75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77441" tIns="38710" rIns="77441" bIns="38710"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100" dirty="0"/>
              <a:t>To digitally process audio signals, such as a telephone call, the PBX must use a certain number of </a:t>
            </a:r>
            <a:r>
              <a:rPr lang="en-US" altLang="ja-JP" sz="1100" dirty="0" err="1"/>
              <a:t>DSP</a:t>
            </a:r>
            <a:r>
              <a:rPr lang="en-US" altLang="ja-JP" sz="1100" dirty="0"/>
              <a:t> resources. </a:t>
            </a:r>
            <a:r>
              <a:rPr lang="en-US" altLang="ja-JP" sz="1100" dirty="0" err="1"/>
              <a:t>DSP</a:t>
            </a:r>
            <a:r>
              <a:rPr lang="en-US" altLang="ja-JP" sz="1100" dirty="0"/>
              <a:t> resources are provided by the </a:t>
            </a:r>
            <a:r>
              <a:rPr lang="en-US" altLang="ja-JP" sz="1100" dirty="0" err="1"/>
              <a:t>DSP</a:t>
            </a:r>
            <a:r>
              <a:rPr lang="en-US" altLang="ja-JP" sz="1100" dirty="0"/>
              <a:t> cards installed in the PBX. Since there are a limited number of </a:t>
            </a:r>
            <a:r>
              <a:rPr lang="en-US" altLang="ja-JP" sz="1100" dirty="0" err="1"/>
              <a:t>DSP</a:t>
            </a:r>
            <a:r>
              <a:rPr lang="en-US" altLang="ja-JP" sz="1100" dirty="0"/>
              <a:t> resources, no further operations (e.g., telephone calls, playing an </a:t>
            </a:r>
            <a:r>
              <a:rPr lang="en-US" altLang="ja-JP" sz="1100" dirty="0" err="1"/>
              <a:t>OGM</a:t>
            </a:r>
            <a:r>
              <a:rPr lang="en-US" altLang="ja-JP" sz="1100" dirty="0"/>
              <a:t>) can be performed if all resources are being used.</a:t>
            </a:r>
          </a:p>
        </p:txBody>
      </p:sp>
      <p:graphicFrame>
        <p:nvGraphicFramePr>
          <p:cNvPr id="2" name="表 1"/>
          <p:cNvGraphicFramePr>
            <a:graphicFrameLocks noGrp="1"/>
          </p:cNvGraphicFramePr>
          <p:nvPr>
            <p:extLst>
              <p:ext uri="{D42A27DB-BD31-4B8C-83A1-F6EECF244321}">
                <p14:modId xmlns:p14="http://schemas.microsoft.com/office/powerpoint/2010/main" val="3779591177"/>
              </p:ext>
            </p:extLst>
          </p:nvPr>
        </p:nvGraphicFramePr>
        <p:xfrm>
          <a:off x="4504011" y="2103698"/>
          <a:ext cx="3848409" cy="2248215"/>
        </p:xfrm>
        <a:graphic>
          <a:graphicData uri="http://schemas.openxmlformats.org/drawingml/2006/table">
            <a:tbl>
              <a:tblPr firstRow="1" bandRow="1">
                <a:tableStyleId>{5C22544A-7EE6-4342-B048-85BDC9FD1C3A}</a:tableStyleId>
              </a:tblPr>
              <a:tblGrid>
                <a:gridCol w="523084"/>
                <a:gridCol w="548313"/>
                <a:gridCol w="582743"/>
                <a:gridCol w="1485351"/>
                <a:gridCol w="708918"/>
              </a:tblGrid>
              <a:tr h="290783">
                <a:tc>
                  <a:txBody>
                    <a:bodyPr/>
                    <a:lstStyle/>
                    <a:p>
                      <a:pPr algn="ctr">
                        <a:spcAft>
                          <a:spcPts val="0"/>
                        </a:spcAft>
                      </a:pPr>
                      <a:r>
                        <a:rPr lang="en-US" altLang="ja-JP" sz="1000" kern="100" dirty="0" smtClean="0">
                          <a:solidFill>
                            <a:schemeClr val="tx1"/>
                          </a:solidFill>
                          <a:effectLst/>
                          <a:latin typeface="Arial"/>
                          <a:ea typeface="ＭＳ 明朝"/>
                          <a:cs typeface="Times New Roman"/>
                        </a:rPr>
                        <a:t>Item</a:t>
                      </a:r>
                      <a:endParaRPr lang="ja-JP" sz="1000" kern="100" dirty="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00" dirty="0">
                          <a:solidFill>
                            <a:schemeClr val="tx1"/>
                          </a:solidFill>
                          <a:effectLst/>
                        </a:rPr>
                        <a:t>Model</a:t>
                      </a:r>
                      <a:endParaRPr lang="ja-JP" sz="1000" kern="100" dirty="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00" dirty="0">
                          <a:solidFill>
                            <a:schemeClr val="tx1"/>
                          </a:solidFill>
                          <a:effectLst/>
                        </a:rPr>
                        <a:t>Name</a:t>
                      </a:r>
                      <a:endParaRPr lang="ja-JP" sz="1000" kern="100" dirty="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00">
                          <a:solidFill>
                            <a:schemeClr val="tx1"/>
                          </a:solidFill>
                          <a:effectLst/>
                        </a:rPr>
                        <a:t>Function Summary</a:t>
                      </a:r>
                      <a:endParaRPr lang="ja-JP" sz="1000" kern="10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00">
                          <a:solidFill>
                            <a:schemeClr val="tx1"/>
                          </a:solidFill>
                          <a:effectLst/>
                        </a:rPr>
                        <a:t>Remarks</a:t>
                      </a:r>
                      <a:endParaRPr lang="ja-JP" sz="1000" kern="10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5687">
                <a:tc>
                  <a:txBody>
                    <a:bodyPr/>
                    <a:lstStyle/>
                    <a:p>
                      <a:pPr algn="l">
                        <a:spcAft>
                          <a:spcPts val="0"/>
                        </a:spcAft>
                      </a:pPr>
                      <a:r>
                        <a:rPr kumimoji="1" lang="en-US" sz="1000" kern="100">
                          <a:solidFill>
                            <a:schemeClr val="tx1"/>
                          </a:solidFill>
                          <a:effectLst/>
                        </a:rPr>
                        <a:t>DSP-S</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KX-NS0110</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VOIP DSP-S card</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VOIP, DISA, Conference &amp; Unified Messaging</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rPr>
                        <a:t>Current product for NS1000</a:t>
                      </a:r>
                      <a:endParaRPr lang="ja-JP" sz="1000" kern="100" dirty="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5687">
                <a:tc>
                  <a:txBody>
                    <a:bodyPr/>
                    <a:lstStyle/>
                    <a:p>
                      <a:pPr algn="l">
                        <a:spcAft>
                          <a:spcPts val="0"/>
                        </a:spcAft>
                      </a:pPr>
                      <a:r>
                        <a:rPr kumimoji="1" lang="en-US" sz="1000" kern="100">
                          <a:solidFill>
                            <a:schemeClr val="tx1"/>
                          </a:solidFill>
                          <a:effectLst/>
                        </a:rPr>
                        <a:t>DSP-M</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KX-NS0111</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VOIP DSP-M card</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VOIP, DISA, Conference &amp; Unified Messaging </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rPr>
                        <a:t>Current product for NS1000</a:t>
                      </a:r>
                      <a:endParaRPr lang="ja-JP" sz="1000" kern="100" dirty="0">
                        <a:solidFill>
                          <a:schemeClr val="tx1"/>
                        </a:solidFill>
                        <a:effectLst/>
                        <a:latin typeface="Arial"/>
                        <a:ea typeface="ＭＳ 明朝"/>
                        <a:cs typeface="Times New Roman"/>
                      </a:endParaRPr>
                    </a:p>
                  </a:txBody>
                  <a:tcPr marL="35560" marR="3556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058">
                <a:tc>
                  <a:txBody>
                    <a:bodyPr/>
                    <a:lstStyle/>
                    <a:p>
                      <a:pPr algn="l">
                        <a:spcAft>
                          <a:spcPts val="0"/>
                        </a:spcAft>
                      </a:pPr>
                      <a:r>
                        <a:rPr kumimoji="1" lang="en-US" sz="1000" kern="100" dirty="0">
                          <a:solidFill>
                            <a:schemeClr val="tx1"/>
                          </a:solidFill>
                          <a:effectLst/>
                        </a:rPr>
                        <a:t>DSP-L</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KX-NS0112</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VOIP DSP-L card</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VOIP DISA, Conference &amp; Unified Messaging </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rPr>
                        <a:t>Current product for NS1000</a:t>
                      </a:r>
                      <a:endParaRPr lang="ja-JP" sz="1000" kern="100" dirty="0">
                        <a:solidFill>
                          <a:schemeClr val="tx1"/>
                        </a:solidFill>
                        <a:effectLst/>
                        <a:latin typeface="Arial"/>
                        <a:ea typeface="ＭＳ 明朝"/>
                        <a:cs typeface="Times New Roman"/>
                      </a:endParaRPr>
                    </a:p>
                  </a:txBody>
                  <a:tcPr marL="35560" marR="3556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正方形/長方形 2"/>
          <p:cNvSpPr/>
          <p:nvPr/>
        </p:nvSpPr>
        <p:spPr>
          <a:xfrm>
            <a:off x="287523" y="4227934"/>
            <a:ext cx="4212469" cy="230832"/>
          </a:xfrm>
          <a:prstGeom prst="rect">
            <a:avLst/>
          </a:prstGeom>
        </p:spPr>
        <p:txBody>
          <a:bodyPr wrap="square">
            <a:spAutoFit/>
          </a:bodyPr>
          <a:lstStyle/>
          <a:p>
            <a:r>
              <a:rPr lang="en-US" altLang="ja-JP" sz="900" dirty="0" smtClean="0"/>
              <a:t>If OGM </a:t>
            </a:r>
            <a:r>
              <a:rPr lang="en-US" altLang="ja-JP" sz="900" dirty="0"/>
              <a:t>128ch simultaneous </a:t>
            </a:r>
            <a:r>
              <a:rPr lang="en-US" altLang="ja-JP" sz="900" dirty="0" smtClean="0"/>
              <a:t>access occurs, at least 1 DSP-L is required.</a:t>
            </a:r>
            <a:endParaRPr lang="ja-JP" altLang="en-US" sz="900" dirty="0"/>
          </a:p>
        </p:txBody>
      </p:sp>
    </p:spTree>
    <p:extLst>
      <p:ext uri="{BB962C8B-B14F-4D97-AF65-F5344CB8AC3E}">
        <p14:creationId xmlns:p14="http://schemas.microsoft.com/office/powerpoint/2010/main" val="22199164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Text Box 2"/>
          <p:cNvSpPr txBox="1">
            <a:spLocks noChangeArrowheads="1"/>
          </p:cNvSpPr>
          <p:nvPr/>
        </p:nvSpPr>
        <p:spPr bwMode="auto">
          <a:xfrm>
            <a:off x="1697310" y="51683"/>
            <a:ext cx="6115050"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2-2. System Configuration(3) </a:t>
            </a:r>
            <a:endParaRPr lang="en-US" altLang="ja-JP" sz="2400" dirty="0">
              <a:solidFill>
                <a:schemeClr val="bg1"/>
              </a:solidFill>
              <a:effectLst>
                <a:outerShdw blurRad="38100" dist="38100" dir="2700000" algn="tl">
                  <a:srgbClr val="C0C0C0"/>
                </a:outerShdw>
              </a:effectLst>
              <a:latin typeface="Arial" pitchFamily="34" charset="0"/>
            </a:endParaRPr>
          </a:p>
        </p:txBody>
      </p:sp>
      <p:sp>
        <p:nvSpPr>
          <p:cNvPr id="16387" name="Rectangle 3"/>
          <p:cNvSpPr>
            <a:spLocks noChangeArrowheads="1"/>
          </p:cNvSpPr>
          <p:nvPr/>
        </p:nvSpPr>
        <p:spPr bwMode="auto">
          <a:xfrm>
            <a:off x="683568" y="771550"/>
            <a:ext cx="4252546" cy="3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600" dirty="0" smtClean="0"/>
              <a:t>SSD (</a:t>
            </a:r>
            <a:r>
              <a:rPr lang="en-US" altLang="ja-JP" sz="1600" dirty="0"/>
              <a:t>Solid State Drive</a:t>
            </a:r>
            <a:r>
              <a:rPr lang="en-US" altLang="ja-JP" sz="1600" dirty="0" smtClean="0"/>
              <a:t>) </a:t>
            </a:r>
            <a:r>
              <a:rPr lang="en-US" altLang="ja-JP" sz="1600" dirty="0"/>
              <a:t>Cards</a:t>
            </a:r>
          </a:p>
        </p:txBody>
      </p:sp>
      <p:sp>
        <p:nvSpPr>
          <p:cNvPr id="16388" name="Rectangle 5"/>
          <p:cNvSpPr>
            <a:spLocks noChangeArrowheads="1"/>
          </p:cNvSpPr>
          <p:nvPr/>
        </p:nvSpPr>
        <p:spPr bwMode="auto">
          <a:xfrm>
            <a:off x="969684" y="1140915"/>
            <a:ext cx="6654311" cy="2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smtClean="0"/>
              <a:t>Optional SSD </a:t>
            </a:r>
            <a:r>
              <a:rPr lang="en-US" altLang="ja-JP" sz="1200" dirty="0"/>
              <a:t>Card is required for using Unified messaging features. </a:t>
            </a:r>
          </a:p>
        </p:txBody>
      </p:sp>
      <p:sp>
        <p:nvSpPr>
          <p:cNvPr id="16390" name="Rectangle 7"/>
          <p:cNvSpPr>
            <a:spLocks noChangeArrowheads="1"/>
          </p:cNvSpPr>
          <p:nvPr/>
        </p:nvSpPr>
        <p:spPr bwMode="auto">
          <a:xfrm>
            <a:off x="969684" y="1456607"/>
            <a:ext cx="6162889" cy="43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 There are 4 types of </a:t>
            </a:r>
            <a:r>
              <a:rPr lang="en-US" altLang="ja-JP" sz="1200" dirty="0" smtClean="0"/>
              <a:t>SSD </a:t>
            </a:r>
            <a:r>
              <a:rPr lang="en-US" altLang="ja-JP" sz="1200" dirty="0"/>
              <a:t>cards.</a:t>
            </a:r>
          </a:p>
          <a:p>
            <a:pPr>
              <a:spcBef>
                <a:spcPct val="0"/>
              </a:spcBef>
              <a:buFontTx/>
              <a:buNone/>
            </a:pPr>
            <a:r>
              <a:rPr lang="en-US" altLang="ja-JP" sz="1200" dirty="0"/>
              <a:t>   </a:t>
            </a:r>
            <a:r>
              <a:rPr lang="en-US" altLang="ja-JP" sz="1200" dirty="0" smtClean="0"/>
              <a:t>-&gt;SSD-S </a:t>
            </a:r>
            <a:r>
              <a:rPr lang="en-US" altLang="ja-JP" sz="1200" dirty="0"/>
              <a:t>(:200h) / </a:t>
            </a:r>
            <a:r>
              <a:rPr lang="en-US" altLang="ja-JP" sz="1200" dirty="0" smtClean="0"/>
              <a:t>SSD-M </a:t>
            </a:r>
            <a:r>
              <a:rPr lang="en-US" altLang="ja-JP" sz="1200" dirty="0"/>
              <a:t>(:</a:t>
            </a:r>
            <a:r>
              <a:rPr lang="en-US" altLang="ja-JP" sz="1200" dirty="0" smtClean="0"/>
              <a:t>400h</a:t>
            </a:r>
            <a:r>
              <a:rPr lang="en-US" altLang="ja-JP" sz="1200" dirty="0"/>
              <a:t>) / </a:t>
            </a:r>
            <a:r>
              <a:rPr lang="en-US" altLang="ja-JP" sz="1200" dirty="0" smtClean="0"/>
              <a:t>SSD-L (:</a:t>
            </a:r>
            <a:r>
              <a:rPr lang="en-US" altLang="ja-JP" sz="1200" dirty="0"/>
              <a:t>8</a:t>
            </a:r>
            <a:r>
              <a:rPr lang="en-US" altLang="ja-JP" sz="1200" dirty="0" smtClean="0"/>
              <a:t>00h) </a:t>
            </a:r>
            <a:r>
              <a:rPr lang="en-US" altLang="ja-JP" sz="1200" dirty="0"/>
              <a:t>/ </a:t>
            </a:r>
            <a:r>
              <a:rPr lang="en-US" altLang="ja-JP" sz="1200" dirty="0" smtClean="0"/>
              <a:t>SSD-LL (:1600h)</a:t>
            </a:r>
            <a:endParaRPr lang="en-US" altLang="ja-JP" sz="1200" dirty="0"/>
          </a:p>
        </p:txBody>
      </p:sp>
      <p:sp>
        <p:nvSpPr>
          <p:cNvPr id="16391" name="Rectangle 8"/>
          <p:cNvSpPr>
            <a:spLocks noChangeArrowheads="1"/>
          </p:cNvSpPr>
          <p:nvPr/>
        </p:nvSpPr>
        <p:spPr bwMode="auto">
          <a:xfrm>
            <a:off x="1007603" y="1908984"/>
            <a:ext cx="5724637" cy="2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 The Unified Messaging feature can be used </a:t>
            </a:r>
            <a:r>
              <a:rPr lang="en-US" altLang="ja-JP" sz="1200" dirty="0" smtClean="0"/>
              <a:t>with above SSD </a:t>
            </a:r>
            <a:r>
              <a:rPr lang="en-US" altLang="ja-JP" sz="1200" dirty="0"/>
              <a:t>only</a:t>
            </a:r>
            <a:r>
              <a:rPr lang="en-US" altLang="ja-JP" sz="1200" dirty="0" smtClean="0">
                <a:latin typeface="Times New Roman" pitchFamily="18" charset="0"/>
              </a:rPr>
              <a:t>.</a:t>
            </a:r>
            <a:endParaRPr lang="en-US" altLang="ja-JP" sz="1200" dirty="0">
              <a:latin typeface="Times New Roman" pitchFamily="18" charset="0"/>
            </a:endParaRPr>
          </a:p>
        </p:txBody>
      </p:sp>
      <p:grpSp>
        <p:nvGrpSpPr>
          <p:cNvPr id="4" name="グループ化 3"/>
          <p:cNvGrpSpPr/>
          <p:nvPr/>
        </p:nvGrpSpPr>
        <p:grpSpPr>
          <a:xfrm>
            <a:off x="6366307" y="2022068"/>
            <a:ext cx="1770089" cy="2087784"/>
            <a:chOff x="6366307" y="2022068"/>
            <a:chExt cx="1770089" cy="2087784"/>
          </a:xfrm>
        </p:grpSpPr>
        <p:pic>
          <p:nvPicPr>
            <p:cNvPr id="17" name="Picture 2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6307" y="3486047"/>
              <a:ext cx="1770089" cy="38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400" name="AutoShape 11"/>
            <p:cNvSpPr>
              <a:spLocks noChangeArrowheads="1"/>
            </p:cNvSpPr>
            <p:nvPr/>
          </p:nvSpPr>
          <p:spPr bwMode="auto">
            <a:xfrm>
              <a:off x="6975858" y="2563887"/>
              <a:ext cx="550986" cy="367903"/>
            </a:xfrm>
            <a:prstGeom prst="bevel">
              <a:avLst>
                <a:gd name="adj" fmla="val 12500"/>
              </a:avLst>
            </a:prstGeom>
            <a:solidFill>
              <a:schemeClr val="accent1"/>
            </a:solidFill>
            <a:ln w="25400">
              <a:solidFill>
                <a:srgbClr val="3366FF"/>
              </a:solidFill>
              <a:miter lim="800000"/>
              <a:headEnd/>
              <a:tailEnd/>
            </a:ln>
          </p:spPr>
          <p:txBody>
            <a:bodyPr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lang="en-GB" altLang="ja-JP" sz="1200">
                <a:latin typeface="Times New Roman" pitchFamily="18" charset="0"/>
              </a:endParaRPr>
            </a:p>
          </p:txBody>
        </p:sp>
        <p:sp>
          <p:nvSpPr>
            <p:cNvPr id="16401" name="Text Box 12"/>
            <p:cNvSpPr txBox="1">
              <a:spLocks noChangeArrowheads="1"/>
            </p:cNvSpPr>
            <p:nvPr/>
          </p:nvSpPr>
          <p:spPr bwMode="auto">
            <a:xfrm>
              <a:off x="6480008" y="2058020"/>
              <a:ext cx="1509350"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72000" tIns="36000" rIns="36000" bIns="36000"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lang="en-US" altLang="ja-JP" sz="1200" dirty="0" smtClean="0"/>
                <a:t>Solid State Drive card</a:t>
              </a:r>
              <a:endParaRPr lang="en-US" altLang="ja-JP" sz="1200" dirty="0"/>
            </a:p>
          </p:txBody>
        </p:sp>
        <p:sp>
          <p:nvSpPr>
            <p:cNvPr id="16402" name="Oval 13"/>
            <p:cNvSpPr>
              <a:spLocks noChangeArrowheads="1"/>
            </p:cNvSpPr>
            <p:nvPr/>
          </p:nvSpPr>
          <p:spPr bwMode="auto">
            <a:xfrm>
              <a:off x="6408204" y="2022068"/>
              <a:ext cx="1652958" cy="468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lang="en-GB" altLang="ja-JP" sz="1200">
                <a:latin typeface="Times New Roman" pitchFamily="18" charset="0"/>
              </a:endParaRPr>
            </a:p>
          </p:txBody>
        </p:sp>
        <p:sp>
          <p:nvSpPr>
            <p:cNvPr id="16404" name="AutoShape 15"/>
            <p:cNvSpPr>
              <a:spLocks noChangeArrowheads="1"/>
            </p:cNvSpPr>
            <p:nvPr/>
          </p:nvSpPr>
          <p:spPr bwMode="auto">
            <a:xfrm>
              <a:off x="6450517" y="3027574"/>
              <a:ext cx="1601669" cy="413147"/>
            </a:xfrm>
            <a:prstGeom prst="downArrowCallout">
              <a:avLst>
                <a:gd name="adj1" fmla="val 109527"/>
                <a:gd name="adj2" fmla="val 109527"/>
                <a:gd name="adj3" fmla="val 16667"/>
                <a:gd name="adj4" fmla="val 66667"/>
              </a:avLst>
            </a:prstGeom>
            <a:solidFill>
              <a:schemeClr val="bg1"/>
            </a:solidFill>
            <a:ln w="38100">
              <a:solidFill>
                <a:srgbClr val="3366FF"/>
              </a:solidFill>
              <a:miter lim="800000"/>
              <a:headEnd/>
              <a:tailEnd/>
            </a:ln>
          </p:spPr>
          <p:txBody>
            <a:bodyPr wrap="none"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lang="en-US" altLang="ja-JP" sz="1200" dirty="0" smtClean="0"/>
                <a:t>Mount to </a:t>
              </a:r>
              <a:r>
                <a:rPr lang="en-US" altLang="ja-JP" sz="1200" dirty="0"/>
                <a:t>Main unit </a:t>
              </a:r>
            </a:p>
          </p:txBody>
        </p:sp>
        <p:sp>
          <p:nvSpPr>
            <p:cNvPr id="16405" name="Text Box 16"/>
            <p:cNvSpPr txBox="1">
              <a:spLocks noChangeArrowheads="1"/>
            </p:cNvSpPr>
            <p:nvPr/>
          </p:nvSpPr>
          <p:spPr bwMode="auto">
            <a:xfrm>
              <a:off x="7000770" y="3832436"/>
              <a:ext cx="501163"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lang="en-US" altLang="ja-JP" sz="1200" dirty="0" smtClean="0"/>
                <a:t>NSX</a:t>
              </a:r>
              <a:endParaRPr lang="en-US" altLang="ja-JP" sz="1200" dirty="0"/>
            </a:p>
          </p:txBody>
        </p:sp>
        <p:sp>
          <p:nvSpPr>
            <p:cNvPr id="16399" name="Text Box 17"/>
            <p:cNvSpPr txBox="1">
              <a:spLocks noChangeArrowheads="1"/>
            </p:cNvSpPr>
            <p:nvPr/>
          </p:nvSpPr>
          <p:spPr bwMode="auto">
            <a:xfrm>
              <a:off x="7000770" y="2599891"/>
              <a:ext cx="501163"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lang="en-US" altLang="ja-JP" sz="1200" dirty="0" smtClean="0"/>
                <a:t>SSD</a:t>
              </a:r>
              <a:endParaRPr lang="en-US" altLang="ja-JP" sz="1200" dirty="0"/>
            </a:p>
          </p:txBody>
        </p:sp>
      </p:grpSp>
      <p:graphicFrame>
        <p:nvGraphicFramePr>
          <p:cNvPr id="2" name="表 1"/>
          <p:cNvGraphicFramePr>
            <a:graphicFrameLocks noGrp="1"/>
          </p:cNvGraphicFramePr>
          <p:nvPr>
            <p:extLst>
              <p:ext uri="{D42A27DB-BD31-4B8C-83A1-F6EECF244321}">
                <p14:modId xmlns:p14="http://schemas.microsoft.com/office/powerpoint/2010/main" val="3285065291"/>
              </p:ext>
            </p:extLst>
          </p:nvPr>
        </p:nvGraphicFramePr>
        <p:xfrm>
          <a:off x="946149" y="2319724"/>
          <a:ext cx="5174023" cy="1764194"/>
        </p:xfrm>
        <a:graphic>
          <a:graphicData uri="http://schemas.openxmlformats.org/drawingml/2006/table">
            <a:tbl>
              <a:tblPr firstRow="1" bandRow="1">
                <a:tableStyleId>{5C22544A-7EE6-4342-B048-85BDC9FD1C3A}</a:tableStyleId>
              </a:tblPr>
              <a:tblGrid>
                <a:gridCol w="638108"/>
                <a:gridCol w="872515"/>
                <a:gridCol w="1179124"/>
                <a:gridCol w="1692188"/>
                <a:gridCol w="792088"/>
              </a:tblGrid>
              <a:tr h="261746">
                <a:tc>
                  <a:txBody>
                    <a:bodyPr/>
                    <a:lstStyle/>
                    <a:p>
                      <a:pPr algn="ctr">
                        <a:spcAft>
                          <a:spcPts val="0"/>
                        </a:spcAft>
                      </a:pPr>
                      <a:r>
                        <a:rPr kumimoji="1" lang="en-US" sz="1000" kern="100" dirty="0">
                          <a:solidFill>
                            <a:schemeClr val="tx1"/>
                          </a:solidFill>
                          <a:effectLst/>
                        </a:rPr>
                        <a:t>Symbol</a:t>
                      </a:r>
                      <a:endParaRPr lang="ja-JP" sz="1000" kern="100" dirty="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00" dirty="0">
                          <a:solidFill>
                            <a:schemeClr val="tx1"/>
                          </a:solidFill>
                          <a:effectLst/>
                        </a:rPr>
                        <a:t>Model</a:t>
                      </a:r>
                      <a:endParaRPr lang="ja-JP" sz="1000" kern="100" dirty="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00">
                          <a:solidFill>
                            <a:schemeClr val="tx1"/>
                          </a:solidFill>
                          <a:effectLst/>
                        </a:rPr>
                        <a:t>Name</a:t>
                      </a:r>
                      <a:endParaRPr lang="ja-JP" sz="1000" kern="10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00">
                          <a:solidFill>
                            <a:schemeClr val="tx1"/>
                          </a:solidFill>
                          <a:effectLst/>
                        </a:rPr>
                        <a:t>Function Summary</a:t>
                      </a:r>
                      <a:endParaRPr lang="ja-JP" sz="1000" kern="10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00">
                          <a:solidFill>
                            <a:schemeClr val="tx1"/>
                          </a:solidFill>
                          <a:effectLst/>
                        </a:rPr>
                        <a:t>Remarks</a:t>
                      </a:r>
                      <a:endParaRPr lang="ja-JP" sz="1000" kern="10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612">
                <a:tc>
                  <a:txBody>
                    <a:bodyPr/>
                    <a:lstStyle/>
                    <a:p>
                      <a:pPr algn="l">
                        <a:spcAft>
                          <a:spcPts val="0"/>
                        </a:spcAft>
                      </a:pPr>
                      <a:r>
                        <a:rPr kumimoji="1" lang="en-US" sz="1000" kern="100" dirty="0">
                          <a:solidFill>
                            <a:schemeClr val="tx1"/>
                          </a:solidFill>
                          <a:effectLst/>
                        </a:rPr>
                        <a:t>SSD-S</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KX-NSX2135</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Solid State Drive module S-size</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VM recording time:200H</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sz="1000">
                        <a:solidFill>
                          <a:schemeClr val="tx1"/>
                        </a:solidFill>
                        <a:effectLst/>
                        <a:latin typeface="Century"/>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612">
                <a:tc>
                  <a:txBody>
                    <a:bodyPr/>
                    <a:lstStyle/>
                    <a:p>
                      <a:pPr algn="l">
                        <a:spcAft>
                          <a:spcPts val="0"/>
                        </a:spcAft>
                      </a:pPr>
                      <a:r>
                        <a:rPr kumimoji="1" lang="en-US" sz="1000" kern="100">
                          <a:solidFill>
                            <a:schemeClr val="tx1"/>
                          </a:solidFill>
                          <a:effectLst/>
                        </a:rPr>
                        <a:t>SSD-M</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KX-NSX2136</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Solid State Drive module M-size</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VM recording time:400H</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sz="1000" dirty="0">
                        <a:solidFill>
                          <a:schemeClr val="tx1"/>
                        </a:solidFill>
                        <a:effectLst/>
                        <a:latin typeface="Century"/>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612">
                <a:tc>
                  <a:txBody>
                    <a:bodyPr/>
                    <a:lstStyle/>
                    <a:p>
                      <a:pPr algn="l">
                        <a:spcAft>
                          <a:spcPts val="0"/>
                        </a:spcAft>
                      </a:pPr>
                      <a:r>
                        <a:rPr kumimoji="1" lang="en-US" sz="1000" kern="100">
                          <a:solidFill>
                            <a:schemeClr val="tx1"/>
                          </a:solidFill>
                          <a:effectLst/>
                        </a:rPr>
                        <a:t>SSD-L</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KX-NSX2137</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Solid State Drive module L-size</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VM recording time:800H</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sz="1000" dirty="0">
                        <a:solidFill>
                          <a:schemeClr val="tx1"/>
                        </a:solidFill>
                        <a:effectLst/>
                        <a:latin typeface="Century"/>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612">
                <a:tc>
                  <a:txBody>
                    <a:bodyPr/>
                    <a:lstStyle/>
                    <a:p>
                      <a:pPr algn="l">
                        <a:spcAft>
                          <a:spcPts val="0"/>
                        </a:spcAft>
                      </a:pPr>
                      <a:r>
                        <a:rPr kumimoji="1" lang="en-US" sz="1000" kern="100">
                          <a:solidFill>
                            <a:schemeClr val="tx1"/>
                          </a:solidFill>
                          <a:effectLst/>
                        </a:rPr>
                        <a:t>SSD-LL</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KX-NSX2138</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Solid State Drive module LL-size</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VM recording time:1600H</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sz="1000" dirty="0">
                        <a:solidFill>
                          <a:schemeClr val="tx1"/>
                        </a:solidFill>
                        <a:effectLst/>
                        <a:latin typeface="Century"/>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Rectangle 8"/>
          <p:cNvSpPr>
            <a:spLocks noChangeArrowheads="1"/>
          </p:cNvSpPr>
          <p:nvPr/>
        </p:nvSpPr>
        <p:spPr bwMode="auto">
          <a:xfrm>
            <a:off x="3203848" y="4199624"/>
            <a:ext cx="5832648"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050" dirty="0"/>
              <a:t> </a:t>
            </a:r>
            <a:r>
              <a:rPr lang="en-US" altLang="ja-JP" sz="1050" dirty="0" smtClean="0"/>
              <a:t>When optional SSD card is installed in unit, up to 128ch are available for UM</a:t>
            </a:r>
            <a:r>
              <a:rPr lang="en-US" altLang="ja-JP" sz="1050" dirty="0" smtClean="0">
                <a:latin typeface="Times New Roman" pitchFamily="18" charset="0"/>
              </a:rPr>
              <a:t>.</a:t>
            </a:r>
            <a:endParaRPr lang="en-US" altLang="ja-JP" sz="1050" dirty="0">
              <a:latin typeface="Times New Roman" pitchFamily="18" charset="0"/>
            </a:endParaRPr>
          </a:p>
        </p:txBody>
      </p:sp>
    </p:spTree>
    <p:extLst>
      <p:ext uri="{BB962C8B-B14F-4D97-AF65-F5344CB8AC3E}">
        <p14:creationId xmlns:p14="http://schemas.microsoft.com/office/powerpoint/2010/main" val="33975276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40" name="Text Box 4"/>
          <p:cNvSpPr txBox="1">
            <a:spLocks noChangeArrowheads="1"/>
          </p:cNvSpPr>
          <p:nvPr/>
        </p:nvSpPr>
        <p:spPr bwMode="auto">
          <a:xfrm>
            <a:off x="1763688" y="51683"/>
            <a:ext cx="6115050"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2-2. System Configuration(4) </a:t>
            </a:r>
            <a:endParaRPr lang="en-US" altLang="ja-JP" sz="2400" dirty="0">
              <a:solidFill>
                <a:schemeClr val="bg1"/>
              </a:solidFill>
              <a:effectLst>
                <a:outerShdw blurRad="38100" dist="38100" dir="2700000" algn="tl">
                  <a:srgbClr val="C0C0C0"/>
                </a:outerShdw>
              </a:effectLst>
              <a:latin typeface="Arial" pitchFamily="34" charset="0"/>
            </a:endParaRPr>
          </a:p>
        </p:txBody>
      </p:sp>
      <p:sp>
        <p:nvSpPr>
          <p:cNvPr id="17411" name="Rectangle 5"/>
          <p:cNvSpPr>
            <a:spLocks noChangeArrowheads="1"/>
          </p:cNvSpPr>
          <p:nvPr/>
        </p:nvSpPr>
        <p:spPr bwMode="auto">
          <a:xfrm>
            <a:off x="719572" y="807554"/>
            <a:ext cx="1850032" cy="3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600" dirty="0"/>
              <a:t>USB Interface</a:t>
            </a:r>
          </a:p>
        </p:txBody>
      </p:sp>
      <p:sp>
        <p:nvSpPr>
          <p:cNvPr id="17413" name="Rectangle 10"/>
          <p:cNvSpPr>
            <a:spLocks noChangeArrowheads="1"/>
          </p:cNvSpPr>
          <p:nvPr/>
        </p:nvSpPr>
        <p:spPr bwMode="auto">
          <a:xfrm>
            <a:off x="907995" y="1246396"/>
            <a:ext cx="7584698" cy="61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USB interface provides communication between the PBX and user-supplied devices </a:t>
            </a:r>
            <a:endParaRPr lang="en-US" altLang="ja-JP" sz="1200" dirty="0" smtClean="0"/>
          </a:p>
          <a:p>
            <a:pPr>
              <a:spcBef>
                <a:spcPct val="0"/>
              </a:spcBef>
              <a:buFontTx/>
              <a:buNone/>
            </a:pPr>
            <a:r>
              <a:rPr lang="en-US" altLang="ja-JP" sz="1200" dirty="0" smtClean="0"/>
              <a:t>such </a:t>
            </a:r>
            <a:r>
              <a:rPr lang="en-US" altLang="ja-JP" sz="1200" dirty="0"/>
              <a:t>as a </a:t>
            </a:r>
            <a:r>
              <a:rPr lang="en-US" altLang="ja-JP" sz="1200" dirty="0" smtClean="0">
                <a:solidFill>
                  <a:srgbClr val="0000FF"/>
                </a:solidFill>
              </a:rPr>
              <a:t>USB </a:t>
            </a:r>
            <a:r>
              <a:rPr lang="en-US" altLang="ja-JP" sz="1200" dirty="0">
                <a:solidFill>
                  <a:srgbClr val="0000FF"/>
                </a:solidFill>
              </a:rPr>
              <a:t>memory </a:t>
            </a:r>
            <a:r>
              <a:rPr lang="en-US" altLang="ja-JP" sz="1200" dirty="0"/>
              <a:t>device.</a:t>
            </a:r>
          </a:p>
          <a:p>
            <a:pPr>
              <a:spcBef>
                <a:spcPct val="0"/>
              </a:spcBef>
              <a:buFontTx/>
              <a:buNone/>
            </a:pPr>
            <a:r>
              <a:rPr lang="en-US" altLang="ja-JP" sz="1200" dirty="0"/>
              <a:t>-&gt;The PBX is equipped with a USB 2.0 interface.</a:t>
            </a:r>
          </a:p>
        </p:txBody>
      </p:sp>
      <p:sp>
        <p:nvSpPr>
          <p:cNvPr id="17414" name="Rectangle 11"/>
          <p:cNvSpPr>
            <a:spLocks noChangeArrowheads="1"/>
          </p:cNvSpPr>
          <p:nvPr/>
        </p:nvSpPr>
        <p:spPr bwMode="auto">
          <a:xfrm>
            <a:off x="907995" y="2047079"/>
            <a:ext cx="3358662" cy="2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Using a USB memory device</a:t>
            </a:r>
          </a:p>
        </p:txBody>
      </p:sp>
      <p:sp>
        <p:nvSpPr>
          <p:cNvPr id="17417" name="Rectangle 16"/>
          <p:cNvSpPr>
            <a:spLocks noChangeArrowheads="1"/>
          </p:cNvSpPr>
          <p:nvPr/>
        </p:nvSpPr>
        <p:spPr bwMode="auto">
          <a:xfrm>
            <a:off x="1094928" y="2346140"/>
            <a:ext cx="7617532" cy="2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A USB memory device can be used to backup and restore the system data of the PBX</a:t>
            </a:r>
            <a:r>
              <a:rPr lang="en-US" altLang="ja-JP" sz="1200" dirty="0" smtClean="0"/>
              <a:t>.</a:t>
            </a:r>
            <a:endParaRPr lang="en-US" altLang="ja-JP" sz="1200" dirty="0"/>
          </a:p>
        </p:txBody>
      </p:sp>
    </p:spTree>
    <p:extLst>
      <p:ext uri="{BB962C8B-B14F-4D97-AF65-F5344CB8AC3E}">
        <p14:creationId xmlns:p14="http://schemas.microsoft.com/office/powerpoint/2010/main" val="22506155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719572" y="807554"/>
            <a:ext cx="3132348" cy="3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600" dirty="0"/>
              <a:t>Physical Interface Cards</a:t>
            </a:r>
          </a:p>
        </p:txBody>
      </p:sp>
      <p:sp>
        <p:nvSpPr>
          <p:cNvPr id="964625" name="Text Box 17"/>
          <p:cNvSpPr txBox="1">
            <a:spLocks noChangeArrowheads="1"/>
          </p:cNvSpPr>
          <p:nvPr/>
        </p:nvSpPr>
        <p:spPr bwMode="auto">
          <a:xfrm>
            <a:off x="1661306" y="52445"/>
            <a:ext cx="6115050"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2-2. System Configuration(5) </a:t>
            </a:r>
            <a:endParaRPr lang="en-US" altLang="ja-JP" sz="2400" dirty="0">
              <a:solidFill>
                <a:schemeClr val="bg1"/>
              </a:solidFill>
              <a:effectLst>
                <a:outerShdw blurRad="38100" dist="38100" dir="2700000" algn="tl">
                  <a:srgbClr val="C0C0C0"/>
                </a:outerShdw>
              </a:effectLst>
              <a:latin typeface="Arial" pitchFamily="34" charset="0"/>
            </a:endParaRPr>
          </a:p>
        </p:txBody>
      </p:sp>
      <p:sp>
        <p:nvSpPr>
          <p:cNvPr id="28" name="Rectangle 16"/>
          <p:cNvSpPr>
            <a:spLocks noChangeArrowheads="1"/>
          </p:cNvSpPr>
          <p:nvPr/>
        </p:nvSpPr>
        <p:spPr bwMode="auto">
          <a:xfrm>
            <a:off x="1079612" y="1214627"/>
            <a:ext cx="5148572" cy="27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400" dirty="0"/>
              <a:t>There </a:t>
            </a:r>
            <a:r>
              <a:rPr lang="en-US" altLang="ja-JP" sz="1400" dirty="0" smtClean="0"/>
              <a:t>is </a:t>
            </a:r>
            <a:r>
              <a:rPr lang="en-US" altLang="ja-JP" sz="1400" dirty="0" smtClean="0">
                <a:solidFill>
                  <a:srgbClr val="0000FF"/>
                </a:solidFill>
              </a:rPr>
              <a:t>no</a:t>
            </a:r>
            <a:r>
              <a:rPr lang="en-US" altLang="ja-JP" sz="1400" dirty="0" smtClean="0"/>
              <a:t> Physical Interface Card.</a:t>
            </a:r>
            <a:endParaRPr lang="en-US" altLang="ja-JP" sz="1400" dirty="0"/>
          </a:p>
        </p:txBody>
      </p:sp>
    </p:spTree>
    <p:extLst>
      <p:ext uri="{BB962C8B-B14F-4D97-AF65-F5344CB8AC3E}">
        <p14:creationId xmlns:p14="http://schemas.microsoft.com/office/powerpoint/2010/main" val="19473156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4" name="Rectangle 46"/>
          <p:cNvSpPr>
            <a:spLocks noChangeArrowheads="1"/>
          </p:cNvSpPr>
          <p:nvPr/>
        </p:nvSpPr>
        <p:spPr bwMode="auto">
          <a:xfrm>
            <a:off x="530199" y="787805"/>
            <a:ext cx="6310053" cy="3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600" dirty="0">
                <a:solidFill>
                  <a:srgbClr val="000000"/>
                </a:solidFill>
                <a:sym typeface="ＭＳ Ｐゴシック" pitchFamily="50" charset="-128"/>
              </a:rPr>
              <a:t>Virtual cards are included with the Mother board of the </a:t>
            </a:r>
            <a:r>
              <a:rPr lang="en-US" altLang="ja-JP" sz="1600" dirty="0" smtClean="0">
                <a:solidFill>
                  <a:srgbClr val="000000"/>
                </a:solidFill>
                <a:sym typeface="ＭＳ Ｐゴシック" pitchFamily="50" charset="-128"/>
              </a:rPr>
              <a:t>NSX</a:t>
            </a:r>
            <a:endParaRPr lang="en-US" altLang="ja-JP" sz="1600" dirty="0">
              <a:solidFill>
                <a:srgbClr val="000000"/>
              </a:solidFill>
              <a:sym typeface="ＭＳ Ｐゴシック" pitchFamily="50" charset="-128"/>
            </a:endParaRPr>
          </a:p>
        </p:txBody>
      </p:sp>
      <p:sp>
        <p:nvSpPr>
          <p:cNvPr id="19475" name="Rectangle 51"/>
          <p:cNvSpPr>
            <a:spLocks noChangeArrowheads="1"/>
          </p:cNvSpPr>
          <p:nvPr/>
        </p:nvSpPr>
        <p:spPr bwMode="auto">
          <a:xfrm>
            <a:off x="908194" y="1078312"/>
            <a:ext cx="5788042" cy="2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200" dirty="0">
                <a:solidFill>
                  <a:srgbClr val="000000"/>
                </a:solidFill>
                <a:sym typeface="ＭＳ Ｐゴシック" pitchFamily="50" charset="-128"/>
              </a:rPr>
              <a:t>Virtual cards can be activated with the appropriate activation key.</a:t>
            </a:r>
          </a:p>
        </p:txBody>
      </p:sp>
      <p:sp>
        <p:nvSpPr>
          <p:cNvPr id="19476" name="Rectangle 20"/>
          <p:cNvSpPr>
            <a:spLocks noChangeArrowheads="1"/>
          </p:cNvSpPr>
          <p:nvPr/>
        </p:nvSpPr>
        <p:spPr bwMode="auto">
          <a:xfrm>
            <a:off x="910561" y="1272117"/>
            <a:ext cx="6505755" cy="61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200" dirty="0">
                <a:sym typeface="ＭＳ Ｐゴシック" pitchFamily="50" charset="-128"/>
              </a:rPr>
              <a:t>By installing Virtual Cards in the Virtual Slots of the Mother board using Web Maintenance Console, IP trunks, IP extensions and IP-</a:t>
            </a:r>
            <a:r>
              <a:rPr lang="en-US" altLang="ja-JP" sz="1200" dirty="0" err="1">
                <a:sym typeface="ＭＳ Ｐゴシック" pitchFamily="50" charset="-128"/>
              </a:rPr>
              <a:t>CSs</a:t>
            </a:r>
            <a:r>
              <a:rPr lang="en-US" altLang="ja-JP" sz="1200" dirty="0">
                <a:sym typeface="ＭＳ Ｐゴシック" pitchFamily="50" charset="-128"/>
              </a:rPr>
              <a:t> can be used via the Mother board.</a:t>
            </a:r>
          </a:p>
        </p:txBody>
      </p:sp>
      <p:grpSp>
        <p:nvGrpSpPr>
          <p:cNvPr id="2" name="グループ化 1"/>
          <p:cNvGrpSpPr/>
          <p:nvPr/>
        </p:nvGrpSpPr>
        <p:grpSpPr>
          <a:xfrm>
            <a:off x="530199" y="1769245"/>
            <a:ext cx="8148000" cy="2683403"/>
            <a:chOff x="173748" y="1769244"/>
            <a:chExt cx="8826744" cy="2962746"/>
          </a:xfrm>
        </p:grpSpPr>
        <p:pic>
          <p:nvPicPr>
            <p:cNvPr id="39" name="Picture 2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828" y="2096436"/>
              <a:ext cx="4397471" cy="94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9" name="Line 75"/>
            <p:cNvSpPr>
              <a:spLocks noChangeShapeType="1"/>
            </p:cNvSpPr>
            <p:nvPr/>
          </p:nvSpPr>
          <p:spPr bwMode="auto">
            <a:xfrm>
              <a:off x="5338502" y="2968540"/>
              <a:ext cx="8792" cy="9616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77441" tIns="38710" rIns="77441" bIns="38710" anchor="ctr"/>
            <a:lstStyle/>
            <a:p>
              <a:endParaRPr lang="ja-JP" altLang="en-US"/>
            </a:p>
          </p:txBody>
        </p:sp>
        <p:sp>
          <p:nvSpPr>
            <p:cNvPr id="19460" name="Text Box 23"/>
            <p:cNvSpPr txBox="1">
              <a:spLocks noChangeArrowheads="1"/>
            </p:cNvSpPr>
            <p:nvPr/>
          </p:nvSpPr>
          <p:spPr bwMode="auto">
            <a:xfrm>
              <a:off x="904244" y="4484574"/>
              <a:ext cx="720969" cy="2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1200"/>
                <a:t>IP-PT</a:t>
              </a:r>
            </a:p>
          </p:txBody>
        </p:sp>
        <p:sp>
          <p:nvSpPr>
            <p:cNvPr id="19461" name="Line 26"/>
            <p:cNvSpPr>
              <a:spLocks noChangeShapeType="1"/>
            </p:cNvSpPr>
            <p:nvPr/>
          </p:nvSpPr>
          <p:spPr bwMode="auto">
            <a:xfrm>
              <a:off x="480746" y="3930186"/>
              <a:ext cx="83526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77441" tIns="38710" rIns="77441" bIns="38710" anchor="ctr"/>
            <a:lstStyle/>
            <a:p>
              <a:endParaRPr lang="ja-JP" altLang="en-US"/>
            </a:p>
          </p:txBody>
        </p:sp>
        <p:sp>
          <p:nvSpPr>
            <p:cNvPr id="19462" name="Text Box 27"/>
            <p:cNvSpPr txBox="1">
              <a:spLocks noChangeArrowheads="1"/>
            </p:cNvSpPr>
            <p:nvPr/>
          </p:nvSpPr>
          <p:spPr bwMode="auto">
            <a:xfrm>
              <a:off x="404546" y="3690510"/>
              <a:ext cx="863112" cy="27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400"/>
                <a:t>Ethernet</a:t>
              </a:r>
            </a:p>
          </p:txBody>
        </p:sp>
        <p:sp>
          <p:nvSpPr>
            <p:cNvPr id="19463" name="Text Box 49"/>
            <p:cNvSpPr txBox="1">
              <a:spLocks noChangeArrowheads="1"/>
            </p:cNvSpPr>
            <p:nvPr/>
          </p:nvSpPr>
          <p:spPr bwMode="auto">
            <a:xfrm>
              <a:off x="1871396" y="4485765"/>
              <a:ext cx="1482969" cy="2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1200" dirty="0" smtClean="0"/>
                <a:t>SIP-Phone</a:t>
              </a:r>
              <a:endParaRPr lang="en-US" altLang="ja-JP" sz="1200" dirty="0"/>
            </a:p>
          </p:txBody>
        </p:sp>
        <p:sp>
          <p:nvSpPr>
            <p:cNvPr id="19464" name="Text Box 68"/>
            <p:cNvSpPr txBox="1">
              <a:spLocks noChangeArrowheads="1"/>
            </p:cNvSpPr>
            <p:nvPr/>
          </p:nvSpPr>
          <p:spPr bwMode="auto">
            <a:xfrm>
              <a:off x="7577604" y="4436949"/>
              <a:ext cx="936380" cy="2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1200"/>
                <a:t>IP-CS</a:t>
              </a:r>
            </a:p>
          </p:txBody>
        </p:sp>
        <p:sp>
          <p:nvSpPr>
            <p:cNvPr id="19465" name="Line 69"/>
            <p:cNvSpPr>
              <a:spLocks noChangeShapeType="1"/>
            </p:cNvSpPr>
            <p:nvPr/>
          </p:nvSpPr>
          <p:spPr bwMode="auto">
            <a:xfrm>
              <a:off x="1417127" y="3930187"/>
              <a:ext cx="0" cy="2702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77441" tIns="38710" rIns="77441" bIns="38710" anchor="ctr"/>
            <a:lstStyle/>
            <a:p>
              <a:endParaRPr lang="ja-JP" altLang="en-US"/>
            </a:p>
          </p:txBody>
        </p:sp>
        <p:pic>
          <p:nvPicPr>
            <p:cNvPr id="19466"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500" y="4038588"/>
              <a:ext cx="718038" cy="44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Line 70"/>
            <p:cNvSpPr>
              <a:spLocks noChangeShapeType="1"/>
            </p:cNvSpPr>
            <p:nvPr/>
          </p:nvSpPr>
          <p:spPr bwMode="auto">
            <a:xfrm>
              <a:off x="2744766" y="3930187"/>
              <a:ext cx="0" cy="2786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77441" tIns="38710" rIns="77441" bIns="38710" anchor="ctr"/>
            <a:lstStyle/>
            <a:p>
              <a:endParaRPr lang="ja-JP" altLang="en-US"/>
            </a:p>
          </p:txBody>
        </p:sp>
        <p:sp>
          <p:nvSpPr>
            <p:cNvPr id="19468" name="Line 71"/>
            <p:cNvSpPr>
              <a:spLocks noChangeShapeType="1"/>
            </p:cNvSpPr>
            <p:nvPr/>
          </p:nvSpPr>
          <p:spPr bwMode="auto">
            <a:xfrm>
              <a:off x="4731827" y="3930187"/>
              <a:ext cx="0" cy="2702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77441" tIns="38710" rIns="77441" bIns="38710" anchor="ctr"/>
            <a:lstStyle/>
            <a:p>
              <a:endParaRPr lang="ja-JP" altLang="en-US"/>
            </a:p>
          </p:txBody>
        </p:sp>
        <p:sp>
          <p:nvSpPr>
            <p:cNvPr id="19469" name="Line 72"/>
            <p:cNvSpPr>
              <a:spLocks noChangeShapeType="1"/>
            </p:cNvSpPr>
            <p:nvPr/>
          </p:nvSpPr>
          <p:spPr bwMode="auto">
            <a:xfrm>
              <a:off x="6386246" y="3930187"/>
              <a:ext cx="0" cy="3250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77441" tIns="38710" rIns="77441" bIns="38710" anchor="ctr"/>
            <a:lstStyle/>
            <a:p>
              <a:endParaRPr lang="ja-JP" altLang="en-US"/>
            </a:p>
          </p:txBody>
        </p:sp>
        <p:sp>
          <p:nvSpPr>
            <p:cNvPr id="19470" name="Line 73"/>
            <p:cNvSpPr>
              <a:spLocks noChangeShapeType="1"/>
            </p:cNvSpPr>
            <p:nvPr/>
          </p:nvSpPr>
          <p:spPr bwMode="auto">
            <a:xfrm>
              <a:off x="8042130" y="3930241"/>
              <a:ext cx="0" cy="3786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77441" tIns="38710" rIns="77441" bIns="38710" anchor="ctr"/>
            <a:lstStyle/>
            <a:p>
              <a:endParaRPr lang="ja-JP" altLang="en-US"/>
            </a:p>
          </p:txBody>
        </p:sp>
        <p:sp>
          <p:nvSpPr>
            <p:cNvPr id="19471" name="Oval 24"/>
            <p:cNvSpPr>
              <a:spLocks noChangeArrowheads="1"/>
            </p:cNvSpPr>
            <p:nvPr/>
          </p:nvSpPr>
          <p:spPr bwMode="auto">
            <a:xfrm>
              <a:off x="4012323" y="4050539"/>
              <a:ext cx="1439008" cy="605915"/>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1200" dirty="0"/>
                <a:t>Other PBX</a:t>
              </a:r>
            </a:p>
            <a:p>
              <a:pPr algn="ctr" eaLnBrk="1" hangingPunct="1">
                <a:spcBef>
                  <a:spcPct val="0"/>
                </a:spcBef>
                <a:buFontTx/>
                <a:buNone/>
              </a:pPr>
              <a:endParaRPr lang="en-US" altLang="ja-JP" sz="1200" dirty="0"/>
            </a:p>
          </p:txBody>
        </p:sp>
        <p:sp>
          <p:nvSpPr>
            <p:cNvPr id="19472" name="Oval 25"/>
            <p:cNvSpPr>
              <a:spLocks noChangeArrowheads="1"/>
            </p:cNvSpPr>
            <p:nvPr/>
          </p:nvSpPr>
          <p:spPr bwMode="auto">
            <a:xfrm>
              <a:off x="5594966" y="4038630"/>
              <a:ext cx="1569427" cy="605915"/>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1200"/>
                <a:t>IP Telephony</a:t>
              </a:r>
            </a:p>
            <a:p>
              <a:pPr algn="ctr" eaLnBrk="1" hangingPunct="1">
                <a:spcBef>
                  <a:spcPct val="0"/>
                </a:spcBef>
                <a:buFontTx/>
                <a:buNone/>
              </a:pPr>
              <a:r>
                <a:rPr lang="en-US" altLang="ja-JP" sz="1200"/>
                <a:t>Service</a:t>
              </a:r>
            </a:p>
          </p:txBody>
        </p:sp>
        <p:pic>
          <p:nvPicPr>
            <p:cNvPr id="19473" name="Picture 67" descr="ncp0158_c_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3450" y="4038533"/>
              <a:ext cx="575896"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AutoShape 14"/>
            <p:cNvSpPr>
              <a:spLocks noChangeArrowheads="1"/>
            </p:cNvSpPr>
            <p:nvPr/>
          </p:nvSpPr>
          <p:spPr bwMode="auto">
            <a:xfrm>
              <a:off x="2469030" y="2325658"/>
              <a:ext cx="4032448" cy="520303"/>
            </a:xfrm>
            <a:prstGeom prst="roundRect">
              <a:avLst>
                <a:gd name="adj" fmla="val 16667"/>
              </a:avLst>
            </a:prstGeom>
            <a:solidFill>
              <a:schemeClr val="accent1">
                <a:alpha val="43921"/>
              </a:schemeClr>
            </a:solidFill>
            <a:ln w="38100" algn="ctr">
              <a:solidFill>
                <a:srgbClr val="FF0000"/>
              </a:solidFill>
              <a:round/>
              <a:headEnd/>
              <a:tailEnd/>
            </a:ln>
          </p:spPr>
          <p:txBody>
            <a:bodyPr wrap="none" lIns="77441" tIns="38710" rIns="77441" bIns="38710"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ja-JP" sz="1400" u="sng">
                <a:latin typeface="ＭＳ Ｐゴシック" pitchFamily="50" charset="-128"/>
              </a:endParaRPr>
            </a:p>
          </p:txBody>
        </p:sp>
        <p:sp>
          <p:nvSpPr>
            <p:cNvPr id="19478" name="AutoShape 16"/>
            <p:cNvSpPr>
              <a:spLocks noChangeArrowheads="1"/>
            </p:cNvSpPr>
            <p:nvPr/>
          </p:nvSpPr>
          <p:spPr bwMode="auto">
            <a:xfrm>
              <a:off x="1713360" y="3092381"/>
              <a:ext cx="5608028" cy="716803"/>
            </a:xfrm>
            <a:prstGeom prst="roundRect">
              <a:avLst>
                <a:gd name="adj" fmla="val 16667"/>
              </a:avLst>
            </a:prstGeom>
            <a:solidFill>
              <a:srgbClr val="CCFFFF"/>
            </a:solidFill>
            <a:ln w="38100" algn="ctr">
              <a:solidFill>
                <a:srgbClr val="0000FF"/>
              </a:solidFill>
              <a:round/>
              <a:headEnd/>
              <a:tailEnd/>
            </a:ln>
          </p:spPr>
          <p:txBody>
            <a:bodyPr wrap="none" lIns="77441" tIns="38710" rIns="77441" bIns="38710"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ja-JP" sz="1400" u="sng">
                <a:latin typeface="ＭＳ Ｐゴシック" pitchFamily="50" charset="-128"/>
              </a:endParaRPr>
            </a:p>
          </p:txBody>
        </p:sp>
        <p:sp>
          <p:nvSpPr>
            <p:cNvPr id="19479" name="Line 28"/>
            <p:cNvSpPr>
              <a:spLocks noChangeShapeType="1"/>
            </p:cNvSpPr>
            <p:nvPr/>
          </p:nvSpPr>
          <p:spPr bwMode="auto">
            <a:xfrm flipH="1">
              <a:off x="1871395" y="2845961"/>
              <a:ext cx="597632" cy="199106"/>
            </a:xfrm>
            <a:prstGeom prst="line">
              <a:avLst/>
            </a:prstGeom>
            <a:noFill/>
            <a:ln w="38100">
              <a:solidFill>
                <a:srgbClr val="3366FF"/>
              </a:solidFill>
              <a:prstDash val="sysDot"/>
              <a:round/>
              <a:headEnd/>
              <a:tailEnd/>
            </a:ln>
            <a:extLst>
              <a:ext uri="{909E8E84-426E-40DD-AFC4-6F175D3DCCD1}">
                <a14:hiddenFill xmlns:a14="http://schemas.microsoft.com/office/drawing/2010/main">
                  <a:noFill/>
                </a14:hiddenFill>
              </a:ext>
            </a:extLst>
          </p:spPr>
          <p:txBody>
            <a:bodyPr wrap="none" lIns="77441" tIns="38710" rIns="77441" bIns="38710" anchor="ctr"/>
            <a:lstStyle/>
            <a:p>
              <a:endParaRPr lang="ja-JP" altLang="en-US"/>
            </a:p>
          </p:txBody>
        </p:sp>
        <p:sp>
          <p:nvSpPr>
            <p:cNvPr id="19480" name="Line 29"/>
            <p:cNvSpPr>
              <a:spLocks noChangeShapeType="1"/>
            </p:cNvSpPr>
            <p:nvPr/>
          </p:nvSpPr>
          <p:spPr bwMode="auto">
            <a:xfrm>
              <a:off x="6501479" y="2828046"/>
              <a:ext cx="662914" cy="225031"/>
            </a:xfrm>
            <a:prstGeom prst="line">
              <a:avLst/>
            </a:prstGeom>
            <a:noFill/>
            <a:ln w="38100">
              <a:solidFill>
                <a:srgbClr val="3366FF"/>
              </a:solidFill>
              <a:prstDash val="sysDot"/>
              <a:round/>
              <a:headEnd/>
              <a:tailEnd/>
            </a:ln>
            <a:extLst>
              <a:ext uri="{909E8E84-426E-40DD-AFC4-6F175D3DCCD1}">
                <a14:hiddenFill xmlns:a14="http://schemas.microsoft.com/office/drawing/2010/main">
                  <a:noFill/>
                </a14:hiddenFill>
              </a:ext>
            </a:extLst>
          </p:spPr>
          <p:txBody>
            <a:bodyPr wrap="none" lIns="77441" tIns="38710" rIns="77441" bIns="38710" anchor="ctr"/>
            <a:lstStyle/>
            <a:p>
              <a:endParaRPr lang="ja-JP" altLang="en-US"/>
            </a:p>
          </p:txBody>
        </p:sp>
        <p:sp>
          <p:nvSpPr>
            <p:cNvPr id="19481" name="Line 63"/>
            <p:cNvSpPr>
              <a:spLocks noChangeShapeType="1"/>
            </p:cNvSpPr>
            <p:nvPr/>
          </p:nvSpPr>
          <p:spPr bwMode="auto">
            <a:xfrm flipH="1">
              <a:off x="971600" y="3250719"/>
              <a:ext cx="668215" cy="110728"/>
            </a:xfrm>
            <a:prstGeom prst="line">
              <a:avLst/>
            </a:prstGeom>
            <a:noFill/>
            <a:ln w="25400">
              <a:solidFill>
                <a:srgbClr val="3366FF"/>
              </a:solidFill>
              <a:round/>
              <a:headEnd type="oval" w="med" len="med"/>
              <a:tailEnd/>
            </a:ln>
            <a:extLst>
              <a:ext uri="{909E8E84-426E-40DD-AFC4-6F175D3DCCD1}">
                <a14:hiddenFill xmlns:a14="http://schemas.microsoft.com/office/drawing/2010/main">
                  <a:noFill/>
                </a14:hiddenFill>
              </a:ext>
            </a:extLst>
          </p:spPr>
          <p:txBody>
            <a:bodyPr wrap="none" lIns="77441" tIns="38710" rIns="77441" bIns="38710" anchor="ctr"/>
            <a:lstStyle/>
            <a:p>
              <a:endParaRPr lang="ja-JP" altLang="en-US"/>
            </a:p>
          </p:txBody>
        </p:sp>
        <p:sp>
          <p:nvSpPr>
            <p:cNvPr id="19482" name="AutoShape 62"/>
            <p:cNvSpPr>
              <a:spLocks noChangeArrowheads="1"/>
            </p:cNvSpPr>
            <p:nvPr/>
          </p:nvSpPr>
          <p:spPr bwMode="auto">
            <a:xfrm>
              <a:off x="173748" y="3331020"/>
              <a:ext cx="1324708" cy="287719"/>
            </a:xfrm>
            <a:prstGeom prst="roundRect">
              <a:avLst>
                <a:gd name="adj" fmla="val 7421"/>
              </a:avLst>
            </a:prstGeom>
            <a:solidFill>
              <a:srgbClr val="CCFFFF"/>
            </a:solidFill>
            <a:ln w="25400" algn="ctr">
              <a:solidFill>
                <a:srgbClr val="3366FF"/>
              </a:solidFill>
              <a:round/>
              <a:headEnd/>
              <a:tailEnd/>
            </a:ln>
          </p:spPr>
          <p:txBody>
            <a:bodyPr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1400"/>
                <a:t>Virtual Slot</a:t>
              </a:r>
            </a:p>
          </p:txBody>
        </p:sp>
        <p:sp>
          <p:nvSpPr>
            <p:cNvPr id="19483" name="Line 27"/>
            <p:cNvSpPr>
              <a:spLocks noChangeShapeType="1"/>
            </p:cNvSpPr>
            <p:nvPr/>
          </p:nvSpPr>
          <p:spPr bwMode="auto">
            <a:xfrm flipV="1">
              <a:off x="5697521" y="1923227"/>
              <a:ext cx="902677" cy="473869"/>
            </a:xfrm>
            <a:prstGeom prst="line">
              <a:avLst/>
            </a:prstGeom>
            <a:noFill/>
            <a:ln w="38100">
              <a:solidFill>
                <a:srgbClr val="3366FF"/>
              </a:solidFill>
              <a:round/>
              <a:headEnd type="oval" w="med" len="med"/>
              <a:tailEnd/>
            </a:ln>
            <a:extLst>
              <a:ext uri="{909E8E84-426E-40DD-AFC4-6F175D3DCCD1}">
                <a14:hiddenFill xmlns:a14="http://schemas.microsoft.com/office/drawing/2010/main">
                  <a:noFill/>
                </a14:hiddenFill>
              </a:ext>
            </a:extLst>
          </p:spPr>
          <p:txBody>
            <a:bodyPr wrap="none" lIns="77441" tIns="38710" rIns="77441" bIns="38710" anchor="ctr"/>
            <a:lstStyle/>
            <a:p>
              <a:endParaRPr lang="ja-JP" altLang="en-US"/>
            </a:p>
          </p:txBody>
        </p:sp>
        <p:sp>
          <p:nvSpPr>
            <p:cNvPr id="19484" name="Text Box 17"/>
            <p:cNvSpPr txBox="1">
              <a:spLocks noChangeArrowheads="1"/>
            </p:cNvSpPr>
            <p:nvPr/>
          </p:nvSpPr>
          <p:spPr bwMode="auto">
            <a:xfrm>
              <a:off x="3830246" y="3468186"/>
              <a:ext cx="1439008" cy="293620"/>
            </a:xfrm>
            <a:prstGeom prst="rect">
              <a:avLst/>
            </a:prstGeom>
            <a:solidFill>
              <a:srgbClr val="CCFFCC"/>
            </a:solidFill>
            <a:ln w="19050" algn="ctr">
              <a:solidFill>
                <a:srgbClr val="339966"/>
              </a:solidFill>
              <a:miter lim="800000"/>
              <a:headEnd/>
              <a:tailEnd/>
            </a:ln>
          </p:spPr>
          <p:txBody>
            <a:bodyPr lIns="77441" tIns="38710" rIns="77441" bIns="3871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1400" dirty="0" smtClean="0"/>
                <a:t>V-IPEXT128</a:t>
              </a:r>
              <a:endParaRPr lang="en-US" altLang="ja-JP" sz="1400" dirty="0"/>
            </a:p>
          </p:txBody>
        </p:sp>
        <p:sp>
          <p:nvSpPr>
            <p:cNvPr id="19485" name="Text Box 18"/>
            <p:cNvSpPr txBox="1">
              <a:spLocks noChangeArrowheads="1"/>
            </p:cNvSpPr>
            <p:nvPr/>
          </p:nvSpPr>
          <p:spPr bwMode="auto">
            <a:xfrm>
              <a:off x="3830246" y="3144336"/>
              <a:ext cx="1439008" cy="293620"/>
            </a:xfrm>
            <a:prstGeom prst="rect">
              <a:avLst/>
            </a:prstGeom>
            <a:solidFill>
              <a:srgbClr val="CCFFCC"/>
            </a:solidFill>
            <a:ln w="19050" algn="ctr">
              <a:solidFill>
                <a:srgbClr val="339966"/>
              </a:solidFill>
              <a:miter lim="800000"/>
              <a:headEnd/>
              <a:tailEnd/>
            </a:ln>
          </p:spPr>
          <p:txBody>
            <a:bodyPr lIns="77441" tIns="38710" rIns="77441" bIns="3871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1400" dirty="0" smtClean="0"/>
                <a:t>V-SIPEXT128</a:t>
              </a:r>
              <a:endParaRPr lang="en-US" altLang="ja-JP" sz="1400" dirty="0"/>
            </a:p>
          </p:txBody>
        </p:sp>
        <p:sp>
          <p:nvSpPr>
            <p:cNvPr id="19486" name="Text Box 19"/>
            <p:cNvSpPr txBox="1">
              <a:spLocks noChangeArrowheads="1"/>
            </p:cNvSpPr>
            <p:nvPr/>
          </p:nvSpPr>
          <p:spPr bwMode="auto">
            <a:xfrm>
              <a:off x="2246170" y="3468186"/>
              <a:ext cx="1439008" cy="293620"/>
            </a:xfrm>
            <a:prstGeom prst="rect">
              <a:avLst/>
            </a:prstGeom>
            <a:solidFill>
              <a:srgbClr val="CCFFCC"/>
            </a:solidFill>
            <a:ln w="19050" algn="ctr">
              <a:solidFill>
                <a:srgbClr val="339966"/>
              </a:solidFill>
              <a:miter lim="800000"/>
              <a:headEnd/>
              <a:tailEnd/>
            </a:ln>
          </p:spPr>
          <p:txBody>
            <a:bodyPr lIns="77441" tIns="38710" rIns="77441" bIns="3871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1400" dirty="0" smtClean="0"/>
                <a:t>V-IPGW128</a:t>
              </a:r>
              <a:endParaRPr lang="en-US" altLang="ja-JP" sz="1400" dirty="0"/>
            </a:p>
          </p:txBody>
        </p:sp>
        <p:sp>
          <p:nvSpPr>
            <p:cNvPr id="19487" name="Text Box 20"/>
            <p:cNvSpPr txBox="1">
              <a:spLocks noChangeArrowheads="1"/>
            </p:cNvSpPr>
            <p:nvPr/>
          </p:nvSpPr>
          <p:spPr bwMode="auto">
            <a:xfrm>
              <a:off x="2246170" y="3144336"/>
              <a:ext cx="1439008" cy="293620"/>
            </a:xfrm>
            <a:prstGeom prst="rect">
              <a:avLst/>
            </a:prstGeom>
            <a:solidFill>
              <a:srgbClr val="CCFFCC"/>
            </a:solidFill>
            <a:ln w="19050" algn="ctr">
              <a:solidFill>
                <a:srgbClr val="339966"/>
              </a:solidFill>
              <a:miter lim="800000"/>
              <a:headEnd/>
              <a:tailEnd/>
            </a:ln>
          </p:spPr>
          <p:txBody>
            <a:bodyPr lIns="77441" tIns="38710" rIns="77441" bIns="3871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1400" dirty="0" smtClean="0"/>
                <a:t>V-SIPGW128</a:t>
              </a:r>
              <a:endParaRPr lang="en-US" altLang="ja-JP" sz="1400" dirty="0"/>
            </a:p>
          </p:txBody>
        </p:sp>
        <p:sp>
          <p:nvSpPr>
            <p:cNvPr id="19488" name="Text Box 21"/>
            <p:cNvSpPr txBox="1">
              <a:spLocks noChangeArrowheads="1"/>
            </p:cNvSpPr>
            <p:nvPr/>
          </p:nvSpPr>
          <p:spPr bwMode="auto">
            <a:xfrm>
              <a:off x="5412862" y="3144336"/>
              <a:ext cx="1440474" cy="293620"/>
            </a:xfrm>
            <a:prstGeom prst="rect">
              <a:avLst/>
            </a:prstGeom>
            <a:solidFill>
              <a:srgbClr val="CCFFCC"/>
            </a:solidFill>
            <a:ln w="19050" algn="ctr">
              <a:solidFill>
                <a:srgbClr val="339966"/>
              </a:solidFill>
              <a:miter lim="800000"/>
              <a:headEnd/>
              <a:tailEnd/>
            </a:ln>
          </p:spPr>
          <p:txBody>
            <a:bodyPr lIns="77441" tIns="38710" rIns="77441" bIns="3871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1400" dirty="0" smtClean="0"/>
                <a:t>V-IPCS16</a:t>
              </a:r>
              <a:endParaRPr lang="en-US" altLang="ja-JP" sz="1400" dirty="0"/>
            </a:p>
          </p:txBody>
        </p:sp>
        <p:sp>
          <p:nvSpPr>
            <p:cNvPr id="19490" name="Line 35"/>
            <p:cNvSpPr>
              <a:spLocks noChangeShapeType="1"/>
            </p:cNvSpPr>
            <p:nvPr/>
          </p:nvSpPr>
          <p:spPr bwMode="auto">
            <a:xfrm>
              <a:off x="6929087" y="3331020"/>
              <a:ext cx="739257" cy="137139"/>
            </a:xfrm>
            <a:prstGeom prst="line">
              <a:avLst/>
            </a:prstGeom>
            <a:noFill/>
            <a:ln w="25400">
              <a:solidFill>
                <a:srgbClr val="339966"/>
              </a:solidFill>
              <a:round/>
              <a:headEnd type="oval" w="med" len="med"/>
              <a:tailEnd/>
            </a:ln>
            <a:extLst>
              <a:ext uri="{909E8E84-426E-40DD-AFC4-6F175D3DCCD1}">
                <a14:hiddenFill xmlns:a14="http://schemas.microsoft.com/office/drawing/2010/main">
                  <a:noFill/>
                </a14:hiddenFill>
              </a:ext>
            </a:extLst>
          </p:spPr>
          <p:txBody>
            <a:bodyPr wrap="none" lIns="77441" tIns="38710" rIns="77441" bIns="38710" anchor="ctr"/>
            <a:lstStyle/>
            <a:p>
              <a:endParaRPr lang="ja-JP" altLang="en-US"/>
            </a:p>
          </p:txBody>
        </p:sp>
        <p:sp>
          <p:nvSpPr>
            <p:cNvPr id="19491" name="AutoShape 36"/>
            <p:cNvSpPr>
              <a:spLocks noChangeArrowheads="1"/>
            </p:cNvSpPr>
            <p:nvPr/>
          </p:nvSpPr>
          <p:spPr bwMode="auto">
            <a:xfrm>
              <a:off x="7623030" y="3294380"/>
              <a:ext cx="1377462" cy="287719"/>
            </a:xfrm>
            <a:prstGeom prst="roundRect">
              <a:avLst>
                <a:gd name="adj" fmla="val 7421"/>
              </a:avLst>
            </a:prstGeom>
            <a:solidFill>
              <a:srgbClr val="CCFFCC"/>
            </a:solidFill>
            <a:ln w="25400" algn="ctr">
              <a:solidFill>
                <a:srgbClr val="339966"/>
              </a:solidFill>
              <a:round/>
              <a:headEnd/>
              <a:tailEnd/>
            </a:ln>
          </p:spPr>
          <p:txBody>
            <a:bodyPr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1400" dirty="0"/>
                <a:t>Virtual Cards</a:t>
              </a:r>
            </a:p>
          </p:txBody>
        </p:sp>
        <p:pic>
          <p:nvPicPr>
            <p:cNvPr id="19492" name="Picture 38" descr="ut136_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4392" y="4033770"/>
              <a:ext cx="1134208" cy="56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3" name="AutoShape 39"/>
            <p:cNvSpPr>
              <a:spLocks noChangeArrowheads="1"/>
            </p:cNvSpPr>
            <p:nvPr/>
          </p:nvSpPr>
          <p:spPr bwMode="auto">
            <a:xfrm>
              <a:off x="5773216" y="1769244"/>
              <a:ext cx="2590800" cy="447560"/>
            </a:xfrm>
            <a:prstGeom prst="roundRect">
              <a:avLst>
                <a:gd name="adj" fmla="val 7421"/>
              </a:avLst>
            </a:prstGeom>
            <a:solidFill>
              <a:srgbClr val="3366FF"/>
            </a:solidFill>
            <a:ln w="25400" algn="ctr">
              <a:solidFill>
                <a:srgbClr val="3366FF"/>
              </a:solidFill>
              <a:round/>
              <a:headEnd/>
              <a:tailEnd/>
            </a:ln>
          </p:spPr>
          <p:txBody>
            <a:bodyPr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1200" dirty="0">
                  <a:solidFill>
                    <a:schemeClr val="bg1"/>
                  </a:solidFill>
                </a:rPr>
                <a:t>Main Processing Software</a:t>
              </a:r>
            </a:p>
            <a:p>
              <a:pPr algn="ctr" eaLnBrk="1" hangingPunct="1">
                <a:spcBef>
                  <a:spcPct val="0"/>
                </a:spcBef>
                <a:buFontTx/>
                <a:buNone/>
              </a:pPr>
              <a:r>
                <a:rPr lang="en-US" altLang="ja-JP" sz="1200" dirty="0">
                  <a:solidFill>
                    <a:schemeClr val="bg1"/>
                  </a:solidFill>
                </a:rPr>
                <a:t>on the Mother board</a:t>
              </a:r>
            </a:p>
          </p:txBody>
        </p:sp>
        <p:sp>
          <p:nvSpPr>
            <p:cNvPr id="19494" name="AutoShape 42"/>
            <p:cNvSpPr>
              <a:spLocks noChangeArrowheads="1"/>
            </p:cNvSpPr>
            <p:nvPr/>
          </p:nvSpPr>
          <p:spPr bwMode="auto">
            <a:xfrm>
              <a:off x="3422629" y="1893353"/>
              <a:ext cx="909806" cy="507379"/>
            </a:xfrm>
            <a:prstGeom prst="downArrowCallout">
              <a:avLst>
                <a:gd name="adj1" fmla="val 46622"/>
                <a:gd name="adj2" fmla="val 46622"/>
                <a:gd name="adj3" fmla="val 16667"/>
                <a:gd name="adj4" fmla="val 66667"/>
              </a:avLst>
            </a:prstGeom>
            <a:solidFill>
              <a:schemeClr val="bg1"/>
            </a:solidFill>
            <a:ln w="38100">
              <a:solidFill>
                <a:srgbClr val="99CC00"/>
              </a:solidFill>
              <a:miter lim="800000"/>
              <a:headEnd/>
              <a:tailEnd/>
            </a:ln>
          </p:spPr>
          <p:txBody>
            <a:bodyPr wrap="none" lIns="77441" tIns="38710" rIns="77441" bIns="38710"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lang="en-US" altLang="ja-JP" sz="1700"/>
                <a:t> Inside </a:t>
              </a:r>
            </a:p>
          </p:txBody>
        </p:sp>
      </p:grpSp>
      <p:sp>
        <p:nvSpPr>
          <p:cNvPr id="885804" name="Text Box 44"/>
          <p:cNvSpPr txBox="1">
            <a:spLocks noChangeArrowheads="1"/>
          </p:cNvSpPr>
          <p:nvPr/>
        </p:nvSpPr>
        <p:spPr bwMode="auto">
          <a:xfrm>
            <a:off x="1661306" y="52445"/>
            <a:ext cx="6115050"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2-2. System Configuration(6) </a:t>
            </a:r>
            <a:endParaRPr lang="en-US" altLang="ja-JP" sz="2400" dirty="0">
              <a:solidFill>
                <a:schemeClr val="bg1"/>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178984738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3568" y="735546"/>
            <a:ext cx="6989885" cy="3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600" dirty="0"/>
              <a:t>Activation Key for each Feature</a:t>
            </a:r>
          </a:p>
        </p:txBody>
      </p:sp>
      <p:sp>
        <p:nvSpPr>
          <p:cNvPr id="20483" name="Text Box 3"/>
          <p:cNvSpPr txBox="1">
            <a:spLocks noChangeArrowheads="1"/>
          </p:cNvSpPr>
          <p:nvPr/>
        </p:nvSpPr>
        <p:spPr bwMode="auto">
          <a:xfrm>
            <a:off x="294007" y="968014"/>
            <a:ext cx="156458" cy="38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77441" tIns="38710" rIns="77441" bIns="3871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lang="ja-JP" altLang="ja-JP" sz="2000">
              <a:latin typeface="Times New Roman" pitchFamily="18" charset="0"/>
            </a:endParaRPr>
          </a:p>
        </p:txBody>
      </p:sp>
      <p:sp>
        <p:nvSpPr>
          <p:cNvPr id="20484" name="Text Box 4"/>
          <p:cNvSpPr txBox="1">
            <a:spLocks noChangeArrowheads="1"/>
          </p:cNvSpPr>
          <p:nvPr/>
        </p:nvSpPr>
        <p:spPr bwMode="auto">
          <a:xfrm>
            <a:off x="937846" y="1347614"/>
            <a:ext cx="3708413" cy="2432667"/>
          </a:xfrm>
          <a:prstGeom prst="rect">
            <a:avLst/>
          </a:prstGeom>
          <a:solidFill>
            <a:schemeClr val="bg1">
              <a:lumMod val="95000"/>
            </a:schemeClr>
          </a:solidFill>
          <a:ln>
            <a:noFill/>
          </a:ln>
        </p:spPr>
        <p:txBody>
          <a:bodyPr wrap="square" lIns="77441" tIns="38710" rIns="77441" bIns="3871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1000" dirty="0" smtClean="0"/>
              <a:t>-</a:t>
            </a:r>
            <a:r>
              <a:rPr lang="en-US" altLang="ja-JP" sz="1000" dirty="0"/>
              <a:t>System Activation </a:t>
            </a:r>
            <a:r>
              <a:rPr lang="en-US" altLang="ja-JP" sz="1000" dirty="0" smtClean="0"/>
              <a:t>Key</a:t>
            </a:r>
          </a:p>
          <a:p>
            <a:pPr>
              <a:spcBef>
                <a:spcPct val="30000"/>
              </a:spcBef>
              <a:buFontTx/>
              <a:buNone/>
            </a:pPr>
            <a:r>
              <a:rPr lang="en-US" altLang="ja-JP" sz="1000" dirty="0" smtClean="0"/>
              <a:t>-</a:t>
            </a:r>
            <a:r>
              <a:rPr lang="en-US" altLang="ja-JP" sz="1000" dirty="0"/>
              <a:t>Maintenance annual </a:t>
            </a:r>
            <a:r>
              <a:rPr lang="en-US" altLang="ja-JP" sz="1000" dirty="0" smtClean="0"/>
              <a:t>Key</a:t>
            </a:r>
          </a:p>
          <a:p>
            <a:pPr>
              <a:spcBef>
                <a:spcPct val="30000"/>
              </a:spcBef>
              <a:buFontTx/>
              <a:buNone/>
            </a:pPr>
            <a:r>
              <a:rPr lang="en-US" altLang="ja-JP" sz="1000" dirty="0" smtClean="0"/>
              <a:t>-</a:t>
            </a:r>
            <a:r>
              <a:rPr lang="en-US" altLang="ja-JP" sz="1000" dirty="0"/>
              <a:t>Remote Maintenance</a:t>
            </a:r>
            <a:r>
              <a:rPr lang="ja-JP" altLang="ja-JP" sz="1000" dirty="0"/>
              <a:t>　</a:t>
            </a:r>
            <a:r>
              <a:rPr lang="en-US" altLang="ja-JP" sz="1000" dirty="0"/>
              <a:t>annual Key </a:t>
            </a:r>
            <a:endParaRPr lang="en-US" altLang="ja-JP" sz="1000" dirty="0" smtClean="0"/>
          </a:p>
          <a:p>
            <a:pPr>
              <a:spcBef>
                <a:spcPct val="30000"/>
              </a:spcBef>
              <a:buFontTx/>
              <a:buNone/>
            </a:pPr>
            <a:r>
              <a:rPr lang="en-US" altLang="ja-JP" sz="1000" dirty="0" smtClean="0"/>
              <a:t>-</a:t>
            </a:r>
            <a:r>
              <a:rPr lang="en-US" altLang="ja-JP" sz="1000" dirty="0"/>
              <a:t>User Concept Activation Key </a:t>
            </a:r>
            <a:endParaRPr lang="en-US" altLang="ja-JP" sz="1000" dirty="0" smtClean="0"/>
          </a:p>
          <a:p>
            <a:pPr>
              <a:spcBef>
                <a:spcPct val="30000"/>
              </a:spcBef>
              <a:buFontTx/>
              <a:buNone/>
            </a:pPr>
            <a:r>
              <a:rPr lang="en-US" altLang="ja-JP" sz="1000" dirty="0"/>
              <a:t> </a:t>
            </a:r>
            <a:r>
              <a:rPr lang="en-US" altLang="ja-JP" sz="1000" dirty="0" smtClean="0"/>
              <a:t>  Normal/Mobile/Advanced</a:t>
            </a:r>
          </a:p>
          <a:p>
            <a:pPr>
              <a:spcBef>
                <a:spcPct val="30000"/>
              </a:spcBef>
              <a:buFontTx/>
              <a:buNone/>
            </a:pPr>
            <a:r>
              <a:rPr lang="en-US" altLang="ja-JP" sz="1000" dirty="0"/>
              <a:t>-</a:t>
            </a:r>
            <a:r>
              <a:rPr lang="en-US" altLang="ja-JP" sz="1000" dirty="0" smtClean="0"/>
              <a:t>IP </a:t>
            </a:r>
            <a:r>
              <a:rPr lang="en-US" altLang="ja-JP" sz="1000" dirty="0"/>
              <a:t>Trunk channel(H.323/SIP)</a:t>
            </a:r>
          </a:p>
          <a:p>
            <a:pPr>
              <a:spcBef>
                <a:spcPct val="30000"/>
              </a:spcBef>
              <a:buFontTx/>
              <a:buNone/>
            </a:pPr>
            <a:r>
              <a:rPr lang="en-US" altLang="ja-JP" sz="1000" dirty="0" smtClean="0"/>
              <a:t>-General </a:t>
            </a:r>
            <a:r>
              <a:rPr lang="en-US" altLang="ja-JP" sz="1000" dirty="0"/>
              <a:t>SIP Phones </a:t>
            </a:r>
          </a:p>
          <a:p>
            <a:pPr>
              <a:spcBef>
                <a:spcPct val="30000"/>
              </a:spcBef>
              <a:buFontTx/>
              <a:buNone/>
            </a:pPr>
            <a:r>
              <a:rPr lang="en-US" altLang="ja-JP" sz="1000" dirty="0" smtClean="0"/>
              <a:t>-Panasonic </a:t>
            </a:r>
            <a:r>
              <a:rPr lang="en-US" altLang="ja-JP" sz="1000" dirty="0" err="1" smtClean="0"/>
              <a:t>Doorphone</a:t>
            </a:r>
            <a:r>
              <a:rPr lang="en-US" altLang="ja-JP" sz="1000" dirty="0" smtClean="0"/>
              <a:t>/ IP-Cam</a:t>
            </a:r>
          </a:p>
          <a:p>
            <a:pPr>
              <a:spcBef>
                <a:spcPct val="30000"/>
              </a:spcBef>
              <a:buFontTx/>
              <a:buNone/>
            </a:pPr>
            <a:r>
              <a:rPr lang="en-US" altLang="ja-JP" sz="1000" dirty="0" smtClean="0"/>
              <a:t>-IP-CS Channel Expansion </a:t>
            </a:r>
            <a:endParaRPr lang="en-US" altLang="ja-JP" sz="1000" dirty="0"/>
          </a:p>
          <a:p>
            <a:pPr>
              <a:spcBef>
                <a:spcPct val="30000"/>
              </a:spcBef>
              <a:buFontTx/>
              <a:buNone/>
            </a:pPr>
            <a:r>
              <a:rPr lang="en-US" altLang="ja-JP" sz="1000" dirty="0"/>
              <a:t>-Unified Messaging related Features </a:t>
            </a:r>
          </a:p>
          <a:p>
            <a:pPr>
              <a:spcBef>
                <a:spcPct val="30000"/>
              </a:spcBef>
              <a:buFontTx/>
              <a:buNone/>
            </a:pPr>
            <a:r>
              <a:rPr lang="en-US" altLang="ja-JP" sz="1000" dirty="0"/>
              <a:t> </a:t>
            </a:r>
            <a:r>
              <a:rPr lang="en-US" altLang="ja-JP" sz="1000" dirty="0" smtClean="0"/>
              <a:t>  Two-way </a:t>
            </a:r>
            <a:r>
              <a:rPr lang="en-US" altLang="ja-JP" sz="1000" dirty="0"/>
              <a:t>Rec</a:t>
            </a:r>
            <a:r>
              <a:rPr lang="ja-JP" altLang="en-US" sz="1000" dirty="0"/>
              <a:t> </a:t>
            </a:r>
            <a:r>
              <a:rPr lang="en-US" altLang="ja-JP" sz="1000" dirty="0"/>
              <a:t>control </a:t>
            </a:r>
            <a:r>
              <a:rPr lang="en-US" altLang="ja-JP" sz="1000" dirty="0" smtClean="0"/>
              <a:t>Feature</a:t>
            </a:r>
          </a:p>
          <a:p>
            <a:pPr>
              <a:spcBef>
                <a:spcPct val="30000"/>
              </a:spcBef>
              <a:buFontTx/>
              <a:buNone/>
            </a:pPr>
            <a:r>
              <a:rPr lang="en-US" altLang="ja-JP" sz="1000" dirty="0"/>
              <a:t> </a:t>
            </a:r>
            <a:r>
              <a:rPr lang="en-US" altLang="ja-JP" sz="1000" dirty="0" smtClean="0"/>
              <a:t>  Message </a:t>
            </a:r>
            <a:r>
              <a:rPr lang="en-US" altLang="ja-JP" sz="1000" dirty="0"/>
              <a:t>Backup </a:t>
            </a:r>
            <a:r>
              <a:rPr lang="en-US" altLang="ja-JP" sz="1000" dirty="0" smtClean="0"/>
              <a:t>Features</a:t>
            </a:r>
            <a:endParaRPr lang="en-US" altLang="ja-JP" sz="1000" dirty="0"/>
          </a:p>
        </p:txBody>
      </p:sp>
      <p:sp>
        <p:nvSpPr>
          <p:cNvPr id="1059847" name="Text Box 7"/>
          <p:cNvSpPr txBox="1">
            <a:spLocks noChangeArrowheads="1"/>
          </p:cNvSpPr>
          <p:nvPr/>
        </p:nvSpPr>
        <p:spPr bwMode="auto">
          <a:xfrm>
            <a:off x="1697310" y="52445"/>
            <a:ext cx="6115050"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2-2. System Configuration(7) </a:t>
            </a:r>
            <a:endParaRPr lang="en-US" altLang="ja-JP" sz="2400" dirty="0">
              <a:solidFill>
                <a:schemeClr val="bg1"/>
              </a:solidFill>
              <a:effectLst>
                <a:outerShdw blurRad="38100" dist="38100" dir="2700000" algn="tl">
                  <a:srgbClr val="C0C0C0"/>
                </a:outerShdw>
              </a:effectLst>
              <a:latin typeface="Arial" pitchFamily="34" charset="0"/>
            </a:endParaRPr>
          </a:p>
        </p:txBody>
      </p:sp>
      <p:sp>
        <p:nvSpPr>
          <p:cNvPr id="20488" name="Rectangle 8"/>
          <p:cNvSpPr>
            <a:spLocks noChangeArrowheads="1"/>
          </p:cNvSpPr>
          <p:nvPr/>
        </p:nvSpPr>
        <p:spPr bwMode="auto">
          <a:xfrm>
            <a:off x="935596" y="1059582"/>
            <a:ext cx="7479323" cy="26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77441" tIns="38710" rIns="77441" bIns="3871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If you want to use the following features, Activation Key is required.</a:t>
            </a:r>
          </a:p>
        </p:txBody>
      </p:sp>
      <p:sp>
        <p:nvSpPr>
          <p:cNvPr id="10" name="Text Box 4"/>
          <p:cNvSpPr txBox="1">
            <a:spLocks noChangeArrowheads="1"/>
          </p:cNvSpPr>
          <p:nvPr/>
        </p:nvSpPr>
        <p:spPr bwMode="auto">
          <a:xfrm>
            <a:off x="4754271" y="1348461"/>
            <a:ext cx="3634153" cy="2432667"/>
          </a:xfrm>
          <a:prstGeom prst="rect">
            <a:avLst/>
          </a:prstGeom>
          <a:solidFill>
            <a:schemeClr val="bg1">
              <a:lumMod val="95000"/>
            </a:schemeClr>
          </a:solidFill>
          <a:ln>
            <a:noFill/>
          </a:ln>
        </p:spPr>
        <p:txBody>
          <a:bodyPr wrap="square" lIns="77441" tIns="38710" rIns="77441" bIns="3871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1000" dirty="0" smtClean="0"/>
              <a:t>-Call Center Features </a:t>
            </a:r>
          </a:p>
          <a:p>
            <a:pPr>
              <a:spcBef>
                <a:spcPct val="30000"/>
              </a:spcBef>
              <a:buFontTx/>
              <a:buNone/>
            </a:pPr>
            <a:r>
              <a:rPr lang="en-US" altLang="ja-JP" sz="1000" dirty="0"/>
              <a:t> </a:t>
            </a:r>
            <a:r>
              <a:rPr lang="en-US" altLang="ja-JP" sz="1000" dirty="0" smtClean="0"/>
              <a:t>  Report/ Queue Announce combined</a:t>
            </a:r>
          </a:p>
          <a:p>
            <a:pPr>
              <a:spcBef>
                <a:spcPct val="30000"/>
              </a:spcBef>
              <a:buFontTx/>
              <a:buNone/>
            </a:pPr>
            <a:r>
              <a:rPr lang="en-US" altLang="ja-JP" sz="1000" dirty="0" smtClean="0"/>
              <a:t>-</a:t>
            </a:r>
            <a:r>
              <a:rPr lang="en-US" altLang="ja-JP" sz="1000" dirty="0"/>
              <a:t>Call Center </a:t>
            </a:r>
            <a:r>
              <a:rPr lang="en-US" altLang="ja-JP" sz="1000" dirty="0" smtClean="0"/>
              <a:t>Report only</a:t>
            </a:r>
          </a:p>
          <a:p>
            <a:pPr>
              <a:spcBef>
                <a:spcPct val="30000"/>
              </a:spcBef>
              <a:buFontTx/>
              <a:buNone/>
            </a:pPr>
            <a:r>
              <a:rPr lang="en-US" altLang="ja-JP" sz="1000" dirty="0"/>
              <a:t>-Call </a:t>
            </a:r>
            <a:r>
              <a:rPr lang="en-US" altLang="ja-JP" sz="1000" dirty="0" smtClean="0"/>
              <a:t>Center  Queue </a:t>
            </a:r>
            <a:r>
              <a:rPr lang="en-US" altLang="ja-JP" sz="1000" dirty="0"/>
              <a:t>Announce </a:t>
            </a:r>
            <a:r>
              <a:rPr lang="en-US" altLang="ja-JP" sz="1000" dirty="0" smtClean="0"/>
              <a:t>only</a:t>
            </a:r>
            <a:endParaRPr lang="en-US" altLang="ja-JP" sz="1000" dirty="0"/>
          </a:p>
          <a:p>
            <a:pPr>
              <a:spcBef>
                <a:spcPct val="30000"/>
              </a:spcBef>
              <a:buFontTx/>
              <a:buNone/>
            </a:pPr>
            <a:endParaRPr lang="en-US" altLang="ja-JP" sz="1000" dirty="0" smtClean="0"/>
          </a:p>
          <a:p>
            <a:pPr>
              <a:spcBef>
                <a:spcPct val="30000"/>
              </a:spcBef>
              <a:buFontTx/>
              <a:buNone/>
            </a:pPr>
            <a:r>
              <a:rPr lang="en-US" altLang="ja-JP" sz="1000" dirty="0" smtClean="0"/>
              <a:t>-Multiple CTI Connection</a:t>
            </a:r>
          </a:p>
          <a:p>
            <a:pPr>
              <a:spcBef>
                <a:spcPct val="30000"/>
              </a:spcBef>
              <a:buFontTx/>
              <a:buNone/>
            </a:pPr>
            <a:r>
              <a:rPr lang="en-US" altLang="ja-JP" sz="1000" dirty="0" smtClean="0"/>
              <a:t>-LDAP Connection</a:t>
            </a:r>
          </a:p>
          <a:p>
            <a:pPr>
              <a:spcBef>
                <a:spcPct val="30000"/>
              </a:spcBef>
              <a:buFontTx/>
              <a:buNone/>
            </a:pPr>
            <a:r>
              <a:rPr lang="en-US" altLang="ja-JP" sz="1000" dirty="0" smtClean="0"/>
              <a:t>-Expansion GW Connection</a:t>
            </a:r>
            <a:endParaRPr lang="en-US" altLang="ja-JP" sz="1000" dirty="0"/>
          </a:p>
          <a:p>
            <a:pPr>
              <a:spcBef>
                <a:spcPct val="30000"/>
              </a:spcBef>
              <a:buFontTx/>
              <a:buNone/>
            </a:pPr>
            <a:r>
              <a:rPr lang="en-US" altLang="ja-JP" sz="1000" dirty="0" smtClean="0"/>
              <a:t>-Redundancy</a:t>
            </a:r>
            <a:endParaRPr lang="en-US" altLang="ja-JP" sz="1000" dirty="0"/>
          </a:p>
          <a:p>
            <a:pPr>
              <a:spcBef>
                <a:spcPct val="30000"/>
              </a:spcBef>
              <a:buFontTx/>
              <a:buNone/>
            </a:pPr>
            <a:endParaRPr lang="en-US" altLang="ja-JP" sz="1000" dirty="0"/>
          </a:p>
          <a:p>
            <a:pPr>
              <a:spcBef>
                <a:spcPct val="30000"/>
              </a:spcBef>
              <a:buFontTx/>
              <a:buNone/>
            </a:pPr>
            <a:endParaRPr lang="en-US" altLang="ja-JP" sz="1000" dirty="0"/>
          </a:p>
          <a:p>
            <a:pPr>
              <a:spcBef>
                <a:spcPct val="30000"/>
              </a:spcBef>
              <a:buFontTx/>
              <a:buNone/>
            </a:pPr>
            <a:endParaRPr lang="en-US" altLang="ja-JP" sz="1000" dirty="0"/>
          </a:p>
        </p:txBody>
      </p:sp>
      <p:sp>
        <p:nvSpPr>
          <p:cNvPr id="11" name="Rectangle 2"/>
          <p:cNvSpPr>
            <a:spLocks noChangeArrowheads="1"/>
          </p:cNvSpPr>
          <p:nvPr/>
        </p:nvSpPr>
        <p:spPr bwMode="auto">
          <a:xfrm>
            <a:off x="3527884" y="1322424"/>
            <a:ext cx="828092" cy="277003"/>
          </a:xfrm>
          <a:prstGeom prst="rect">
            <a:avLst/>
          </a:prstGeom>
          <a:solidFill>
            <a:schemeClr val="bg1"/>
          </a:solidFill>
          <a:ln>
            <a:solidFill>
              <a:schemeClr val="tx1"/>
            </a:solidFill>
          </a:ln>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400" dirty="0" smtClean="0"/>
              <a:t>For NSX</a:t>
            </a:r>
            <a:endParaRPr lang="en-US" altLang="ja-JP" sz="1400" dirty="0"/>
          </a:p>
        </p:txBody>
      </p:sp>
      <p:sp>
        <p:nvSpPr>
          <p:cNvPr id="12" name="Rectangle 2"/>
          <p:cNvSpPr>
            <a:spLocks noChangeArrowheads="1"/>
          </p:cNvSpPr>
          <p:nvPr/>
        </p:nvSpPr>
        <p:spPr bwMode="auto">
          <a:xfrm>
            <a:off x="7416316" y="1322424"/>
            <a:ext cx="828092" cy="277003"/>
          </a:xfrm>
          <a:prstGeom prst="rect">
            <a:avLst/>
          </a:prstGeom>
          <a:solidFill>
            <a:schemeClr val="bg1"/>
          </a:solidFill>
          <a:ln>
            <a:solidFill>
              <a:schemeClr val="tx1"/>
            </a:solidFill>
          </a:ln>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400" dirty="0" smtClean="0"/>
              <a:t>For NSX</a:t>
            </a:r>
            <a:endParaRPr lang="en-US" altLang="ja-JP" sz="1400" dirty="0"/>
          </a:p>
        </p:txBody>
      </p:sp>
      <p:sp>
        <p:nvSpPr>
          <p:cNvPr id="14" name="Text Box 4"/>
          <p:cNvSpPr txBox="1">
            <a:spLocks noChangeArrowheads="1"/>
          </p:cNvSpPr>
          <p:nvPr/>
        </p:nvSpPr>
        <p:spPr bwMode="auto">
          <a:xfrm>
            <a:off x="937846" y="3939902"/>
            <a:ext cx="3634153" cy="467513"/>
          </a:xfrm>
          <a:prstGeom prst="rect">
            <a:avLst/>
          </a:prstGeom>
          <a:solidFill>
            <a:schemeClr val="bg1">
              <a:lumMod val="95000"/>
            </a:schemeClr>
          </a:solidFill>
          <a:ln>
            <a:noFill/>
          </a:ln>
        </p:spPr>
        <p:txBody>
          <a:bodyPr wrap="square" lIns="77441" tIns="38710" rIns="77441" bIns="3871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1100" dirty="0" smtClean="0"/>
              <a:t>-Expansion GW Connection </a:t>
            </a:r>
          </a:p>
          <a:p>
            <a:pPr>
              <a:spcBef>
                <a:spcPct val="30000"/>
              </a:spcBef>
              <a:buFontTx/>
              <a:buNone/>
            </a:pPr>
            <a:r>
              <a:rPr lang="en-US" altLang="ja-JP" sz="1100" dirty="0" smtClean="0"/>
              <a:t>-Built In Router</a:t>
            </a:r>
          </a:p>
        </p:txBody>
      </p:sp>
      <p:sp>
        <p:nvSpPr>
          <p:cNvPr id="13" name="Rectangle 2"/>
          <p:cNvSpPr>
            <a:spLocks noChangeArrowheads="1"/>
          </p:cNvSpPr>
          <p:nvPr/>
        </p:nvSpPr>
        <p:spPr bwMode="auto">
          <a:xfrm>
            <a:off x="3527884" y="3903898"/>
            <a:ext cx="675692" cy="277003"/>
          </a:xfrm>
          <a:prstGeom prst="rect">
            <a:avLst/>
          </a:prstGeom>
          <a:solidFill>
            <a:schemeClr val="bg1"/>
          </a:solidFill>
          <a:ln>
            <a:solidFill>
              <a:schemeClr val="tx1"/>
            </a:solidFill>
          </a:ln>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400" dirty="0" smtClean="0"/>
              <a:t>For NS</a:t>
            </a:r>
            <a:endParaRPr lang="en-US" altLang="ja-JP" sz="1400" dirty="0"/>
          </a:p>
        </p:txBody>
      </p:sp>
      <p:sp>
        <p:nvSpPr>
          <p:cNvPr id="2" name="正方形/長方形 1"/>
          <p:cNvSpPr/>
          <p:nvPr/>
        </p:nvSpPr>
        <p:spPr>
          <a:xfrm>
            <a:off x="4754835" y="3932144"/>
            <a:ext cx="3273549" cy="230832"/>
          </a:xfrm>
          <a:prstGeom prst="rect">
            <a:avLst/>
          </a:prstGeom>
        </p:spPr>
        <p:txBody>
          <a:bodyPr wrap="square">
            <a:spAutoFit/>
          </a:bodyPr>
          <a:lstStyle/>
          <a:p>
            <a:r>
              <a:rPr lang="en-US" altLang="ja-JP" sz="900" dirty="0" smtClean="0"/>
              <a:t>The AK </a:t>
            </a:r>
            <a:r>
              <a:rPr lang="en-US" altLang="ja-JP" sz="900" dirty="0"/>
              <a:t>for </a:t>
            </a:r>
            <a:r>
              <a:rPr lang="en-US" altLang="ja-JP" sz="900" dirty="0" smtClean="0"/>
              <a:t>EXP. </a:t>
            </a:r>
            <a:r>
              <a:rPr lang="en-US" altLang="ja-JP" sz="900" dirty="0"/>
              <a:t>GW is installed </a:t>
            </a:r>
            <a:r>
              <a:rPr lang="en-US" altLang="ja-JP" sz="900" dirty="0" smtClean="0"/>
              <a:t> in NS via NSX.</a:t>
            </a:r>
            <a:endParaRPr lang="en-US" altLang="ja-JP" sz="900" dirty="0"/>
          </a:p>
        </p:txBody>
      </p:sp>
    </p:spTree>
    <p:extLst>
      <p:ext uri="{BB962C8B-B14F-4D97-AF65-F5344CB8AC3E}">
        <p14:creationId xmlns:p14="http://schemas.microsoft.com/office/powerpoint/2010/main" val="7148380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927844035"/>
              </p:ext>
            </p:extLst>
          </p:nvPr>
        </p:nvGraphicFramePr>
        <p:xfrm>
          <a:off x="899592" y="1239602"/>
          <a:ext cx="7308812" cy="2088233"/>
        </p:xfrm>
        <a:graphic>
          <a:graphicData uri="http://schemas.openxmlformats.org/drawingml/2006/table">
            <a:tbl>
              <a:tblPr firstRow="1" firstCol="1" bandRow="1">
                <a:tableStyleId>{5C22544A-7EE6-4342-B048-85BDC9FD1C3A}</a:tableStyleId>
              </a:tblPr>
              <a:tblGrid>
                <a:gridCol w="1053958"/>
                <a:gridCol w="2109558"/>
                <a:gridCol w="1090867"/>
                <a:gridCol w="3054429"/>
              </a:tblGrid>
              <a:tr h="200891">
                <a:tc>
                  <a:txBody>
                    <a:bodyPr/>
                    <a:lstStyle/>
                    <a:p>
                      <a:pPr algn="ctr">
                        <a:spcAft>
                          <a:spcPts val="0"/>
                        </a:spcAft>
                      </a:pPr>
                      <a:r>
                        <a:rPr lang="ja-JP" sz="1000" kern="0" dirty="0">
                          <a:solidFill>
                            <a:schemeClr val="tx1"/>
                          </a:solidFill>
                          <a:effectLst/>
                        </a:rPr>
                        <a:t>　</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a:solidFill>
                            <a:schemeClr val="tx1"/>
                          </a:solidFill>
                          <a:effectLst/>
                        </a:rPr>
                        <a:t>Description</a:t>
                      </a:r>
                      <a:endParaRPr lang="ja-JP" sz="1000" kern="10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a:solidFill>
                            <a:schemeClr val="tx1"/>
                          </a:solidFill>
                          <a:effectLst/>
                        </a:rPr>
                        <a:t>Model Name</a:t>
                      </a:r>
                      <a:endParaRPr lang="ja-JP" sz="1000" kern="10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a:solidFill>
                            <a:schemeClr val="tx1"/>
                          </a:solidFill>
                          <a:effectLst/>
                        </a:rPr>
                        <a:t>Feature</a:t>
                      </a:r>
                      <a:endParaRPr lang="ja-JP" sz="1000" kern="10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782">
                <a:tc rowSpan="2">
                  <a:txBody>
                    <a:bodyPr/>
                    <a:lstStyle/>
                    <a:p>
                      <a:pPr algn="ctr">
                        <a:spcAft>
                          <a:spcPts val="0"/>
                        </a:spcAft>
                      </a:pPr>
                      <a:r>
                        <a:rPr lang="en-US" sz="1000" kern="0" dirty="0">
                          <a:solidFill>
                            <a:schemeClr val="tx1"/>
                          </a:solidFill>
                          <a:effectLst/>
                        </a:rPr>
                        <a:t>Main</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rPr>
                        <a:t>NSX2000 System Activation Key</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KX-NSX201</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Arial" panose="020B0604020202020204" pitchFamily="34" charset="0"/>
                          <a:cs typeface="Arial" panose="020B0604020202020204" pitchFamily="34" charset="0"/>
                        </a:rPr>
                        <a:t>Activate NSX2000 main </a:t>
                      </a:r>
                      <a:r>
                        <a:rPr lang="en-US" sz="1000" kern="0" dirty="0" smtClean="0">
                          <a:solidFill>
                            <a:schemeClr val="tx1"/>
                          </a:solidFill>
                          <a:effectLst/>
                          <a:latin typeface="Arial" panose="020B0604020202020204" pitchFamily="34" charset="0"/>
                          <a:cs typeface="Arial" panose="020B0604020202020204" pitchFamily="34" charset="0"/>
                        </a:rPr>
                        <a:t>features</a:t>
                      </a:r>
                      <a:endParaRPr lang="ja-JP" sz="1000" kern="100" dirty="0" smtClean="0">
                        <a:solidFill>
                          <a:schemeClr val="tx1"/>
                        </a:solidFill>
                        <a:effectLst/>
                        <a:latin typeface="Arial" panose="020B0604020202020204" pitchFamily="34" charset="0"/>
                        <a:cs typeface="Arial" panose="020B0604020202020204" pitchFamily="34" charset="0"/>
                      </a:endParaRPr>
                    </a:p>
                    <a:p>
                      <a:pPr algn="l">
                        <a:spcAft>
                          <a:spcPts val="0"/>
                        </a:spcAft>
                      </a:pPr>
                      <a:r>
                        <a:rPr lang="en-US" sz="1000" kern="0" dirty="0" smtClean="0">
                          <a:solidFill>
                            <a:schemeClr val="tx1"/>
                          </a:solidFill>
                          <a:effectLst/>
                          <a:latin typeface="Arial" panose="020B0604020202020204" pitchFamily="34" charset="0"/>
                          <a:cs typeface="Arial" panose="020B0604020202020204" pitchFamily="34" charset="0"/>
                        </a:rPr>
                        <a:t>Only for NSX2000</a:t>
                      </a:r>
                      <a:endParaRPr lang="ja-JP" sz="1000" kern="100" dirty="0">
                        <a:solidFill>
                          <a:schemeClr val="tx1"/>
                        </a:solidFill>
                        <a:effectLst/>
                        <a:latin typeface="Arial" panose="020B0604020202020204" pitchFamily="34" charset="0"/>
                        <a:ea typeface="ＭＳ 明朝"/>
                        <a:cs typeface="Arial" panose="020B0604020202020204" pitchFamily="34" charset="0"/>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782">
                <a:tc vMerge="1">
                  <a:txBody>
                    <a:bodyPr/>
                    <a:lstStyle/>
                    <a:p>
                      <a:endParaRPr kumimoji="1" lang="ja-JP" altLang="en-US"/>
                    </a:p>
                  </a:txBody>
                  <a:tcPr/>
                </a:tc>
                <a:tc>
                  <a:txBody>
                    <a:bodyPr/>
                    <a:lstStyle/>
                    <a:p>
                      <a:pPr algn="l">
                        <a:spcAft>
                          <a:spcPts val="0"/>
                        </a:spcAft>
                      </a:pPr>
                      <a:r>
                        <a:rPr lang="en-US" sz="1000" kern="0" dirty="0">
                          <a:solidFill>
                            <a:schemeClr val="tx1"/>
                          </a:solidFill>
                          <a:effectLst/>
                        </a:rPr>
                        <a:t>NSX1000 System Activation Key</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KX-NSX101</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Arial" panose="020B0604020202020204" pitchFamily="34" charset="0"/>
                          <a:cs typeface="Arial" panose="020B0604020202020204" pitchFamily="34" charset="0"/>
                        </a:rPr>
                        <a:t>Activate NSX1000 main features</a:t>
                      </a:r>
                      <a:endParaRPr lang="ja-JP" sz="1000" kern="100" dirty="0">
                        <a:solidFill>
                          <a:schemeClr val="tx1"/>
                        </a:solidFill>
                        <a:effectLst/>
                        <a:latin typeface="Arial" panose="020B0604020202020204" pitchFamily="34" charset="0"/>
                        <a:cs typeface="Arial" panose="020B0604020202020204" pitchFamily="34" charset="0"/>
                      </a:endParaRPr>
                    </a:p>
                    <a:p>
                      <a:pPr algn="l">
                        <a:spcAft>
                          <a:spcPts val="0"/>
                        </a:spcAft>
                      </a:pPr>
                      <a:r>
                        <a:rPr lang="en-US" sz="1000" kern="0" dirty="0">
                          <a:solidFill>
                            <a:schemeClr val="tx1"/>
                          </a:solidFill>
                          <a:effectLst/>
                          <a:latin typeface="Arial" panose="020B0604020202020204" pitchFamily="34" charset="0"/>
                          <a:cs typeface="Arial" panose="020B0604020202020204" pitchFamily="34" charset="0"/>
                        </a:rPr>
                        <a:t>Only for NSX1000</a:t>
                      </a:r>
                      <a:endParaRPr lang="ja-JP" sz="1000" kern="100" dirty="0">
                        <a:solidFill>
                          <a:schemeClr val="tx1"/>
                        </a:solidFill>
                        <a:effectLst/>
                        <a:latin typeface="Arial" panose="020B0604020202020204" pitchFamily="34" charset="0"/>
                        <a:ea typeface="ＭＳ 明朝"/>
                        <a:cs typeface="Arial" panose="020B0604020202020204" pitchFamily="34" charset="0"/>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2673">
                <a:tc rowSpan="2">
                  <a:txBody>
                    <a:bodyPr/>
                    <a:lstStyle/>
                    <a:p>
                      <a:pPr algn="ctr">
                        <a:spcAft>
                          <a:spcPts val="0"/>
                        </a:spcAft>
                      </a:pPr>
                      <a:r>
                        <a:rPr lang="en-US" sz="1000" kern="0" dirty="0">
                          <a:solidFill>
                            <a:schemeClr val="tx1"/>
                          </a:solidFill>
                          <a:effectLst/>
                        </a:rPr>
                        <a:t>Maintenance</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rPr>
                        <a:t>Maintenance annual Key</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KX-NSX2201</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rPr>
                        <a:t>Maintenance annual license </a:t>
                      </a:r>
                      <a:endParaRPr lang="en-US" sz="1000" kern="0" dirty="0" smtClean="0">
                        <a:solidFill>
                          <a:schemeClr val="tx1"/>
                        </a:solidFill>
                        <a:effectLst/>
                      </a:endParaRPr>
                    </a:p>
                    <a:p>
                      <a:pPr algn="l">
                        <a:spcAft>
                          <a:spcPts val="0"/>
                        </a:spcAft>
                      </a:pPr>
                      <a:r>
                        <a:rPr lang="en-US" sz="1000" kern="0" dirty="0" smtClean="0">
                          <a:solidFill>
                            <a:schemeClr val="tx1"/>
                          </a:solidFill>
                          <a:effectLst/>
                        </a:rPr>
                        <a:t>  (tech support / software upgrade</a:t>
                      </a:r>
                      <a:r>
                        <a:rPr lang="en-US" sz="1000" kern="0" dirty="0">
                          <a:solidFill>
                            <a:schemeClr val="tx1"/>
                          </a:solidFill>
                          <a:effectLst/>
                        </a:rPr>
                        <a:t>)</a:t>
                      </a:r>
                      <a:endParaRPr lang="ja-JP" sz="1000" kern="100" dirty="0">
                        <a:solidFill>
                          <a:schemeClr val="tx1"/>
                        </a:solidFill>
                        <a:effectLst/>
                      </a:endParaRPr>
                    </a:p>
                    <a:p>
                      <a:pPr algn="l">
                        <a:spcAft>
                          <a:spcPts val="0"/>
                        </a:spcAft>
                      </a:pPr>
                      <a:r>
                        <a:rPr lang="en-US" sz="1000" kern="0" dirty="0">
                          <a:solidFill>
                            <a:srgbClr val="FF0000"/>
                          </a:solidFill>
                          <a:effectLst/>
                        </a:rPr>
                        <a:t>No necessary for 1</a:t>
                      </a:r>
                      <a:r>
                        <a:rPr lang="en-US" sz="1000" kern="0" baseline="30000" dirty="0">
                          <a:solidFill>
                            <a:srgbClr val="FF0000"/>
                          </a:solidFill>
                          <a:effectLst/>
                        </a:rPr>
                        <a:t>st</a:t>
                      </a:r>
                      <a:r>
                        <a:rPr lang="en-US" sz="1000" kern="0" dirty="0">
                          <a:solidFill>
                            <a:srgbClr val="FF0000"/>
                          </a:solidFill>
                          <a:effectLst/>
                        </a:rPr>
                        <a:t> year, required from 2</a:t>
                      </a:r>
                      <a:r>
                        <a:rPr lang="en-US" sz="1000" kern="0" baseline="30000" dirty="0">
                          <a:solidFill>
                            <a:srgbClr val="FF0000"/>
                          </a:solidFill>
                          <a:effectLst/>
                        </a:rPr>
                        <a:t>nd</a:t>
                      </a:r>
                      <a:r>
                        <a:rPr lang="en-US" sz="1000" kern="0" dirty="0">
                          <a:solidFill>
                            <a:srgbClr val="FF0000"/>
                          </a:solidFill>
                          <a:effectLst/>
                        </a:rPr>
                        <a:t> year</a:t>
                      </a:r>
                      <a:endParaRPr lang="ja-JP" sz="1000" kern="100" dirty="0">
                        <a:solidFill>
                          <a:srgbClr val="FF0000"/>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1105">
                <a:tc vMerge="1">
                  <a:txBody>
                    <a:bodyPr/>
                    <a:lstStyle/>
                    <a:p>
                      <a:endParaRPr kumimoji="1" lang="ja-JP" altLang="en-US"/>
                    </a:p>
                  </a:txBody>
                  <a:tcPr/>
                </a:tc>
                <a:tc>
                  <a:txBody>
                    <a:bodyPr/>
                    <a:lstStyle/>
                    <a:p>
                      <a:pPr algn="l">
                        <a:spcAft>
                          <a:spcPts val="0"/>
                        </a:spcAft>
                      </a:pPr>
                      <a:r>
                        <a:rPr lang="en-US" sz="1000" kern="0" dirty="0">
                          <a:solidFill>
                            <a:schemeClr val="tx1"/>
                          </a:solidFill>
                          <a:effectLst/>
                        </a:rPr>
                        <a:t>Remote </a:t>
                      </a:r>
                      <a:r>
                        <a:rPr lang="en-US" sz="1000" kern="0" dirty="0" smtClean="0">
                          <a:solidFill>
                            <a:schemeClr val="tx1"/>
                          </a:solidFill>
                          <a:effectLst/>
                        </a:rPr>
                        <a:t>Maintenance</a:t>
                      </a:r>
                      <a:r>
                        <a:rPr lang="en-US" sz="1000" kern="0" baseline="0" dirty="0">
                          <a:solidFill>
                            <a:schemeClr val="tx1"/>
                          </a:solidFill>
                          <a:effectLst/>
                        </a:rPr>
                        <a:t> </a:t>
                      </a:r>
                      <a:r>
                        <a:rPr lang="en-US" sz="1000" kern="0" dirty="0" smtClean="0">
                          <a:solidFill>
                            <a:schemeClr val="tx1"/>
                          </a:solidFill>
                          <a:effectLst/>
                        </a:rPr>
                        <a:t>annual </a:t>
                      </a:r>
                      <a:r>
                        <a:rPr lang="en-US" sz="1000" kern="0" dirty="0">
                          <a:solidFill>
                            <a:schemeClr val="tx1"/>
                          </a:solidFill>
                          <a:effectLst/>
                        </a:rPr>
                        <a:t>Key </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KX-NSX6211</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rPr>
                        <a:t>Remote maintenance annual license</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 Box 7"/>
          <p:cNvSpPr txBox="1">
            <a:spLocks noChangeArrowheads="1"/>
          </p:cNvSpPr>
          <p:nvPr/>
        </p:nvSpPr>
        <p:spPr bwMode="auto">
          <a:xfrm>
            <a:off x="1697310" y="52445"/>
            <a:ext cx="6115050" cy="430891"/>
          </a:xfrm>
          <a:prstGeom prst="rect">
            <a:avLst/>
          </a:prstGeom>
          <a:noFill/>
          <a:ln w="9525">
            <a:noFill/>
            <a:miter lim="800000"/>
            <a:headEnd/>
            <a:tailEnd/>
          </a:ln>
          <a:effectLst/>
        </p:spPr>
        <p:txBody>
          <a:bodyPr lIns="60973" tIns="30482" rIns="30482" bIns="30482" anchor="ctr">
            <a:spAutoFit/>
          </a:bodyPr>
          <a:lstStyle/>
          <a:p>
            <a:pPr>
              <a:defRPr/>
            </a:pPr>
            <a:r>
              <a:rPr lang="en-US" altLang="ja-JP" sz="2400" dirty="0">
                <a:solidFill>
                  <a:srgbClr val="FFFFFF"/>
                </a:solidFill>
                <a:latin typeface="Arial" pitchFamily="34" charset="0"/>
              </a:rPr>
              <a:t>2-2. System </a:t>
            </a:r>
            <a:r>
              <a:rPr lang="en-US" altLang="ja-JP" sz="2400" dirty="0" smtClean="0">
                <a:solidFill>
                  <a:srgbClr val="FFFFFF"/>
                </a:solidFill>
                <a:latin typeface="Arial" pitchFamily="34" charset="0"/>
              </a:rPr>
              <a:t>Configuration(8) </a:t>
            </a:r>
            <a:endParaRPr lang="en-US" altLang="ja-JP" sz="2400" dirty="0">
              <a:solidFill>
                <a:srgbClr val="FFFFFF"/>
              </a:solidFill>
              <a:effectLst>
                <a:outerShdw blurRad="38100" dist="38100" dir="2700000" algn="tl">
                  <a:srgbClr val="C0C0C0"/>
                </a:outerShdw>
              </a:effectLst>
              <a:latin typeface="Arial" pitchFamily="34" charset="0"/>
            </a:endParaRPr>
          </a:p>
        </p:txBody>
      </p:sp>
      <p:sp>
        <p:nvSpPr>
          <p:cNvPr id="5" name="正方形/長方形 4"/>
          <p:cNvSpPr/>
          <p:nvPr/>
        </p:nvSpPr>
        <p:spPr>
          <a:xfrm>
            <a:off x="719572" y="771550"/>
            <a:ext cx="2389180" cy="338554"/>
          </a:xfrm>
          <a:prstGeom prst="rect">
            <a:avLst/>
          </a:prstGeom>
        </p:spPr>
        <p:txBody>
          <a:bodyPr wrap="none">
            <a:spAutoFit/>
          </a:bodyPr>
          <a:lstStyle/>
          <a:p>
            <a:pPr>
              <a:spcBef>
                <a:spcPct val="30000"/>
              </a:spcBef>
            </a:pPr>
            <a:r>
              <a:rPr lang="en-US" altLang="ja-JP" sz="1600" dirty="0">
                <a:solidFill>
                  <a:srgbClr val="000000"/>
                </a:solidFill>
              </a:rPr>
              <a:t>System Activation Key</a:t>
            </a:r>
          </a:p>
        </p:txBody>
      </p:sp>
      <p:sp>
        <p:nvSpPr>
          <p:cNvPr id="6" name="Rectangle 69"/>
          <p:cNvSpPr>
            <a:spLocks noChangeArrowheads="1"/>
          </p:cNvSpPr>
          <p:nvPr/>
        </p:nvSpPr>
        <p:spPr bwMode="auto">
          <a:xfrm>
            <a:off x="899592" y="3316903"/>
            <a:ext cx="6991908" cy="98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77441" tIns="38710" rIns="77441" bIns="38710"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Aft>
                <a:spcPts val="0"/>
              </a:spcAft>
              <a:buNone/>
            </a:pPr>
            <a:r>
              <a:rPr lang="en-US" altLang="ja-JP" sz="1400" kern="0" dirty="0">
                <a:solidFill>
                  <a:srgbClr val="FF0000"/>
                </a:solidFill>
              </a:rPr>
              <a:t>Maintenance annual </a:t>
            </a:r>
            <a:r>
              <a:rPr lang="en-US" altLang="ja-JP" sz="1400" kern="0" dirty="0" smtClean="0">
                <a:solidFill>
                  <a:srgbClr val="FF0000"/>
                </a:solidFill>
              </a:rPr>
              <a:t>Key is mandatory from 2</a:t>
            </a:r>
            <a:r>
              <a:rPr lang="en-US" altLang="ja-JP" sz="1400" kern="0" baseline="30000" dirty="0" smtClean="0">
                <a:solidFill>
                  <a:srgbClr val="FF0000"/>
                </a:solidFill>
              </a:rPr>
              <a:t>nd</a:t>
            </a:r>
            <a:r>
              <a:rPr lang="en-US" altLang="ja-JP" sz="1400" kern="0" dirty="0" smtClean="0">
                <a:solidFill>
                  <a:srgbClr val="FF0000"/>
                </a:solidFill>
              </a:rPr>
              <a:t> year </a:t>
            </a:r>
            <a:r>
              <a:rPr lang="en-US" altLang="ja-JP" sz="1400" kern="0" dirty="0">
                <a:solidFill>
                  <a:srgbClr val="FF0000"/>
                </a:solidFill>
              </a:rPr>
              <a:t>for software </a:t>
            </a:r>
            <a:r>
              <a:rPr lang="en-US" altLang="ja-JP" sz="1400" kern="0" dirty="0" smtClean="0">
                <a:solidFill>
                  <a:srgbClr val="FF0000"/>
                </a:solidFill>
              </a:rPr>
              <a:t>upgrade and tech support.</a:t>
            </a:r>
          </a:p>
          <a:p>
            <a:pPr>
              <a:spcAft>
                <a:spcPts val="0"/>
              </a:spcAft>
              <a:buNone/>
            </a:pPr>
            <a:r>
              <a:rPr lang="en-US" altLang="ja-JP" sz="1400" kern="0" dirty="0">
                <a:solidFill>
                  <a:srgbClr val="FF0000"/>
                </a:solidFill>
              </a:rPr>
              <a:t>If user </a:t>
            </a:r>
            <a:r>
              <a:rPr lang="en-US" altLang="ja-JP" sz="1400" kern="0" dirty="0" smtClean="0">
                <a:solidFill>
                  <a:srgbClr val="FF0000"/>
                </a:solidFill>
              </a:rPr>
              <a:t>purchases </a:t>
            </a:r>
            <a:r>
              <a:rPr lang="en-US" altLang="ja-JP" sz="1400" kern="0" dirty="0">
                <a:solidFill>
                  <a:srgbClr val="FF0000"/>
                </a:solidFill>
              </a:rPr>
              <a:t>Maintenance</a:t>
            </a:r>
            <a:r>
              <a:rPr lang="en-US" altLang="ja-JP" sz="1400" kern="0" dirty="0" smtClean="0">
                <a:solidFill>
                  <a:srgbClr val="FF0000"/>
                </a:solidFill>
              </a:rPr>
              <a:t> </a:t>
            </a:r>
            <a:r>
              <a:rPr lang="en-US" altLang="ja-JP" sz="1400" kern="0" dirty="0">
                <a:solidFill>
                  <a:srgbClr val="FF0000"/>
                </a:solidFill>
              </a:rPr>
              <a:t>AK 3 years later, User </a:t>
            </a:r>
            <a:r>
              <a:rPr lang="en-US" altLang="ja-JP" sz="1400" kern="0" dirty="0" smtClean="0">
                <a:solidFill>
                  <a:srgbClr val="FF0000"/>
                </a:solidFill>
              </a:rPr>
              <a:t>needs </a:t>
            </a:r>
            <a:r>
              <a:rPr lang="en-US" altLang="ja-JP" sz="1400" kern="0" dirty="0">
                <a:solidFill>
                  <a:srgbClr val="FF0000"/>
                </a:solidFill>
              </a:rPr>
              <a:t>to buy </a:t>
            </a:r>
            <a:r>
              <a:rPr lang="en-US" altLang="ja-JP" sz="1400" kern="0" dirty="0" smtClean="0">
                <a:solidFill>
                  <a:srgbClr val="FF0000"/>
                </a:solidFill>
              </a:rPr>
              <a:t>each AK </a:t>
            </a:r>
            <a:r>
              <a:rPr lang="en-US" altLang="ja-JP" sz="1400" kern="0" dirty="0">
                <a:solidFill>
                  <a:srgbClr val="FF0000"/>
                </a:solidFill>
              </a:rPr>
              <a:t>for </a:t>
            </a:r>
            <a:r>
              <a:rPr lang="en-US" altLang="ja-JP" sz="1400" kern="0" dirty="0" smtClean="0">
                <a:solidFill>
                  <a:srgbClr val="FF0000"/>
                </a:solidFill>
              </a:rPr>
              <a:t>3 years except 1</a:t>
            </a:r>
            <a:r>
              <a:rPr lang="en-US" altLang="ja-JP" sz="1400" kern="0" baseline="30000" dirty="0" smtClean="0">
                <a:solidFill>
                  <a:srgbClr val="FF0000"/>
                </a:solidFill>
              </a:rPr>
              <a:t>st</a:t>
            </a:r>
            <a:r>
              <a:rPr lang="en-US" altLang="ja-JP" sz="1400" kern="0" dirty="0" smtClean="0">
                <a:solidFill>
                  <a:srgbClr val="FF0000"/>
                </a:solidFill>
              </a:rPr>
              <a:t> year. </a:t>
            </a:r>
            <a:endParaRPr lang="ja-JP" altLang="ja-JP" sz="1400" kern="100" dirty="0">
              <a:solidFill>
                <a:srgbClr val="FF0000"/>
              </a:solidFill>
              <a:latin typeface="Arial"/>
              <a:ea typeface="ＭＳ 明朝"/>
              <a:cs typeface="Times New Roman"/>
            </a:endParaRPr>
          </a:p>
        </p:txBody>
      </p:sp>
    </p:spTree>
    <p:extLst>
      <p:ext uri="{BB962C8B-B14F-4D97-AF65-F5344CB8AC3E}">
        <p14:creationId xmlns:p14="http://schemas.microsoft.com/office/powerpoint/2010/main" val="3576210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697310" y="51470"/>
            <a:ext cx="6115050" cy="430891"/>
          </a:xfrm>
          <a:prstGeom prst="rect">
            <a:avLst/>
          </a:prstGeom>
          <a:noFill/>
          <a:ln w="9525">
            <a:noFill/>
            <a:miter lim="800000"/>
            <a:headEnd/>
            <a:tailEnd/>
          </a:ln>
          <a:effectLst/>
        </p:spPr>
        <p:txBody>
          <a:bodyPr lIns="60973" tIns="30482" rIns="30482" bIns="30482" anchor="ctr">
            <a:spAutoFit/>
          </a:bodyPr>
          <a:lstStyle/>
          <a:p>
            <a:pPr>
              <a:defRPr/>
            </a:pPr>
            <a:r>
              <a:rPr lang="en-US" altLang="ja-JP" sz="2400" dirty="0">
                <a:solidFill>
                  <a:srgbClr val="FFFFFF"/>
                </a:solidFill>
                <a:latin typeface="Arial" pitchFamily="34" charset="0"/>
              </a:rPr>
              <a:t>2-2. System </a:t>
            </a:r>
            <a:r>
              <a:rPr lang="en-US" altLang="ja-JP" sz="2400" dirty="0" smtClean="0">
                <a:solidFill>
                  <a:srgbClr val="FFFFFF"/>
                </a:solidFill>
                <a:latin typeface="Arial" pitchFamily="34" charset="0"/>
              </a:rPr>
              <a:t>Configuration(8)-1 </a:t>
            </a:r>
            <a:endParaRPr lang="en-US" altLang="ja-JP" sz="2400" dirty="0">
              <a:solidFill>
                <a:srgbClr val="FFFFFF"/>
              </a:solidFill>
              <a:effectLst>
                <a:outerShdw blurRad="38100" dist="38100" dir="2700000" algn="tl">
                  <a:srgbClr val="C0C0C0"/>
                </a:outerShdw>
              </a:effectLst>
              <a:latin typeface="Arial" pitchFamily="34" charset="0"/>
            </a:endParaRPr>
          </a:p>
        </p:txBody>
      </p:sp>
      <p:sp>
        <p:nvSpPr>
          <p:cNvPr id="3" name="正方形/長方形 2"/>
          <p:cNvSpPr/>
          <p:nvPr/>
        </p:nvSpPr>
        <p:spPr>
          <a:xfrm>
            <a:off x="719572" y="770575"/>
            <a:ext cx="2353914" cy="338554"/>
          </a:xfrm>
          <a:prstGeom prst="rect">
            <a:avLst/>
          </a:prstGeom>
        </p:spPr>
        <p:txBody>
          <a:bodyPr wrap="none">
            <a:spAutoFit/>
          </a:bodyPr>
          <a:lstStyle/>
          <a:p>
            <a:pPr>
              <a:spcBef>
                <a:spcPct val="30000"/>
              </a:spcBef>
            </a:pPr>
            <a:r>
              <a:rPr lang="en-US" altLang="ja-JP" sz="1600" dirty="0" smtClean="0">
                <a:solidFill>
                  <a:srgbClr val="000000"/>
                </a:solidFill>
              </a:rPr>
              <a:t>Annual </a:t>
            </a:r>
            <a:r>
              <a:rPr lang="en-US" altLang="ja-JP" sz="1600" dirty="0">
                <a:solidFill>
                  <a:srgbClr val="000000"/>
                </a:solidFill>
              </a:rPr>
              <a:t>Activation Key</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正方形/長方形 5"/>
          <p:cNvSpPr/>
          <p:nvPr/>
        </p:nvSpPr>
        <p:spPr>
          <a:xfrm>
            <a:off x="778664" y="1153076"/>
            <a:ext cx="4937570" cy="446276"/>
          </a:xfrm>
          <a:prstGeom prst="rect">
            <a:avLst/>
          </a:prstGeom>
        </p:spPr>
        <p:txBody>
          <a:bodyPr wrap="none">
            <a:spAutoFit/>
          </a:bodyPr>
          <a:lstStyle/>
          <a:p>
            <a:pPr>
              <a:spcBef>
                <a:spcPct val="30000"/>
              </a:spcBef>
            </a:pPr>
            <a:r>
              <a:rPr lang="en-US" altLang="ja-JP" sz="1000" dirty="0">
                <a:solidFill>
                  <a:srgbClr val="000000"/>
                </a:solidFill>
              </a:rPr>
              <a:t>System Activation </a:t>
            </a:r>
            <a:r>
              <a:rPr lang="en-US" altLang="ja-JP" sz="1000" dirty="0" smtClean="0">
                <a:solidFill>
                  <a:srgbClr val="000000"/>
                </a:solidFill>
              </a:rPr>
              <a:t>Key include maintenance AK for 1</a:t>
            </a:r>
            <a:r>
              <a:rPr lang="en-US" altLang="ja-JP" sz="1000" baseline="30000" dirty="0" smtClean="0">
                <a:solidFill>
                  <a:srgbClr val="000000"/>
                </a:solidFill>
              </a:rPr>
              <a:t>st</a:t>
            </a:r>
            <a:r>
              <a:rPr lang="en-US" altLang="ja-JP" sz="1000" dirty="0" smtClean="0">
                <a:solidFill>
                  <a:srgbClr val="000000"/>
                </a:solidFill>
              </a:rPr>
              <a:t> year.</a:t>
            </a:r>
          </a:p>
          <a:p>
            <a:pPr>
              <a:spcBef>
                <a:spcPct val="30000"/>
              </a:spcBef>
            </a:pPr>
            <a:r>
              <a:rPr lang="en-US" altLang="ja-JP" sz="1000" dirty="0" smtClean="0">
                <a:solidFill>
                  <a:srgbClr val="000000"/>
                </a:solidFill>
              </a:rPr>
              <a:t>The start date is fixed by installing </a:t>
            </a:r>
            <a:r>
              <a:rPr lang="en-US" altLang="ja-JP" sz="1000" dirty="0">
                <a:solidFill>
                  <a:srgbClr val="000000"/>
                </a:solidFill>
              </a:rPr>
              <a:t>System Activation </a:t>
            </a:r>
            <a:r>
              <a:rPr lang="en-US" altLang="ja-JP" sz="1000" dirty="0" smtClean="0">
                <a:solidFill>
                  <a:srgbClr val="000000"/>
                </a:solidFill>
              </a:rPr>
              <a:t>Key to validate system.   </a:t>
            </a:r>
            <a:endParaRPr lang="en-US" altLang="ja-JP" sz="1000" dirty="0">
              <a:solidFill>
                <a:srgbClr val="000000"/>
              </a:solidFill>
            </a:endParaRPr>
          </a:p>
        </p:txBody>
      </p:sp>
      <p:sp>
        <p:nvSpPr>
          <p:cNvPr id="5" name="正方形/長方形 4"/>
          <p:cNvSpPr/>
          <p:nvPr/>
        </p:nvSpPr>
        <p:spPr bwMode="auto">
          <a:xfrm>
            <a:off x="971600" y="1707654"/>
            <a:ext cx="1728192" cy="216024"/>
          </a:xfrm>
          <a:prstGeom prst="rect">
            <a:avLst/>
          </a:prstGeom>
          <a:no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a:spcAft>
                <a:spcPts val="0"/>
              </a:spcAft>
            </a:pPr>
            <a:r>
              <a:rPr lang="en-US" altLang="ja-JP" sz="1200" kern="0" dirty="0" smtClean="0"/>
              <a:t>KX-NSX*01 install</a:t>
            </a:r>
            <a:endParaRPr lang="ja-JP" altLang="ja-JP" sz="1200" kern="100" dirty="0">
              <a:latin typeface="Arial"/>
              <a:ea typeface="ＭＳ 明朝"/>
              <a:cs typeface="Times New Roman"/>
            </a:endParaRPr>
          </a:p>
        </p:txBody>
      </p:sp>
      <p:cxnSp>
        <p:nvCxnSpPr>
          <p:cNvPr id="9" name="直線矢印コネクタ 8"/>
          <p:cNvCxnSpPr>
            <a:stCxn id="5" idx="2"/>
          </p:cNvCxnSpPr>
          <p:nvPr/>
        </p:nvCxnSpPr>
        <p:spPr bwMode="auto">
          <a:xfrm>
            <a:off x="1835696" y="1923678"/>
            <a:ext cx="0" cy="396044"/>
          </a:xfrm>
          <a:prstGeom prst="straightConnector1">
            <a:avLst/>
          </a:prstGeom>
          <a:noFill/>
          <a:ln w="38100" cap="flat" cmpd="sng" algn="ctr">
            <a:solidFill>
              <a:srgbClr val="0000FF"/>
            </a:solidFill>
            <a:prstDash val="solid"/>
            <a:round/>
            <a:headEnd type="none" w="med" len="med"/>
            <a:tailEnd type="triangle"/>
          </a:ln>
          <a:effectLst/>
        </p:spPr>
      </p:cxnSp>
      <p:sp>
        <p:nvSpPr>
          <p:cNvPr id="11" name="正方形/長方形 10"/>
          <p:cNvSpPr/>
          <p:nvPr/>
        </p:nvSpPr>
        <p:spPr>
          <a:xfrm>
            <a:off x="961816" y="2319722"/>
            <a:ext cx="1737976" cy="246221"/>
          </a:xfrm>
          <a:prstGeom prst="rect">
            <a:avLst/>
          </a:prstGeom>
          <a:ln>
            <a:solidFill>
              <a:srgbClr val="FF0000"/>
            </a:solidFill>
          </a:ln>
        </p:spPr>
        <p:txBody>
          <a:bodyPr wrap="none">
            <a:spAutoFit/>
          </a:bodyPr>
          <a:lstStyle/>
          <a:p>
            <a:pPr>
              <a:spcBef>
                <a:spcPct val="30000"/>
              </a:spcBef>
            </a:pPr>
            <a:r>
              <a:rPr lang="en-US" altLang="ja-JP" sz="1000" dirty="0" smtClean="0">
                <a:solidFill>
                  <a:srgbClr val="FF0000"/>
                </a:solidFill>
              </a:rPr>
              <a:t>Validate Date =DD/MM/YY</a:t>
            </a:r>
            <a:endParaRPr lang="en-US" altLang="ja-JP" sz="1000" dirty="0">
              <a:solidFill>
                <a:srgbClr val="FF0000"/>
              </a:solidFill>
            </a:endParaRPr>
          </a:p>
        </p:txBody>
      </p:sp>
      <p:sp>
        <p:nvSpPr>
          <p:cNvPr id="10" name="右中かっこ 9"/>
          <p:cNvSpPr/>
          <p:nvPr/>
        </p:nvSpPr>
        <p:spPr bwMode="auto">
          <a:xfrm rot="5400000">
            <a:off x="2712937" y="1694510"/>
            <a:ext cx="261743" cy="2016224"/>
          </a:xfrm>
          <a:prstGeom prst="rightBrace">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1" i="0" u="sng" strike="noStrike" cap="none" normalizeH="0" baseline="0" smtClean="0">
              <a:ln>
                <a:noFill/>
              </a:ln>
              <a:solidFill>
                <a:schemeClr val="tx1"/>
              </a:solidFill>
              <a:effectLst/>
              <a:latin typeface="ＭＳ Ｐゴシック" pitchFamily="50" charset="-128"/>
              <a:ea typeface="ＭＳ Ｐゴシック" pitchFamily="50" charset="-128"/>
            </a:endParaRPr>
          </a:p>
        </p:txBody>
      </p:sp>
      <p:cxnSp>
        <p:nvCxnSpPr>
          <p:cNvPr id="13" name="直線矢印コネクタ 12"/>
          <p:cNvCxnSpPr/>
          <p:nvPr/>
        </p:nvCxnSpPr>
        <p:spPr bwMode="auto">
          <a:xfrm>
            <a:off x="3851920" y="2009456"/>
            <a:ext cx="1" cy="490286"/>
          </a:xfrm>
          <a:prstGeom prst="straightConnector1">
            <a:avLst/>
          </a:prstGeom>
          <a:noFill/>
          <a:ln w="38100" cap="flat" cmpd="sng" algn="ctr">
            <a:solidFill>
              <a:srgbClr val="0000FF"/>
            </a:solidFill>
            <a:prstDash val="solid"/>
            <a:round/>
            <a:headEnd type="none" w="med" len="med"/>
            <a:tailEnd type="triangle"/>
          </a:ln>
          <a:effectLst/>
        </p:spPr>
      </p:cxnSp>
      <p:sp>
        <p:nvSpPr>
          <p:cNvPr id="15" name="正方形/長方形 14"/>
          <p:cNvSpPr/>
          <p:nvPr/>
        </p:nvSpPr>
        <p:spPr>
          <a:xfrm>
            <a:off x="3707904" y="1707654"/>
            <a:ext cx="3326552" cy="338554"/>
          </a:xfrm>
          <a:prstGeom prst="rect">
            <a:avLst/>
          </a:prstGeom>
        </p:spPr>
        <p:txBody>
          <a:bodyPr wrap="none">
            <a:spAutoFit/>
          </a:bodyPr>
          <a:lstStyle/>
          <a:p>
            <a:pPr>
              <a:spcBef>
                <a:spcPct val="30000"/>
              </a:spcBef>
            </a:pPr>
            <a:r>
              <a:rPr lang="en-US" altLang="ja-JP" sz="1600" dirty="0" smtClean="0">
                <a:solidFill>
                  <a:srgbClr val="000000"/>
                </a:solidFill>
              </a:rPr>
              <a:t>Expire Date= DD/MM/YY+365+31</a:t>
            </a:r>
            <a:endParaRPr lang="en-US" altLang="ja-JP" sz="1600" dirty="0">
              <a:solidFill>
                <a:srgbClr val="000000"/>
              </a:solidFill>
            </a:endParaRPr>
          </a:p>
        </p:txBody>
      </p:sp>
      <p:cxnSp>
        <p:nvCxnSpPr>
          <p:cNvPr id="17" name="直線矢印コネクタ 16"/>
          <p:cNvCxnSpPr/>
          <p:nvPr/>
        </p:nvCxnSpPr>
        <p:spPr bwMode="auto">
          <a:xfrm flipH="1">
            <a:off x="3851919" y="2935844"/>
            <a:ext cx="1" cy="245143"/>
          </a:xfrm>
          <a:prstGeom prst="straightConnector1">
            <a:avLst/>
          </a:prstGeom>
          <a:noFill/>
          <a:ln w="38100" cap="flat" cmpd="sng" algn="ctr">
            <a:solidFill>
              <a:srgbClr val="00B050"/>
            </a:solidFill>
            <a:prstDash val="solid"/>
            <a:round/>
            <a:headEnd type="none" w="med" len="med"/>
            <a:tailEnd type="triangle"/>
          </a:ln>
          <a:effectLst/>
        </p:spPr>
      </p:cxnSp>
      <p:sp>
        <p:nvSpPr>
          <p:cNvPr id="18" name="右中かっこ 17"/>
          <p:cNvSpPr/>
          <p:nvPr/>
        </p:nvSpPr>
        <p:spPr bwMode="auto">
          <a:xfrm rot="5400000">
            <a:off x="4729160" y="2342582"/>
            <a:ext cx="261743" cy="2016224"/>
          </a:xfrm>
          <a:prstGeom prst="rightBrac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1" i="0" u="sng" strike="noStrike" cap="none" normalizeH="0" baseline="0" smtClean="0">
              <a:ln>
                <a:noFill/>
              </a:ln>
              <a:solidFill>
                <a:schemeClr val="tx1"/>
              </a:solidFill>
              <a:effectLst/>
              <a:latin typeface="ＭＳ Ｐゴシック" pitchFamily="50" charset="-128"/>
              <a:ea typeface="ＭＳ Ｐゴシック" pitchFamily="50" charset="-128"/>
            </a:endParaRPr>
          </a:p>
        </p:txBody>
      </p:sp>
      <p:sp>
        <p:nvSpPr>
          <p:cNvPr id="19" name="正方形/長方形 18"/>
          <p:cNvSpPr/>
          <p:nvPr/>
        </p:nvSpPr>
        <p:spPr>
          <a:xfrm>
            <a:off x="3785885" y="2690795"/>
            <a:ext cx="1696298" cy="276999"/>
          </a:xfrm>
          <a:prstGeom prst="rect">
            <a:avLst/>
          </a:prstGeom>
        </p:spPr>
        <p:txBody>
          <a:bodyPr wrap="none">
            <a:spAutoFit/>
          </a:bodyPr>
          <a:lstStyle/>
          <a:p>
            <a:pPr algn="ctr">
              <a:spcAft>
                <a:spcPts val="0"/>
              </a:spcAft>
            </a:pPr>
            <a:r>
              <a:rPr lang="en-US" altLang="ja-JP" sz="1200" kern="0" dirty="0" smtClean="0"/>
              <a:t>Add “KX-NSX2201” </a:t>
            </a:r>
            <a:endParaRPr lang="ja-JP" altLang="ja-JP" sz="1200" kern="100" dirty="0">
              <a:latin typeface="Arial"/>
              <a:ea typeface="ＭＳ 明朝"/>
              <a:cs typeface="Times New Roman"/>
            </a:endParaRPr>
          </a:p>
        </p:txBody>
      </p:sp>
      <p:sp>
        <p:nvSpPr>
          <p:cNvPr id="21" name="正方形/長方形 20"/>
          <p:cNvSpPr/>
          <p:nvPr/>
        </p:nvSpPr>
        <p:spPr>
          <a:xfrm>
            <a:off x="4911264" y="3409558"/>
            <a:ext cx="1944763" cy="276999"/>
          </a:xfrm>
          <a:prstGeom prst="rect">
            <a:avLst/>
          </a:prstGeom>
        </p:spPr>
        <p:txBody>
          <a:bodyPr wrap="none">
            <a:spAutoFit/>
          </a:bodyPr>
          <a:lstStyle/>
          <a:p>
            <a:pPr algn="ctr">
              <a:spcAft>
                <a:spcPts val="0"/>
              </a:spcAft>
            </a:pPr>
            <a:r>
              <a:rPr lang="en-US" altLang="ja-JP" sz="1200" kern="0" dirty="0" smtClean="0"/>
              <a:t>365 days can be extend</a:t>
            </a:r>
            <a:endParaRPr lang="ja-JP" altLang="ja-JP" sz="1200" kern="100" dirty="0">
              <a:latin typeface="Arial"/>
              <a:ea typeface="ＭＳ 明朝"/>
              <a:cs typeface="Times New Roman"/>
            </a:endParaRPr>
          </a:p>
        </p:txBody>
      </p:sp>
      <p:sp>
        <p:nvSpPr>
          <p:cNvPr id="22" name="正方形/長方形 21"/>
          <p:cNvSpPr/>
          <p:nvPr/>
        </p:nvSpPr>
        <p:spPr>
          <a:xfrm>
            <a:off x="899592" y="3676026"/>
            <a:ext cx="7297190" cy="517065"/>
          </a:xfrm>
          <a:prstGeom prst="rect">
            <a:avLst/>
          </a:prstGeom>
        </p:spPr>
        <p:txBody>
          <a:bodyPr wrap="none">
            <a:spAutoFit/>
          </a:bodyPr>
          <a:lstStyle/>
          <a:p>
            <a:pPr>
              <a:spcBef>
                <a:spcPct val="30000"/>
              </a:spcBef>
            </a:pPr>
            <a:r>
              <a:rPr lang="en-US" altLang="ja-JP" sz="1200" dirty="0" smtClean="0">
                <a:solidFill>
                  <a:srgbClr val="FF0000"/>
                </a:solidFill>
              </a:rPr>
              <a:t>To get AK file (NS2201) can be  specific period of time. 30 days before expiring previous AK file. </a:t>
            </a:r>
            <a:endParaRPr lang="en-US" altLang="ja-JP" sz="1200" dirty="0" smtClean="0">
              <a:solidFill>
                <a:srgbClr val="FF0000"/>
              </a:solidFill>
            </a:endParaRPr>
          </a:p>
          <a:p>
            <a:pPr>
              <a:spcBef>
                <a:spcPct val="30000"/>
              </a:spcBef>
            </a:pPr>
            <a:r>
              <a:rPr lang="en-US" altLang="ja-JP" sz="1200" dirty="0" smtClean="0">
                <a:solidFill>
                  <a:srgbClr val="FF0000"/>
                </a:solidFill>
              </a:rPr>
              <a:t>KMS server send e-mail notification 30 days before expiry date based on original download date. </a:t>
            </a:r>
          </a:p>
        </p:txBody>
      </p:sp>
      <p:sp>
        <p:nvSpPr>
          <p:cNvPr id="20" name="正方形/長方形 19"/>
          <p:cNvSpPr/>
          <p:nvPr/>
        </p:nvSpPr>
        <p:spPr>
          <a:xfrm>
            <a:off x="4974741" y="2065465"/>
            <a:ext cx="2975495" cy="646331"/>
          </a:xfrm>
          <a:prstGeom prst="rect">
            <a:avLst/>
          </a:prstGeom>
        </p:spPr>
        <p:txBody>
          <a:bodyPr wrap="none">
            <a:spAutoFit/>
          </a:bodyPr>
          <a:lstStyle/>
          <a:p>
            <a:pPr>
              <a:spcBef>
                <a:spcPct val="30000"/>
              </a:spcBef>
            </a:pPr>
            <a:r>
              <a:rPr lang="en-US" altLang="ja-JP" sz="1000" dirty="0" smtClean="0">
                <a:solidFill>
                  <a:srgbClr val="FF0000"/>
                </a:solidFill>
              </a:rPr>
              <a:t>You could get e-mail from NSX </a:t>
            </a:r>
            <a:endParaRPr lang="en-US" altLang="ja-JP" sz="1000" dirty="0">
              <a:solidFill>
                <a:srgbClr val="FF0000"/>
              </a:solidFill>
            </a:endParaRPr>
          </a:p>
          <a:p>
            <a:pPr>
              <a:spcBef>
                <a:spcPct val="30000"/>
              </a:spcBef>
            </a:pPr>
            <a:r>
              <a:rPr lang="en-US" altLang="ja-JP" sz="1000" dirty="0" smtClean="0">
                <a:solidFill>
                  <a:srgbClr val="FF0000"/>
                </a:solidFill>
              </a:rPr>
              <a:t>10 </a:t>
            </a:r>
            <a:r>
              <a:rPr lang="en-US" altLang="ja-JP" sz="1000" dirty="0" smtClean="0">
                <a:solidFill>
                  <a:srgbClr val="FF0000"/>
                </a:solidFill>
              </a:rPr>
              <a:t>days before AK expire</a:t>
            </a:r>
            <a:r>
              <a:rPr lang="en-US" altLang="ja-JP" sz="1000" dirty="0" smtClean="0">
                <a:solidFill>
                  <a:srgbClr val="FF0000"/>
                </a:solidFill>
              </a:rPr>
              <a:t>.(need set up)</a:t>
            </a:r>
          </a:p>
          <a:p>
            <a:pPr>
              <a:spcBef>
                <a:spcPct val="30000"/>
              </a:spcBef>
            </a:pPr>
            <a:r>
              <a:rPr lang="en-US" altLang="ja-JP" sz="1000" dirty="0" smtClean="0">
                <a:solidFill>
                  <a:srgbClr val="FF0000"/>
                </a:solidFill>
              </a:rPr>
              <a:t>based on the date you install AK file to NSX. </a:t>
            </a:r>
            <a:r>
              <a:rPr lang="en-US" altLang="ja-JP" sz="1000" dirty="0" smtClean="0">
                <a:solidFill>
                  <a:srgbClr val="FF0000"/>
                </a:solidFill>
              </a:rPr>
              <a:t>  </a:t>
            </a:r>
            <a:endParaRPr lang="en-US" altLang="ja-JP" sz="1000" dirty="0">
              <a:solidFill>
                <a:srgbClr val="FF0000"/>
              </a:solidFill>
            </a:endParaRPr>
          </a:p>
        </p:txBody>
      </p:sp>
    </p:spTree>
    <p:extLst>
      <p:ext uri="{BB962C8B-B14F-4D97-AF65-F5344CB8AC3E}">
        <p14:creationId xmlns:p14="http://schemas.microsoft.com/office/powerpoint/2010/main" val="2533680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4388265" y="1126251"/>
            <a:ext cx="3924434" cy="307777"/>
          </a:xfrm>
          <a:prstGeom prst="rect">
            <a:avLst/>
          </a:prstGeom>
          <a:gradFill flip="none" rotWithShape="1">
            <a:gsLst>
              <a:gs pos="0">
                <a:srgbClr val="000000">
                  <a:lumMod val="75000"/>
                </a:srgbClr>
              </a:gs>
              <a:gs pos="100000">
                <a:srgbClr val="1E497C"/>
              </a:gs>
            </a:gsLst>
            <a:lin ang="13500000" scaled="1"/>
            <a:tileRect/>
          </a:gradFill>
          <a:ln w="25400" cap="flat" cmpd="sng" algn="ctr">
            <a:noFill/>
            <a:prstDash val="solid"/>
          </a:ln>
          <a:effectLst/>
        </p:spPr>
        <p:txBody>
          <a:bodyPr wrap="square">
            <a:spAutoFit/>
          </a:bodyPr>
          <a:lstStyle>
            <a:defPPr>
              <a:defRPr lang="ja-JP"/>
            </a:defPPr>
            <a:lvl1pPr>
              <a:defRPr>
                <a:solidFill>
                  <a:schemeClr val="lt1"/>
                </a:solidFill>
                <a:latin typeface="HGP創英角ｺﾞｼｯｸUB" panose="020B0900000000000000"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fontAlgn="auto">
              <a:spcBef>
                <a:spcPts val="0"/>
              </a:spcBef>
              <a:spcAft>
                <a:spcPts val="0"/>
              </a:spcAft>
              <a:defRPr/>
            </a:pPr>
            <a:r>
              <a:rPr kumimoji="0" lang="en-US" altLang="ja-JP" kern="0" dirty="0" smtClean="0">
                <a:solidFill>
                  <a:srgbClr val="FFFFFF"/>
                </a:solidFill>
                <a:latin typeface="+mn-lt"/>
                <a:ea typeface="HGP創英角ｺﾞｼｯｸUB" panose="020B0900000000000000" pitchFamily="50" charset="-128"/>
              </a:rPr>
              <a:t>General Specification</a:t>
            </a:r>
            <a:r>
              <a:rPr kumimoji="0" lang="ja-JP" altLang="en-US" kern="0" dirty="0" smtClean="0">
                <a:solidFill>
                  <a:srgbClr val="FFFFFF"/>
                </a:solidFill>
                <a:latin typeface="+mn-lt"/>
                <a:ea typeface="HGP創英角ｺﾞｼｯｸUB" panose="020B0900000000000000" pitchFamily="50" charset="-128"/>
              </a:rPr>
              <a:t>　</a:t>
            </a:r>
          </a:p>
        </p:txBody>
      </p:sp>
      <p:sp>
        <p:nvSpPr>
          <p:cNvPr id="7" name="正方形/長方形 6"/>
          <p:cNvSpPr/>
          <p:nvPr/>
        </p:nvSpPr>
        <p:spPr bwMode="auto">
          <a:xfrm>
            <a:off x="4387739" y="1484903"/>
            <a:ext cx="3924959" cy="2671023"/>
          </a:xfrm>
          <a:prstGeom prst="rect">
            <a:avLst/>
          </a:prstGeom>
          <a:noFill/>
          <a:ln w="19050" cap="flat" cmpd="sng" algn="ctr">
            <a:solidFill>
              <a:srgbClr val="FFFFFF">
                <a:lumMod val="50000"/>
              </a:srgb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fontAlgn="auto">
              <a:spcBef>
                <a:spcPct val="50000"/>
              </a:spcBef>
              <a:spcAft>
                <a:spcPts val="0"/>
              </a:spcAft>
              <a:defRPr/>
            </a:pPr>
            <a:endParaRPr kumimoji="0" lang="ja-JP" altLang="en-US" sz="2400" b="1" kern="0" smtClean="0">
              <a:solidFill>
                <a:srgbClr val="000000"/>
              </a:solidFill>
              <a:latin typeface="+mn-lt"/>
              <a:ea typeface="HGS創英角ｺﾞｼｯｸUB"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722553309"/>
              </p:ext>
            </p:extLst>
          </p:nvPr>
        </p:nvGraphicFramePr>
        <p:xfrm>
          <a:off x="4508645" y="1628920"/>
          <a:ext cx="3685437" cy="2304257"/>
        </p:xfrm>
        <a:graphic>
          <a:graphicData uri="http://schemas.openxmlformats.org/drawingml/2006/table">
            <a:tbl>
              <a:tblPr firstRow="1" bandRow="1"/>
              <a:tblGrid>
                <a:gridCol w="1093149"/>
                <a:gridCol w="1296144"/>
                <a:gridCol w="1296144"/>
              </a:tblGrid>
              <a:tr h="256203">
                <a:tc>
                  <a:txBody>
                    <a:bodyPr/>
                    <a:lstStyle/>
                    <a:p>
                      <a:endParaRPr kumimoji="1" lang="ja-JP" altLang="en-US" sz="1000" b="0" dirty="0">
                        <a:latin typeface="+mn-lt"/>
                        <a:ea typeface="HGP創英角ｺﾞｼｯｸUB" panose="020B0900000000000000" pitchFamily="50" charset="-128"/>
                      </a:endParaRPr>
                    </a:p>
                  </a:txBody>
                  <a:tcPr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kumimoji="1" lang="en-US" altLang="ja-JP" sz="1000" b="0" dirty="0" smtClean="0">
                          <a:latin typeface="+mn-lt"/>
                          <a:ea typeface="HGP創英角ｺﾞｼｯｸUB" panose="020B0900000000000000" pitchFamily="50" charset="-128"/>
                        </a:rPr>
                        <a:t>NSX1000</a:t>
                      </a:r>
                      <a:endParaRPr kumimoji="1" lang="ja-JP" altLang="en-US" sz="1000" b="0" dirty="0">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kumimoji="1" lang="en-US" altLang="ja-JP" sz="1000" b="0" dirty="0" smtClean="0">
                          <a:latin typeface="+mn-lt"/>
                          <a:ea typeface="HGP創英角ｺﾞｼｯｸUB" panose="020B0900000000000000" pitchFamily="50" charset="-128"/>
                        </a:rPr>
                        <a:t>NSX2000</a:t>
                      </a:r>
                      <a:endParaRPr kumimoji="1" lang="ja-JP" altLang="en-US" sz="1000" b="0" dirty="0">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256203">
                <a:tc>
                  <a:txBody>
                    <a:bodyPr/>
                    <a:lstStyle>
                      <a:lvl1pPr marL="0" algn="l" defTabSz="914400" rtl="0" eaLnBrk="1" latinLnBrk="0" hangingPunct="1">
                        <a:defRPr kumimoji="1" sz="1800" b="1" kern="1200">
                          <a:solidFill>
                            <a:schemeClr val="tx1"/>
                          </a:solidFill>
                          <a:latin typeface="Arial"/>
                          <a:ea typeface="ＭＳ Ｐゴシック"/>
                        </a:defRPr>
                      </a:lvl1pPr>
                      <a:lvl2pPr marL="457200" algn="l" defTabSz="914400" rtl="0" eaLnBrk="1" latinLnBrk="0" hangingPunct="1">
                        <a:defRPr kumimoji="1" sz="1800" b="1" kern="1200">
                          <a:solidFill>
                            <a:schemeClr val="tx1"/>
                          </a:solidFill>
                          <a:latin typeface="Arial"/>
                          <a:ea typeface="ＭＳ Ｐゴシック"/>
                        </a:defRPr>
                      </a:lvl2pPr>
                      <a:lvl3pPr marL="914400" algn="l" defTabSz="914400" rtl="0" eaLnBrk="1" latinLnBrk="0" hangingPunct="1">
                        <a:defRPr kumimoji="1" sz="1800" b="1" kern="1200">
                          <a:solidFill>
                            <a:schemeClr val="tx1"/>
                          </a:solidFill>
                          <a:latin typeface="Arial"/>
                          <a:ea typeface="ＭＳ Ｐゴシック"/>
                        </a:defRPr>
                      </a:lvl3pPr>
                      <a:lvl4pPr marL="1371600" algn="l" defTabSz="914400" rtl="0" eaLnBrk="1" latinLnBrk="0" hangingPunct="1">
                        <a:defRPr kumimoji="1" sz="1800" b="1" kern="1200">
                          <a:solidFill>
                            <a:schemeClr val="tx1"/>
                          </a:solidFill>
                          <a:latin typeface="Arial"/>
                          <a:ea typeface="ＭＳ Ｐゴシック"/>
                        </a:defRPr>
                      </a:lvl4pPr>
                      <a:lvl5pPr marL="1828800" algn="l" defTabSz="914400" rtl="0" eaLnBrk="1" latinLnBrk="0" hangingPunct="1">
                        <a:defRPr kumimoji="1" sz="1800" b="1" kern="1200">
                          <a:solidFill>
                            <a:schemeClr val="tx1"/>
                          </a:solidFill>
                          <a:latin typeface="Arial"/>
                          <a:ea typeface="ＭＳ Ｐゴシック"/>
                        </a:defRPr>
                      </a:lvl5pPr>
                      <a:lvl6pPr marL="2286000" algn="l" defTabSz="914400" rtl="0" eaLnBrk="1" latinLnBrk="0" hangingPunct="1">
                        <a:defRPr kumimoji="1" sz="1800" b="1" kern="1200">
                          <a:solidFill>
                            <a:schemeClr val="tx1"/>
                          </a:solidFill>
                          <a:latin typeface="Arial"/>
                          <a:ea typeface="ＭＳ Ｐゴシック"/>
                        </a:defRPr>
                      </a:lvl6pPr>
                      <a:lvl7pPr marL="2743200" algn="l" defTabSz="914400" rtl="0" eaLnBrk="1" latinLnBrk="0" hangingPunct="1">
                        <a:defRPr kumimoji="1" sz="1800" b="1" kern="1200">
                          <a:solidFill>
                            <a:schemeClr val="tx1"/>
                          </a:solidFill>
                          <a:latin typeface="Arial"/>
                          <a:ea typeface="ＭＳ Ｐゴシック"/>
                        </a:defRPr>
                      </a:lvl7pPr>
                      <a:lvl8pPr marL="3200400" algn="l" defTabSz="914400" rtl="0" eaLnBrk="1" latinLnBrk="0" hangingPunct="1">
                        <a:defRPr kumimoji="1" sz="1800" b="1" kern="1200">
                          <a:solidFill>
                            <a:schemeClr val="tx1"/>
                          </a:solidFill>
                          <a:latin typeface="Arial"/>
                          <a:ea typeface="ＭＳ Ｐゴシック"/>
                        </a:defRPr>
                      </a:lvl8pPr>
                      <a:lvl9pPr marL="3657600" algn="l" defTabSz="914400" rtl="0" eaLnBrk="1" latinLnBrk="0" hangingPunct="1">
                        <a:defRPr kumimoji="1" sz="1800" b="1" kern="1200">
                          <a:solidFill>
                            <a:schemeClr val="tx1"/>
                          </a:solidFill>
                          <a:latin typeface="Arial"/>
                          <a:ea typeface="ＭＳ Ｐゴシック"/>
                        </a:defRPr>
                      </a:lvl9pPr>
                    </a:lstStyle>
                    <a:p>
                      <a:r>
                        <a:rPr kumimoji="1" lang="en-US" altLang="ja-JP" sz="1000" b="0" dirty="0" smtClean="0">
                          <a:latin typeface="+mn-lt"/>
                          <a:ea typeface="HGP創英角ｺﾞｼｯｸUB" panose="020B0900000000000000" pitchFamily="50" charset="-128"/>
                        </a:rPr>
                        <a:t>Hardware/OS</a:t>
                      </a:r>
                      <a:endParaRPr kumimoji="1" lang="ja-JP" altLang="en-US" sz="1000" b="0" dirty="0">
                        <a:latin typeface="+mn-lt"/>
                        <a:ea typeface="HGP創英角ｺﾞｼｯｸUB" panose="020B0900000000000000" pitchFamily="50" charset="-128"/>
                      </a:endParaRPr>
                    </a:p>
                  </a:txBody>
                  <a:tcPr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a:txBody>
                    <a:bodyPr/>
                    <a:lstStyle>
                      <a:lvl1pPr marL="0" algn="l" defTabSz="914400" rtl="0" eaLnBrk="1" latinLnBrk="0" hangingPunct="1">
                        <a:defRPr kumimoji="1" sz="1800" b="1" kern="1200">
                          <a:solidFill>
                            <a:schemeClr val="tx1"/>
                          </a:solidFill>
                          <a:latin typeface="Arial"/>
                          <a:ea typeface="ＭＳ Ｐゴシック"/>
                        </a:defRPr>
                      </a:lvl1pPr>
                      <a:lvl2pPr marL="457200" algn="l" defTabSz="914400" rtl="0" eaLnBrk="1" latinLnBrk="0" hangingPunct="1">
                        <a:defRPr kumimoji="1" sz="1800" b="1" kern="1200">
                          <a:solidFill>
                            <a:schemeClr val="tx1"/>
                          </a:solidFill>
                          <a:latin typeface="Arial"/>
                          <a:ea typeface="ＭＳ Ｐゴシック"/>
                        </a:defRPr>
                      </a:lvl2pPr>
                      <a:lvl3pPr marL="914400" algn="l" defTabSz="914400" rtl="0" eaLnBrk="1" latinLnBrk="0" hangingPunct="1">
                        <a:defRPr kumimoji="1" sz="1800" b="1" kern="1200">
                          <a:solidFill>
                            <a:schemeClr val="tx1"/>
                          </a:solidFill>
                          <a:latin typeface="Arial"/>
                          <a:ea typeface="ＭＳ Ｐゴシック"/>
                        </a:defRPr>
                      </a:lvl3pPr>
                      <a:lvl4pPr marL="1371600" algn="l" defTabSz="914400" rtl="0" eaLnBrk="1" latinLnBrk="0" hangingPunct="1">
                        <a:defRPr kumimoji="1" sz="1800" b="1" kern="1200">
                          <a:solidFill>
                            <a:schemeClr val="tx1"/>
                          </a:solidFill>
                          <a:latin typeface="Arial"/>
                          <a:ea typeface="ＭＳ Ｐゴシック"/>
                        </a:defRPr>
                      </a:lvl4pPr>
                      <a:lvl5pPr marL="1828800" algn="l" defTabSz="914400" rtl="0" eaLnBrk="1" latinLnBrk="0" hangingPunct="1">
                        <a:defRPr kumimoji="1" sz="1800" b="1" kern="1200">
                          <a:solidFill>
                            <a:schemeClr val="tx1"/>
                          </a:solidFill>
                          <a:latin typeface="Arial"/>
                          <a:ea typeface="ＭＳ Ｐゴシック"/>
                        </a:defRPr>
                      </a:lvl5pPr>
                      <a:lvl6pPr marL="2286000" algn="l" defTabSz="914400" rtl="0" eaLnBrk="1" latinLnBrk="0" hangingPunct="1">
                        <a:defRPr kumimoji="1" sz="1800" b="1" kern="1200">
                          <a:solidFill>
                            <a:schemeClr val="tx1"/>
                          </a:solidFill>
                          <a:latin typeface="Arial"/>
                          <a:ea typeface="ＭＳ Ｐゴシック"/>
                        </a:defRPr>
                      </a:lvl6pPr>
                      <a:lvl7pPr marL="2743200" algn="l" defTabSz="914400" rtl="0" eaLnBrk="1" latinLnBrk="0" hangingPunct="1">
                        <a:defRPr kumimoji="1" sz="1800" b="1" kern="1200">
                          <a:solidFill>
                            <a:schemeClr val="tx1"/>
                          </a:solidFill>
                          <a:latin typeface="Arial"/>
                          <a:ea typeface="ＭＳ Ｐゴシック"/>
                        </a:defRPr>
                      </a:lvl7pPr>
                      <a:lvl8pPr marL="3200400" algn="l" defTabSz="914400" rtl="0" eaLnBrk="1" latinLnBrk="0" hangingPunct="1">
                        <a:defRPr kumimoji="1" sz="1800" b="1" kern="1200">
                          <a:solidFill>
                            <a:schemeClr val="tx1"/>
                          </a:solidFill>
                          <a:latin typeface="Arial"/>
                          <a:ea typeface="ＭＳ Ｐゴシック"/>
                        </a:defRPr>
                      </a:lvl8pPr>
                      <a:lvl9pPr marL="3657600" algn="l" defTabSz="914400" rtl="0" eaLnBrk="1" latinLnBrk="0" hangingPunct="1">
                        <a:defRPr kumimoji="1" sz="1800" b="1" kern="1200">
                          <a:solidFill>
                            <a:schemeClr val="tx1"/>
                          </a:solidFill>
                          <a:latin typeface="Arial"/>
                          <a:ea typeface="ＭＳ Ｐゴシック"/>
                        </a:defRPr>
                      </a:lvl9pPr>
                    </a:lstStyle>
                    <a:p>
                      <a:pPr algn="ctr"/>
                      <a:r>
                        <a:rPr kumimoji="1" lang="en-US" altLang="ja-JP" sz="1000" b="0" dirty="0" smtClean="0">
                          <a:latin typeface="+mn-lt"/>
                          <a:ea typeface="HGP創英角ｺﾞｼｯｸUB" panose="020B0900000000000000" pitchFamily="50" charset="-128"/>
                        </a:rPr>
                        <a:t>Proprietary</a:t>
                      </a:r>
                      <a:r>
                        <a:rPr kumimoji="1" lang="en-US" altLang="ja-JP" sz="1000" b="0" baseline="0" dirty="0" smtClean="0">
                          <a:latin typeface="+mn-lt"/>
                          <a:ea typeface="HGP創英角ｺﾞｼｯｸUB" panose="020B0900000000000000" pitchFamily="50" charset="-128"/>
                        </a:rPr>
                        <a:t> Hardware/Linux</a:t>
                      </a:r>
                      <a:endParaRPr kumimoji="1" lang="ja-JP" altLang="en-US" sz="1000" b="0" dirty="0">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lvl1pPr marL="0" algn="l" defTabSz="914400" rtl="0" eaLnBrk="1" latinLnBrk="0" hangingPunct="1">
                        <a:defRPr kumimoji="1" sz="1800" b="1" kern="1200">
                          <a:solidFill>
                            <a:schemeClr val="tx1"/>
                          </a:solidFill>
                          <a:latin typeface="Arial"/>
                          <a:ea typeface="ＭＳ Ｐゴシック"/>
                        </a:defRPr>
                      </a:lvl1pPr>
                      <a:lvl2pPr marL="457200" algn="l" defTabSz="914400" rtl="0" eaLnBrk="1" latinLnBrk="0" hangingPunct="1">
                        <a:defRPr kumimoji="1" sz="1800" b="1" kern="1200">
                          <a:solidFill>
                            <a:schemeClr val="tx1"/>
                          </a:solidFill>
                          <a:latin typeface="Arial"/>
                          <a:ea typeface="ＭＳ Ｐゴシック"/>
                        </a:defRPr>
                      </a:lvl2pPr>
                      <a:lvl3pPr marL="914400" algn="l" defTabSz="914400" rtl="0" eaLnBrk="1" latinLnBrk="0" hangingPunct="1">
                        <a:defRPr kumimoji="1" sz="1800" b="1" kern="1200">
                          <a:solidFill>
                            <a:schemeClr val="tx1"/>
                          </a:solidFill>
                          <a:latin typeface="Arial"/>
                          <a:ea typeface="ＭＳ Ｐゴシック"/>
                        </a:defRPr>
                      </a:lvl3pPr>
                      <a:lvl4pPr marL="1371600" algn="l" defTabSz="914400" rtl="0" eaLnBrk="1" latinLnBrk="0" hangingPunct="1">
                        <a:defRPr kumimoji="1" sz="1800" b="1" kern="1200">
                          <a:solidFill>
                            <a:schemeClr val="tx1"/>
                          </a:solidFill>
                          <a:latin typeface="Arial"/>
                          <a:ea typeface="ＭＳ Ｐゴシック"/>
                        </a:defRPr>
                      </a:lvl4pPr>
                      <a:lvl5pPr marL="1828800" algn="l" defTabSz="914400" rtl="0" eaLnBrk="1" latinLnBrk="0" hangingPunct="1">
                        <a:defRPr kumimoji="1" sz="1800" b="1" kern="1200">
                          <a:solidFill>
                            <a:schemeClr val="tx1"/>
                          </a:solidFill>
                          <a:latin typeface="Arial"/>
                          <a:ea typeface="ＭＳ Ｐゴシック"/>
                        </a:defRPr>
                      </a:lvl5pPr>
                      <a:lvl6pPr marL="2286000" algn="l" defTabSz="914400" rtl="0" eaLnBrk="1" latinLnBrk="0" hangingPunct="1">
                        <a:defRPr kumimoji="1" sz="1800" b="1" kern="1200">
                          <a:solidFill>
                            <a:schemeClr val="tx1"/>
                          </a:solidFill>
                          <a:latin typeface="Arial"/>
                          <a:ea typeface="ＭＳ Ｐゴシック"/>
                        </a:defRPr>
                      </a:lvl6pPr>
                      <a:lvl7pPr marL="2743200" algn="l" defTabSz="914400" rtl="0" eaLnBrk="1" latinLnBrk="0" hangingPunct="1">
                        <a:defRPr kumimoji="1" sz="1800" b="1" kern="1200">
                          <a:solidFill>
                            <a:schemeClr val="tx1"/>
                          </a:solidFill>
                          <a:latin typeface="Arial"/>
                          <a:ea typeface="ＭＳ Ｐゴシック"/>
                        </a:defRPr>
                      </a:lvl7pPr>
                      <a:lvl8pPr marL="3200400" algn="l" defTabSz="914400" rtl="0" eaLnBrk="1" latinLnBrk="0" hangingPunct="1">
                        <a:defRPr kumimoji="1" sz="1800" b="1" kern="1200">
                          <a:solidFill>
                            <a:schemeClr val="tx1"/>
                          </a:solidFill>
                          <a:latin typeface="Arial"/>
                          <a:ea typeface="ＭＳ Ｐゴシック"/>
                        </a:defRPr>
                      </a:lvl8pPr>
                      <a:lvl9pPr marL="3657600" algn="l" defTabSz="914400" rtl="0" eaLnBrk="1" latinLnBrk="0" hangingPunct="1">
                        <a:defRPr kumimoji="1" sz="1800" b="1" kern="1200">
                          <a:solidFill>
                            <a:schemeClr val="tx1"/>
                          </a:solidFill>
                          <a:latin typeface="Arial"/>
                          <a:ea typeface="ＭＳ Ｐゴシック"/>
                        </a:defRPr>
                      </a:lvl9pPr>
                    </a:lstStyle>
                    <a:p>
                      <a:endParaRPr kumimoji="1" lang="ja-JP" altLang="en-US" sz="1200" b="0" dirty="0">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438724">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r>
                        <a:rPr kumimoji="1" lang="en-US" altLang="ja-JP" sz="1000" dirty="0" smtClean="0">
                          <a:latin typeface="+mn-lt"/>
                          <a:ea typeface="HGP創英角ｺﾞｼｯｸUB" panose="020B0900000000000000" pitchFamily="50" charset="-128"/>
                        </a:rPr>
                        <a:t>Max EXT/User</a:t>
                      </a:r>
                      <a:endParaRPr kumimoji="1" lang="ja-JP" altLang="en-US" sz="1000" dirty="0">
                        <a:latin typeface="+mn-lt"/>
                        <a:ea typeface="HGP創英角ｺﾞｼｯｸUB" panose="020B0900000000000000" pitchFamily="50" charset="-128"/>
                      </a:endParaRPr>
                    </a:p>
                  </a:txBody>
                  <a:tcPr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r>
                        <a:rPr kumimoji="1" lang="en-US" altLang="ja-JP" sz="1000" dirty="0" smtClean="0">
                          <a:latin typeface="+mn-lt"/>
                          <a:ea typeface="HGP創英角ｺﾞｼｯｸUB" panose="020B0900000000000000" pitchFamily="50" charset="-128"/>
                        </a:rPr>
                        <a:t>1,000 Ext / </a:t>
                      </a:r>
                    </a:p>
                    <a:p>
                      <a:r>
                        <a:rPr kumimoji="1" lang="en-US" altLang="ja-JP" sz="1000" dirty="0" smtClean="0">
                          <a:latin typeface="+mn-lt"/>
                          <a:ea typeface="HGP創英角ｺﾞｼｯｸUB" panose="020B0900000000000000" pitchFamily="50" charset="-128"/>
                        </a:rPr>
                        <a:t>1,000 Users</a:t>
                      </a:r>
                      <a:endParaRPr kumimoji="1" lang="ja-JP" altLang="en-US" sz="1000" dirty="0">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r>
                        <a:rPr kumimoji="1" lang="en-US" altLang="ja-JP" sz="1000" dirty="0" smtClean="0">
                          <a:latin typeface="+mn-lt"/>
                          <a:ea typeface="HGP創英角ｺﾞｼｯｸUB" panose="020B0900000000000000" pitchFamily="50" charset="-128"/>
                        </a:rPr>
                        <a:t>2,000 Ext / </a:t>
                      </a:r>
                    </a:p>
                    <a:p>
                      <a:r>
                        <a:rPr kumimoji="1" lang="en-US" altLang="ja-JP" sz="1000" dirty="0" smtClean="0">
                          <a:latin typeface="+mn-lt"/>
                          <a:ea typeface="HGP創英角ｺﾞｼｯｸUB" panose="020B0900000000000000" pitchFamily="50" charset="-128"/>
                        </a:rPr>
                        <a:t>2,000 Users</a:t>
                      </a:r>
                      <a:endParaRPr kumimoji="1" lang="ja-JP" altLang="en-US" sz="1000" dirty="0">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274231">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r>
                        <a:rPr kumimoji="1" lang="en-US" altLang="ja-JP" sz="1000" dirty="0" smtClean="0">
                          <a:latin typeface="+mn-lt"/>
                          <a:ea typeface="HGP創英角ｺﾞｼｯｸUB" panose="020B0900000000000000" pitchFamily="50" charset="-128"/>
                        </a:rPr>
                        <a:t>Max</a:t>
                      </a:r>
                      <a:r>
                        <a:rPr kumimoji="1" lang="en-US" altLang="ja-JP" sz="1000" baseline="0" dirty="0" smtClean="0">
                          <a:latin typeface="+mn-lt"/>
                          <a:ea typeface="HGP創英角ｺﾞｼｯｸUB" panose="020B0900000000000000" pitchFamily="50" charset="-128"/>
                        </a:rPr>
                        <a:t> Trunk</a:t>
                      </a:r>
                      <a:endParaRPr kumimoji="1" lang="ja-JP" altLang="en-US" sz="1000" dirty="0">
                        <a:latin typeface="+mn-lt"/>
                        <a:ea typeface="HGP創英角ｺﾞｼｯｸUB" panose="020B0900000000000000" pitchFamily="50" charset="-128"/>
                      </a:endParaRPr>
                    </a:p>
                  </a:txBody>
                  <a:tcPr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kumimoji="1" lang="en-US" altLang="ja-JP" sz="1000" dirty="0" smtClean="0">
                          <a:latin typeface="+mn-lt"/>
                          <a:ea typeface="HGP創英角ｺﾞｼｯｸUB" panose="020B0900000000000000" pitchFamily="50" charset="-128"/>
                        </a:rPr>
                        <a:t>640</a:t>
                      </a:r>
                      <a:endParaRPr kumimoji="1" lang="ja-JP" altLang="en-US" sz="1000" dirty="0">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kumimoji="1" lang="en-US" altLang="ja-JP" sz="1000" dirty="0" smtClean="0">
                          <a:latin typeface="+mn-lt"/>
                          <a:ea typeface="HGP創英角ｺﾞｼｯｸUB" panose="020B0900000000000000" pitchFamily="50" charset="-128"/>
                        </a:rPr>
                        <a:t>960</a:t>
                      </a:r>
                      <a:endParaRPr kumimoji="1" lang="ja-JP" altLang="en-US" sz="1000" dirty="0">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274231">
                <a:tc>
                  <a:txBody>
                    <a:bodyPr/>
                    <a:lstStyle/>
                    <a:p>
                      <a:r>
                        <a:rPr kumimoji="1" lang="en-US" altLang="ja-JP" sz="1000" dirty="0" smtClean="0">
                          <a:latin typeface="+mn-lt"/>
                          <a:ea typeface="HGP創英角ｺﾞｼｯｸUB" panose="020B0900000000000000" pitchFamily="50" charset="-128"/>
                        </a:rPr>
                        <a:t>Max Sites</a:t>
                      </a:r>
                      <a:endParaRPr kumimoji="1" lang="ja-JP" altLang="en-US" sz="1000" dirty="0">
                        <a:latin typeface="+mn-lt"/>
                        <a:ea typeface="HGP創英角ｺﾞｼｯｸUB" panose="020B0900000000000000" pitchFamily="50" charset="-128"/>
                      </a:endParaRPr>
                    </a:p>
                  </a:txBody>
                  <a:tcPr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a:txBody>
                    <a:bodyPr/>
                    <a:lstStyle/>
                    <a:p>
                      <a:pPr algn="ctr"/>
                      <a:r>
                        <a:rPr kumimoji="1" lang="en-US" altLang="ja-JP" sz="1000" dirty="0" smtClean="0">
                          <a:latin typeface="+mn-lt"/>
                          <a:ea typeface="HGP創英角ｺﾞｼｯｸUB" panose="020B0900000000000000" pitchFamily="50" charset="-128"/>
                        </a:rPr>
                        <a:t>32</a:t>
                      </a:r>
                      <a:endParaRPr kumimoji="1" lang="ja-JP" altLang="en-US" sz="1000" dirty="0">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kumimoji="1" lang="ja-JP" altLang="en-US" sz="1200" dirty="0">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256203">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r>
                        <a:rPr kumimoji="1" lang="en-US" altLang="ja-JP" sz="1000" dirty="0" smtClean="0">
                          <a:latin typeface="+mn-lt"/>
                          <a:ea typeface="HGP創英角ｺﾞｼｯｸUB" panose="020B0900000000000000" pitchFamily="50" charset="-128"/>
                        </a:rPr>
                        <a:t>Tenant</a:t>
                      </a:r>
                      <a:endParaRPr kumimoji="1" lang="ja-JP" altLang="en-US" sz="1000" dirty="0">
                        <a:latin typeface="+mn-lt"/>
                        <a:ea typeface="HGP創英角ｺﾞｼｯｸUB" panose="020B0900000000000000" pitchFamily="50" charset="-128"/>
                      </a:endParaRPr>
                    </a:p>
                  </a:txBody>
                  <a:tcPr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kumimoji="1" lang="en-US" altLang="ja-JP" sz="1000" dirty="0" smtClean="0">
                          <a:latin typeface="+mn-lt"/>
                          <a:ea typeface="HGP創英角ｺﾞｼｯｸUB" panose="020B0900000000000000" pitchFamily="50" charset="-128"/>
                        </a:rPr>
                        <a:t>128</a:t>
                      </a:r>
                      <a:endParaRPr kumimoji="1" lang="ja-JP" altLang="en-US" sz="1000" dirty="0">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endParaRPr kumimoji="1" lang="ja-JP" altLang="en-US" sz="1200" dirty="0">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274231">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r>
                        <a:rPr kumimoji="1" lang="en-US" altLang="ja-JP" sz="1000" baseline="0" dirty="0" smtClean="0">
                          <a:latin typeface="+mn-lt"/>
                          <a:ea typeface="HGP創英角ｺﾞｼｯｸUB" panose="020B0900000000000000" pitchFamily="50" charset="-128"/>
                        </a:rPr>
                        <a:t>Max Mail Box</a:t>
                      </a:r>
                      <a:endParaRPr kumimoji="1" lang="ja-JP" altLang="en-US" sz="1000" dirty="0">
                        <a:latin typeface="+mn-lt"/>
                        <a:ea typeface="HGP創英角ｺﾞｼｯｸUB" panose="020B0900000000000000" pitchFamily="50" charset="-128"/>
                      </a:endParaRPr>
                    </a:p>
                  </a:txBody>
                  <a:tcPr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kumimoji="1" lang="en-US" altLang="ja-JP" sz="1000" dirty="0" smtClean="0">
                          <a:latin typeface="+mn-lt"/>
                          <a:ea typeface="HGP創英角ｺﾞｼｯｸUB" panose="020B0900000000000000" pitchFamily="50" charset="-128"/>
                        </a:rPr>
                        <a:t>1,608</a:t>
                      </a:r>
                      <a:r>
                        <a:rPr kumimoji="1" lang="en-US" altLang="ja-JP" sz="800" dirty="0" smtClean="0">
                          <a:solidFill>
                            <a:srgbClr val="FF0000"/>
                          </a:solidFill>
                          <a:latin typeface="+mn-lt"/>
                          <a:ea typeface="HGP創英角ｺﾞｼｯｸUB" panose="020B0900000000000000" pitchFamily="50" charset="-128"/>
                        </a:rPr>
                        <a:t>*1</a:t>
                      </a:r>
                      <a:endParaRPr kumimoji="1" lang="ja-JP" altLang="en-US" sz="800" dirty="0">
                        <a:solidFill>
                          <a:srgbClr val="FF0000"/>
                        </a:solidFill>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kumimoji="1" lang="en-US" altLang="ja-JP" sz="1000" dirty="0" smtClean="0">
                          <a:latin typeface="+mn-lt"/>
                          <a:ea typeface="HGP創英角ｺﾞｼｯｸUB" panose="020B0900000000000000" pitchFamily="50" charset="-128"/>
                        </a:rPr>
                        <a:t>2,608</a:t>
                      </a:r>
                      <a:r>
                        <a:rPr kumimoji="1" lang="en-US" altLang="ja-JP" sz="800" dirty="0" smtClean="0">
                          <a:solidFill>
                            <a:srgbClr val="FF0000"/>
                          </a:solidFill>
                          <a:latin typeface="+mn-lt"/>
                          <a:ea typeface="HGP創英角ｺﾞｼｯｸUB" panose="020B0900000000000000" pitchFamily="50" charset="-128"/>
                        </a:rPr>
                        <a:t>*1</a:t>
                      </a:r>
                      <a:endParaRPr kumimoji="1" lang="ja-JP" altLang="en-US" sz="800" dirty="0">
                        <a:solidFill>
                          <a:srgbClr val="FF0000"/>
                        </a:solidFill>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274231">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r>
                        <a:rPr kumimoji="1" lang="en-US" altLang="ja-JP" sz="1000" dirty="0" smtClean="0">
                          <a:latin typeface="+mn-lt"/>
                          <a:ea typeface="HGP創英角ｺﾞｼｯｸUB" panose="020B0900000000000000" pitchFamily="50" charset="-128"/>
                        </a:rPr>
                        <a:t>Max UM</a:t>
                      </a:r>
                      <a:r>
                        <a:rPr kumimoji="1" lang="en-US" altLang="ja-JP" sz="1000" baseline="0" dirty="0" smtClean="0">
                          <a:latin typeface="+mn-lt"/>
                          <a:ea typeface="HGP創英角ｺﾞｼｯｸUB" panose="020B0900000000000000" pitchFamily="50" charset="-128"/>
                        </a:rPr>
                        <a:t> </a:t>
                      </a:r>
                      <a:r>
                        <a:rPr kumimoji="1" lang="en-US" altLang="ja-JP" sz="1000" baseline="0" dirty="0" err="1" smtClean="0">
                          <a:latin typeface="+mn-lt"/>
                          <a:ea typeface="HGP創英角ｺﾞｼｯｸUB" panose="020B0900000000000000" pitchFamily="50" charset="-128"/>
                        </a:rPr>
                        <a:t>Ch</a:t>
                      </a:r>
                      <a:endParaRPr kumimoji="1" lang="ja-JP" altLang="en-US" sz="1000" dirty="0">
                        <a:latin typeface="+mn-lt"/>
                        <a:ea typeface="HGP創英角ｺﾞｼｯｸUB" panose="020B0900000000000000" pitchFamily="50" charset="-128"/>
                      </a:endParaRPr>
                    </a:p>
                  </a:txBody>
                  <a:tcPr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r>
                        <a:rPr kumimoji="1" lang="en-US" altLang="ja-JP" sz="1000" dirty="0" smtClean="0">
                          <a:latin typeface="+mn-lt"/>
                          <a:ea typeface="HGP創英角ｺﾞｼｯｸUB" panose="020B0900000000000000" pitchFamily="50" charset="-128"/>
                        </a:rPr>
                        <a:t>128</a:t>
                      </a:r>
                      <a:endParaRPr kumimoji="1" lang="ja-JP" altLang="en-US" sz="1000" dirty="0">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endParaRPr kumimoji="1" lang="ja-JP" altLang="en-US" sz="1200" dirty="0">
                        <a:latin typeface="+mn-lt"/>
                        <a:ea typeface="HGP創英角ｺﾞｼｯｸUB" panose="020B0900000000000000"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bl>
          </a:graphicData>
        </a:graphic>
      </p:graphicFrame>
      <p:sp>
        <p:nvSpPr>
          <p:cNvPr id="12" name="Text Box 9"/>
          <p:cNvSpPr txBox="1">
            <a:spLocks noChangeArrowheads="1"/>
          </p:cNvSpPr>
          <p:nvPr/>
        </p:nvSpPr>
        <p:spPr bwMode="auto">
          <a:xfrm>
            <a:off x="899596" y="1126251"/>
            <a:ext cx="3416137" cy="307777"/>
          </a:xfrm>
          <a:prstGeom prst="rect">
            <a:avLst/>
          </a:prstGeom>
          <a:gradFill flip="none" rotWithShape="1">
            <a:gsLst>
              <a:gs pos="0">
                <a:srgbClr val="000000">
                  <a:lumMod val="75000"/>
                </a:srgbClr>
              </a:gs>
              <a:gs pos="100000">
                <a:srgbClr val="1E497C"/>
              </a:gs>
            </a:gsLst>
            <a:lin ang="13500000" scaled="1"/>
            <a:tileRect/>
          </a:gradFill>
          <a:ln w="25400" cap="flat" cmpd="sng" algn="ctr">
            <a:noFill/>
            <a:prstDash val="solid"/>
          </a:ln>
          <a:effectLst/>
        </p:spPr>
        <p:txBody>
          <a:bodyPr wrap="square">
            <a:spAutoFit/>
          </a:bodyPr>
          <a:lstStyle>
            <a:defPPr>
              <a:defRPr lang="ja-JP"/>
            </a:defPPr>
            <a:lvl1pPr>
              <a:defRPr>
                <a:solidFill>
                  <a:schemeClr val="lt1"/>
                </a:solidFill>
                <a:latin typeface="HGP創英角ｺﾞｼｯｸUB" panose="020B0900000000000000"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fontAlgn="auto">
              <a:spcBef>
                <a:spcPts val="0"/>
              </a:spcBef>
              <a:spcAft>
                <a:spcPts val="0"/>
              </a:spcAft>
              <a:defRPr/>
            </a:pPr>
            <a:r>
              <a:rPr kumimoji="0" lang="en-US" altLang="ja-JP" kern="0" dirty="0" smtClean="0">
                <a:solidFill>
                  <a:srgbClr val="FFFFFF"/>
                </a:solidFill>
                <a:latin typeface="+mn-lt"/>
                <a:ea typeface="HGP創英角ｺﾞｼｯｸUB" panose="020B0900000000000000" pitchFamily="50" charset="-128"/>
              </a:rPr>
              <a:t>Key Concept</a:t>
            </a:r>
            <a:r>
              <a:rPr kumimoji="0" lang="ja-JP" altLang="en-US" kern="0" dirty="0" smtClean="0">
                <a:solidFill>
                  <a:srgbClr val="FFFFFF"/>
                </a:solidFill>
                <a:latin typeface="+mn-lt"/>
                <a:ea typeface="HGP創英角ｺﾞｼｯｸUB" panose="020B0900000000000000" pitchFamily="50" charset="-128"/>
              </a:rPr>
              <a:t>　</a:t>
            </a:r>
          </a:p>
        </p:txBody>
      </p:sp>
      <p:sp>
        <p:nvSpPr>
          <p:cNvPr id="13" name="正方形/長方形 12"/>
          <p:cNvSpPr/>
          <p:nvPr/>
        </p:nvSpPr>
        <p:spPr bwMode="auto">
          <a:xfrm>
            <a:off x="899595" y="1494905"/>
            <a:ext cx="3416137" cy="426113"/>
          </a:xfrm>
          <a:prstGeom prst="rect">
            <a:avLst/>
          </a:prstGeom>
          <a:noFill/>
          <a:ln w="19050" cap="flat" cmpd="sng" algn="ctr">
            <a:solidFill>
              <a:srgbClr val="FFFFFF">
                <a:lumMod val="50000"/>
              </a:srgb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fontAlgn="auto">
              <a:spcBef>
                <a:spcPct val="50000"/>
              </a:spcBef>
              <a:spcAft>
                <a:spcPts val="0"/>
              </a:spcAft>
              <a:defRPr/>
            </a:pPr>
            <a:endParaRPr kumimoji="0" lang="ja-JP" altLang="en-US" sz="1000" b="1" kern="0" smtClean="0">
              <a:solidFill>
                <a:srgbClr val="000000"/>
              </a:solidFill>
              <a:latin typeface="+mn-lt"/>
              <a:ea typeface="HGS創英角ｺﾞｼｯｸUB" pitchFamily="50" charset="-128"/>
            </a:endParaRPr>
          </a:p>
        </p:txBody>
      </p:sp>
      <p:sp>
        <p:nvSpPr>
          <p:cNvPr id="14" name="正方形/長方形 13"/>
          <p:cNvSpPr/>
          <p:nvPr/>
        </p:nvSpPr>
        <p:spPr bwMode="auto">
          <a:xfrm>
            <a:off x="899594" y="1951937"/>
            <a:ext cx="3416137" cy="534206"/>
          </a:xfrm>
          <a:prstGeom prst="rect">
            <a:avLst/>
          </a:prstGeom>
          <a:noFill/>
          <a:ln w="19050" cap="flat" cmpd="sng" algn="ctr">
            <a:solidFill>
              <a:srgbClr val="FFFFFF">
                <a:lumMod val="50000"/>
              </a:srgb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fontAlgn="auto">
              <a:spcBef>
                <a:spcPct val="50000"/>
              </a:spcBef>
              <a:spcAft>
                <a:spcPts val="0"/>
              </a:spcAft>
              <a:defRPr/>
            </a:pPr>
            <a:endParaRPr kumimoji="0" lang="ja-JP" altLang="en-US" sz="1000" b="1" kern="0" smtClean="0">
              <a:solidFill>
                <a:srgbClr val="000000"/>
              </a:solidFill>
              <a:latin typeface="+mn-lt"/>
              <a:ea typeface="HGS創英角ｺﾞｼｯｸUB" pitchFamily="50" charset="-128"/>
            </a:endParaRPr>
          </a:p>
        </p:txBody>
      </p:sp>
      <p:sp>
        <p:nvSpPr>
          <p:cNvPr id="15" name="正方形/長方形 14"/>
          <p:cNvSpPr/>
          <p:nvPr/>
        </p:nvSpPr>
        <p:spPr bwMode="auto">
          <a:xfrm>
            <a:off x="899593" y="2542664"/>
            <a:ext cx="3416137" cy="533481"/>
          </a:xfrm>
          <a:prstGeom prst="rect">
            <a:avLst/>
          </a:prstGeom>
          <a:noFill/>
          <a:ln w="19050" cap="flat" cmpd="sng" algn="ctr">
            <a:solidFill>
              <a:srgbClr val="FFFFFF">
                <a:lumMod val="50000"/>
              </a:srgb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fontAlgn="auto">
              <a:spcBef>
                <a:spcPct val="50000"/>
              </a:spcBef>
              <a:spcAft>
                <a:spcPts val="0"/>
              </a:spcAft>
              <a:defRPr/>
            </a:pPr>
            <a:endParaRPr kumimoji="0" lang="ja-JP" altLang="en-US" sz="1000" b="1" kern="0" smtClean="0">
              <a:solidFill>
                <a:srgbClr val="000000"/>
              </a:solidFill>
              <a:latin typeface="+mn-lt"/>
              <a:ea typeface="HGS創英角ｺﾞｼｯｸUB" pitchFamily="50" charset="-128"/>
            </a:endParaRPr>
          </a:p>
        </p:txBody>
      </p:sp>
      <p:sp>
        <p:nvSpPr>
          <p:cNvPr id="18" name="テキスト ボックス 17"/>
          <p:cNvSpPr txBox="1"/>
          <p:nvPr/>
        </p:nvSpPr>
        <p:spPr>
          <a:xfrm>
            <a:off x="899592" y="1484903"/>
            <a:ext cx="3416137" cy="400110"/>
          </a:xfrm>
          <a:prstGeom prst="rect">
            <a:avLst/>
          </a:prstGeom>
          <a:noFill/>
        </p:spPr>
        <p:txBody>
          <a:bodyPr wrap="square" rtlCol="0">
            <a:spAutoFit/>
          </a:bodyPr>
          <a:lstStyle/>
          <a:p>
            <a:pPr algn="l"/>
            <a:r>
              <a:rPr lang="en-US" altLang="ja-JP" sz="1000" dirty="0" smtClean="0">
                <a:solidFill>
                  <a:srgbClr val="333399"/>
                </a:solidFill>
                <a:latin typeface="+mn-lt"/>
                <a:ea typeface="HGP創英角ｺﾞｼｯｸUB" pitchFamily="50" charset="-128"/>
              </a:rPr>
              <a:t>High </a:t>
            </a:r>
            <a:r>
              <a:rPr lang="en-US" altLang="ja-JP" sz="1000" dirty="0">
                <a:solidFill>
                  <a:srgbClr val="333399"/>
                </a:solidFill>
                <a:latin typeface="+mn-lt"/>
                <a:ea typeface="HGP創英角ｺﾞｼｯｸUB" pitchFamily="50" charset="-128"/>
              </a:rPr>
              <a:t>Reliability with Proprietary </a:t>
            </a:r>
            <a:r>
              <a:rPr lang="en-US" altLang="ja-JP" sz="1000" dirty="0" smtClean="0">
                <a:solidFill>
                  <a:srgbClr val="333399"/>
                </a:solidFill>
                <a:latin typeface="+mn-lt"/>
                <a:ea typeface="HGP創英角ｺﾞｼｯｸUB" pitchFamily="50" charset="-128"/>
              </a:rPr>
              <a:t>HW</a:t>
            </a:r>
            <a:r>
              <a:rPr lang="en-US" altLang="ja-JP" sz="1000" dirty="0">
                <a:solidFill>
                  <a:srgbClr val="000000"/>
                </a:solidFill>
                <a:latin typeface="+mn-lt"/>
                <a:ea typeface="HGP創英角ｺﾞｼｯｸUB" pitchFamily="50" charset="-128"/>
              </a:rPr>
              <a:t/>
            </a:r>
            <a:br>
              <a:rPr lang="en-US" altLang="ja-JP" sz="1000" dirty="0">
                <a:solidFill>
                  <a:srgbClr val="000000"/>
                </a:solidFill>
                <a:latin typeface="+mn-lt"/>
                <a:ea typeface="HGP創英角ｺﾞｼｯｸUB" pitchFamily="50" charset="-128"/>
              </a:rPr>
            </a:br>
            <a:r>
              <a:rPr lang="en-US" altLang="ja-JP" sz="1000" dirty="0" smtClean="0">
                <a:solidFill>
                  <a:srgbClr val="000000"/>
                </a:solidFill>
                <a:latin typeface="+mn-lt"/>
                <a:ea typeface="HGP創英角ｺﾞｼｯｸUB" pitchFamily="50" charset="-128"/>
              </a:rPr>
              <a:t> NSX1000/2000 has </a:t>
            </a:r>
            <a:r>
              <a:rPr lang="en-US" altLang="ja-JP" sz="1000" dirty="0">
                <a:solidFill>
                  <a:srgbClr val="000000"/>
                </a:solidFill>
                <a:latin typeface="+mn-lt"/>
                <a:ea typeface="HGP創英角ｺﾞｼｯｸUB" pitchFamily="50" charset="-128"/>
              </a:rPr>
              <a:t>Panasonic Hardware</a:t>
            </a:r>
          </a:p>
        </p:txBody>
      </p:sp>
      <p:sp>
        <p:nvSpPr>
          <p:cNvPr id="19" name="テキスト ボックス 18"/>
          <p:cNvSpPr txBox="1"/>
          <p:nvPr/>
        </p:nvSpPr>
        <p:spPr>
          <a:xfrm>
            <a:off x="899596" y="1930714"/>
            <a:ext cx="3416137" cy="553998"/>
          </a:xfrm>
          <a:prstGeom prst="rect">
            <a:avLst/>
          </a:prstGeom>
          <a:noFill/>
        </p:spPr>
        <p:txBody>
          <a:bodyPr wrap="square" rIns="0" rtlCol="0">
            <a:spAutoFit/>
          </a:bodyPr>
          <a:lstStyle/>
          <a:p>
            <a:pPr algn="l"/>
            <a:r>
              <a:rPr lang="en-US" altLang="ja-JP" sz="1000" dirty="0" smtClean="0">
                <a:solidFill>
                  <a:srgbClr val="333399"/>
                </a:solidFill>
                <a:latin typeface="+mn-lt"/>
                <a:ea typeface="HGP創英角ｺﾞｼｯｸUB" pitchFamily="50" charset="-128"/>
              </a:rPr>
              <a:t>Higher Level Redundancy</a:t>
            </a:r>
            <a:r>
              <a:rPr lang="en-US" altLang="ja-JP" sz="1000" dirty="0">
                <a:solidFill>
                  <a:srgbClr val="000000"/>
                </a:solidFill>
                <a:latin typeface="+mn-lt"/>
                <a:ea typeface="HGP創英角ｺﾞｼｯｸUB" pitchFamily="50" charset="-128"/>
              </a:rPr>
              <a:t/>
            </a:r>
            <a:br>
              <a:rPr lang="en-US" altLang="ja-JP" sz="1000" dirty="0">
                <a:solidFill>
                  <a:srgbClr val="000000"/>
                </a:solidFill>
                <a:latin typeface="+mn-lt"/>
                <a:ea typeface="HGP創英角ｺﾞｼｯｸUB" pitchFamily="50" charset="-128"/>
              </a:rPr>
            </a:br>
            <a:r>
              <a:rPr lang="en-US" altLang="ja-JP" sz="1000" dirty="0">
                <a:solidFill>
                  <a:srgbClr val="000000"/>
                </a:solidFill>
                <a:latin typeface="+mn-lt"/>
                <a:ea typeface="HGP創英角ｺﾞｼｯｸUB" pitchFamily="50" charset="-128"/>
              </a:rPr>
              <a:t> </a:t>
            </a:r>
            <a:r>
              <a:rPr lang="en-US" altLang="ja-JP" sz="1000" dirty="0" smtClean="0">
                <a:solidFill>
                  <a:srgbClr val="000000"/>
                </a:solidFill>
                <a:latin typeface="+mn-lt"/>
                <a:ea typeface="HGP創英角ｺﾞｼｯｸUB" pitchFamily="50" charset="-128"/>
              </a:rPr>
              <a:t>Keep P2P Call</a:t>
            </a:r>
            <a:br>
              <a:rPr lang="en-US" altLang="ja-JP" sz="1000" dirty="0" smtClean="0">
                <a:solidFill>
                  <a:srgbClr val="000000"/>
                </a:solidFill>
                <a:latin typeface="+mn-lt"/>
                <a:ea typeface="HGP創英角ｺﾞｼｯｸUB" pitchFamily="50" charset="-128"/>
              </a:rPr>
            </a:br>
            <a:r>
              <a:rPr lang="en-US" altLang="ja-JP" sz="1000" dirty="0" smtClean="0">
                <a:solidFill>
                  <a:srgbClr val="000000"/>
                </a:solidFill>
                <a:latin typeface="+mn-lt"/>
                <a:ea typeface="HGP創英角ｺﾞｼｯｸUB" pitchFamily="50" charset="-128"/>
              </a:rPr>
              <a:t> Simplified Isolated Mode </a:t>
            </a:r>
            <a:endParaRPr lang="en-US" altLang="ja-JP" sz="1000" dirty="0">
              <a:solidFill>
                <a:srgbClr val="000000"/>
              </a:solidFill>
              <a:latin typeface="+mn-lt"/>
              <a:ea typeface="HGP創英角ｺﾞｼｯｸUB" pitchFamily="50" charset="-128"/>
            </a:endParaRPr>
          </a:p>
        </p:txBody>
      </p:sp>
      <p:sp>
        <p:nvSpPr>
          <p:cNvPr id="20" name="テキスト ボックス 19"/>
          <p:cNvSpPr txBox="1"/>
          <p:nvPr/>
        </p:nvSpPr>
        <p:spPr>
          <a:xfrm>
            <a:off x="899595" y="2530414"/>
            <a:ext cx="3416134" cy="553998"/>
          </a:xfrm>
          <a:prstGeom prst="rect">
            <a:avLst/>
          </a:prstGeom>
          <a:noFill/>
        </p:spPr>
        <p:txBody>
          <a:bodyPr wrap="square" rtlCol="0">
            <a:spAutoFit/>
          </a:bodyPr>
          <a:lstStyle/>
          <a:p>
            <a:pPr algn="l"/>
            <a:r>
              <a:rPr lang="en-US" altLang="ja-JP" sz="1000" dirty="0" smtClean="0">
                <a:solidFill>
                  <a:srgbClr val="333399"/>
                </a:solidFill>
                <a:latin typeface="+mn-lt"/>
                <a:ea typeface="HGP創英角ｺﾞｼｯｸUB" pitchFamily="50" charset="-128"/>
              </a:rPr>
              <a:t>Networking</a:t>
            </a:r>
            <a:r>
              <a:rPr lang="en-US" altLang="ja-JP" sz="1000" dirty="0">
                <a:solidFill>
                  <a:srgbClr val="000000"/>
                </a:solidFill>
                <a:latin typeface="+mn-lt"/>
                <a:ea typeface="HGP創英角ｺﾞｼｯｸUB" pitchFamily="50" charset="-128"/>
              </a:rPr>
              <a:t/>
            </a:r>
            <a:br>
              <a:rPr lang="en-US" altLang="ja-JP" sz="1000" dirty="0">
                <a:solidFill>
                  <a:srgbClr val="000000"/>
                </a:solidFill>
                <a:latin typeface="+mn-lt"/>
                <a:ea typeface="HGP創英角ｺﾞｼｯｸUB" pitchFamily="50" charset="-128"/>
              </a:rPr>
            </a:br>
            <a:r>
              <a:rPr lang="en-US" altLang="ja-JP" sz="1000" dirty="0">
                <a:solidFill>
                  <a:srgbClr val="000000"/>
                </a:solidFill>
                <a:latin typeface="+mn-lt"/>
                <a:ea typeface="HGP創英角ｺﾞｼｯｸUB" pitchFamily="50" charset="-128"/>
              </a:rPr>
              <a:t> </a:t>
            </a:r>
            <a:r>
              <a:rPr lang="en-US" altLang="ja-JP" sz="1000" dirty="0" smtClean="0">
                <a:solidFill>
                  <a:srgbClr val="000000"/>
                </a:solidFill>
                <a:latin typeface="+mn-lt"/>
                <a:ea typeface="HGP創英角ｺﾞｼｯｸUB" pitchFamily="50" charset="-128"/>
              </a:rPr>
              <a:t>32 Site One-Look Network</a:t>
            </a:r>
          </a:p>
          <a:p>
            <a:pPr algn="l"/>
            <a:r>
              <a:rPr lang="en-US" altLang="ja-JP" sz="1000" dirty="0">
                <a:solidFill>
                  <a:srgbClr val="000000"/>
                </a:solidFill>
                <a:latin typeface="+mn-lt"/>
                <a:ea typeface="HGP創英角ｺﾞｼｯｸUB" pitchFamily="50" charset="-128"/>
              </a:rPr>
              <a:t> </a:t>
            </a:r>
            <a:r>
              <a:rPr lang="en-US" altLang="ja-JP" sz="1000" dirty="0" smtClean="0">
                <a:solidFill>
                  <a:srgbClr val="000000"/>
                </a:solidFill>
                <a:latin typeface="+mn-lt"/>
                <a:ea typeface="HGP創英角ｺﾞｼｯｸUB" pitchFamily="50" charset="-128"/>
              </a:rPr>
              <a:t>NS Series Networking</a:t>
            </a:r>
            <a:endParaRPr lang="en-US" altLang="ja-JP" sz="1000" dirty="0">
              <a:solidFill>
                <a:srgbClr val="000000"/>
              </a:solidFill>
              <a:latin typeface="+mn-lt"/>
              <a:ea typeface="HGP創英角ｺﾞｼｯｸUB" pitchFamily="50" charset="-128"/>
            </a:endParaRPr>
          </a:p>
        </p:txBody>
      </p:sp>
      <p:sp>
        <p:nvSpPr>
          <p:cNvPr id="22" name="Text Box 49"/>
          <p:cNvSpPr txBox="1">
            <a:spLocks noChangeArrowheads="1"/>
          </p:cNvSpPr>
          <p:nvPr/>
        </p:nvSpPr>
        <p:spPr bwMode="auto">
          <a:xfrm>
            <a:off x="1661306" y="52571"/>
            <a:ext cx="6115050" cy="430661"/>
          </a:xfrm>
          <a:prstGeom prst="rect">
            <a:avLst/>
          </a:prstGeom>
          <a:noFill/>
          <a:ln w="9525">
            <a:noFill/>
            <a:miter lim="800000"/>
            <a:headEnd/>
            <a:tailEnd/>
          </a:ln>
          <a:effectLst/>
        </p:spPr>
        <p:txBody>
          <a:bodyPr lIns="60743" tIns="30368" rIns="30368" bIns="30368" anchor="ctr">
            <a:spAutoFit/>
          </a:bodyPr>
          <a:lstStyle/>
          <a:p>
            <a:pPr>
              <a:defRPr/>
            </a:pPr>
            <a:r>
              <a:rPr lang="en-US" altLang="ja-JP" sz="2400" dirty="0">
                <a:solidFill>
                  <a:srgbClr val="FFFFFF"/>
                </a:solidFill>
                <a:latin typeface="Arial" pitchFamily="34" charset="0"/>
              </a:rPr>
              <a:t>1-1. </a:t>
            </a:r>
            <a:r>
              <a:rPr lang="en-US" altLang="ja-JP" sz="2400" dirty="0" smtClean="0">
                <a:solidFill>
                  <a:srgbClr val="FFFFFF"/>
                </a:solidFill>
                <a:latin typeface="Arial" pitchFamily="34" charset="0"/>
              </a:rPr>
              <a:t>KX-NSX1000/2000 </a:t>
            </a:r>
            <a:r>
              <a:rPr lang="en-US" altLang="ja-JP" sz="2400" dirty="0">
                <a:solidFill>
                  <a:srgbClr val="FFFFFF"/>
                </a:solidFill>
                <a:latin typeface="Arial" pitchFamily="34" charset="0"/>
              </a:rPr>
              <a:t>System Overview </a:t>
            </a:r>
            <a:endParaRPr lang="en-US" altLang="ja-JP" sz="2400" dirty="0">
              <a:solidFill>
                <a:srgbClr val="FFFFFF"/>
              </a:solidFill>
              <a:effectLst>
                <a:outerShdw blurRad="38100" dist="38100" dir="2700000" algn="tl">
                  <a:srgbClr val="C0C0C0"/>
                </a:outerShdw>
              </a:effectLst>
              <a:latin typeface="Arial" pitchFamily="34" charset="0"/>
            </a:endParaRPr>
          </a:p>
        </p:txBody>
      </p:sp>
      <p:sp>
        <p:nvSpPr>
          <p:cNvPr id="16" name="正方形/長方形 15"/>
          <p:cNvSpPr/>
          <p:nvPr/>
        </p:nvSpPr>
        <p:spPr bwMode="auto">
          <a:xfrm>
            <a:off x="899596" y="3112002"/>
            <a:ext cx="3416137" cy="553806"/>
          </a:xfrm>
          <a:prstGeom prst="rect">
            <a:avLst/>
          </a:prstGeom>
          <a:noFill/>
          <a:ln w="19050" cap="flat" cmpd="sng" algn="ctr">
            <a:solidFill>
              <a:srgbClr val="FFFFFF">
                <a:lumMod val="50000"/>
              </a:srgb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fontAlgn="auto">
              <a:spcBef>
                <a:spcPct val="50000"/>
              </a:spcBef>
              <a:spcAft>
                <a:spcPts val="0"/>
              </a:spcAft>
              <a:defRPr/>
            </a:pPr>
            <a:endParaRPr kumimoji="0" lang="ja-JP" altLang="en-US" sz="1000" b="1" kern="0" smtClean="0">
              <a:solidFill>
                <a:srgbClr val="000000"/>
              </a:solidFill>
              <a:latin typeface="+mn-lt"/>
              <a:ea typeface="HGS創英角ｺﾞｼｯｸUB" pitchFamily="50" charset="-128"/>
            </a:endParaRPr>
          </a:p>
        </p:txBody>
      </p:sp>
      <p:sp>
        <p:nvSpPr>
          <p:cNvPr id="17" name="テキスト ボックス 16"/>
          <p:cNvSpPr txBox="1"/>
          <p:nvPr/>
        </p:nvSpPr>
        <p:spPr>
          <a:xfrm>
            <a:off x="899598" y="3130114"/>
            <a:ext cx="3416134" cy="553998"/>
          </a:xfrm>
          <a:prstGeom prst="rect">
            <a:avLst/>
          </a:prstGeom>
          <a:noFill/>
        </p:spPr>
        <p:txBody>
          <a:bodyPr wrap="square" rtlCol="0">
            <a:spAutoFit/>
          </a:bodyPr>
          <a:lstStyle/>
          <a:p>
            <a:pPr algn="l"/>
            <a:r>
              <a:rPr lang="en-US" altLang="ja-JP" sz="1000" dirty="0" smtClean="0">
                <a:solidFill>
                  <a:srgbClr val="333399"/>
                </a:solidFill>
                <a:latin typeface="+mn-lt"/>
                <a:ea typeface="HGP創英角ｺﾞｼｯｸUB" pitchFamily="50" charset="-128"/>
              </a:rPr>
              <a:t>Maintenance</a:t>
            </a:r>
            <a:r>
              <a:rPr lang="en-US" altLang="ja-JP" sz="1000" dirty="0">
                <a:solidFill>
                  <a:srgbClr val="000000"/>
                </a:solidFill>
                <a:latin typeface="+mn-lt"/>
                <a:ea typeface="HGP創英角ｺﾞｼｯｸUB" pitchFamily="50" charset="-128"/>
              </a:rPr>
              <a:t/>
            </a:r>
            <a:br>
              <a:rPr lang="en-US" altLang="ja-JP" sz="1000" dirty="0">
                <a:solidFill>
                  <a:srgbClr val="000000"/>
                </a:solidFill>
                <a:latin typeface="+mn-lt"/>
                <a:ea typeface="HGP創英角ｺﾞｼｯｸUB" pitchFamily="50" charset="-128"/>
              </a:rPr>
            </a:br>
            <a:r>
              <a:rPr lang="en-US" altLang="ja-JP" sz="1000" dirty="0">
                <a:solidFill>
                  <a:srgbClr val="000000"/>
                </a:solidFill>
                <a:latin typeface="+mn-lt"/>
                <a:ea typeface="HGP創英角ｺﾞｼｯｸUB" pitchFamily="50" charset="-128"/>
              </a:rPr>
              <a:t> </a:t>
            </a:r>
            <a:r>
              <a:rPr lang="en-US" altLang="ja-JP" sz="1000" dirty="0" smtClean="0">
                <a:solidFill>
                  <a:srgbClr val="000000"/>
                </a:solidFill>
                <a:latin typeface="+mn-lt"/>
                <a:ea typeface="HGP創英角ｺﾞｼｯｸUB" pitchFamily="50" charset="-128"/>
              </a:rPr>
              <a:t>Need AK to maintain firmware and use</a:t>
            </a:r>
          </a:p>
          <a:p>
            <a:pPr algn="l"/>
            <a:r>
              <a:rPr lang="en-US" altLang="ja-JP" sz="1000" dirty="0">
                <a:solidFill>
                  <a:srgbClr val="000000"/>
                </a:solidFill>
                <a:latin typeface="+mn-lt"/>
                <a:ea typeface="HGP創英角ｺﾞｼｯｸUB" pitchFamily="50" charset="-128"/>
              </a:rPr>
              <a:t> </a:t>
            </a:r>
            <a:r>
              <a:rPr lang="en-US" altLang="ja-JP" sz="1000" dirty="0" smtClean="0">
                <a:solidFill>
                  <a:srgbClr val="000000"/>
                </a:solidFill>
                <a:latin typeface="+mn-lt"/>
                <a:ea typeface="HGP創英角ｺﾞｼｯｸUB" pitchFamily="50" charset="-128"/>
              </a:rPr>
              <a:t>Expanded Log Feature</a:t>
            </a:r>
            <a:endParaRPr lang="en-US" altLang="ja-JP" sz="1000" dirty="0">
              <a:solidFill>
                <a:srgbClr val="000000"/>
              </a:solidFill>
              <a:latin typeface="+mn-lt"/>
              <a:ea typeface="HGP創英角ｺﾞｼｯｸUB" pitchFamily="50" charset="-128"/>
            </a:endParaRPr>
          </a:p>
        </p:txBody>
      </p:sp>
      <p:sp>
        <p:nvSpPr>
          <p:cNvPr id="21" name="正方形/長方形 20"/>
          <p:cNvSpPr/>
          <p:nvPr/>
        </p:nvSpPr>
        <p:spPr bwMode="auto">
          <a:xfrm>
            <a:off x="899596" y="3729813"/>
            <a:ext cx="3416137" cy="426113"/>
          </a:xfrm>
          <a:prstGeom prst="rect">
            <a:avLst/>
          </a:prstGeom>
          <a:noFill/>
          <a:ln w="19050" cap="flat" cmpd="sng" algn="ctr">
            <a:solidFill>
              <a:srgbClr val="FFFFFF">
                <a:lumMod val="50000"/>
              </a:srgb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fontAlgn="auto">
              <a:spcBef>
                <a:spcPct val="50000"/>
              </a:spcBef>
              <a:spcAft>
                <a:spcPts val="0"/>
              </a:spcAft>
              <a:defRPr/>
            </a:pPr>
            <a:endParaRPr kumimoji="0" lang="ja-JP" altLang="en-US" sz="1000" b="1" kern="0" smtClean="0">
              <a:solidFill>
                <a:srgbClr val="000000"/>
              </a:solidFill>
              <a:latin typeface="+mn-lt"/>
              <a:ea typeface="HGS創英角ｺﾞｼｯｸUB" pitchFamily="50" charset="-128"/>
            </a:endParaRPr>
          </a:p>
        </p:txBody>
      </p:sp>
      <p:sp>
        <p:nvSpPr>
          <p:cNvPr id="23" name="テキスト ボックス 22"/>
          <p:cNvSpPr txBox="1"/>
          <p:nvPr/>
        </p:nvSpPr>
        <p:spPr>
          <a:xfrm>
            <a:off x="899593" y="3755816"/>
            <a:ext cx="3488672" cy="400110"/>
          </a:xfrm>
          <a:prstGeom prst="rect">
            <a:avLst/>
          </a:prstGeom>
          <a:noFill/>
        </p:spPr>
        <p:txBody>
          <a:bodyPr wrap="square" rtlCol="0">
            <a:spAutoFit/>
          </a:bodyPr>
          <a:lstStyle/>
          <a:p>
            <a:pPr algn="l"/>
            <a:r>
              <a:rPr lang="en-US" altLang="ja-JP" sz="1000" dirty="0" smtClean="0">
                <a:solidFill>
                  <a:srgbClr val="333399"/>
                </a:solidFill>
                <a:latin typeface="+mn-lt"/>
                <a:ea typeface="HGP創英角ｺﾞｼｯｸUB" pitchFamily="50" charset="-128"/>
              </a:rPr>
              <a:t>Panasonic SIP phone (HDV series/TGP600)</a:t>
            </a:r>
            <a:r>
              <a:rPr lang="en-US" altLang="ja-JP" sz="1000" dirty="0">
                <a:solidFill>
                  <a:srgbClr val="000000"/>
                </a:solidFill>
                <a:latin typeface="+mn-lt"/>
                <a:ea typeface="HGP創英角ｺﾞｼｯｸUB" pitchFamily="50" charset="-128"/>
              </a:rPr>
              <a:t/>
            </a:r>
            <a:br>
              <a:rPr lang="en-US" altLang="ja-JP" sz="1000" dirty="0">
                <a:solidFill>
                  <a:srgbClr val="000000"/>
                </a:solidFill>
                <a:latin typeface="+mn-lt"/>
                <a:ea typeface="HGP創英角ｺﾞｼｯｸUB" pitchFamily="50" charset="-128"/>
              </a:rPr>
            </a:br>
            <a:r>
              <a:rPr lang="en-US" altLang="ja-JP" sz="1000" dirty="0" smtClean="0">
                <a:solidFill>
                  <a:srgbClr val="000000"/>
                </a:solidFill>
                <a:latin typeface="+mn-lt"/>
                <a:ea typeface="HGP創英角ｺﾞｼｯｸUB" pitchFamily="50" charset="-128"/>
              </a:rPr>
              <a:t>No device AK required. </a:t>
            </a:r>
            <a:endParaRPr lang="en-US" altLang="ja-JP" sz="1000" dirty="0">
              <a:solidFill>
                <a:srgbClr val="000000"/>
              </a:solidFill>
              <a:latin typeface="+mn-lt"/>
              <a:ea typeface="HGP創英角ｺﾞｼｯｸUB" pitchFamily="50" charset="-128"/>
            </a:endParaRPr>
          </a:p>
        </p:txBody>
      </p:sp>
      <p:sp>
        <p:nvSpPr>
          <p:cNvPr id="2" name="テキスト ボックス 1"/>
          <p:cNvSpPr txBox="1"/>
          <p:nvPr/>
        </p:nvSpPr>
        <p:spPr>
          <a:xfrm>
            <a:off x="4418318" y="3862897"/>
            <a:ext cx="4065537" cy="307777"/>
          </a:xfrm>
          <a:prstGeom prst="rect">
            <a:avLst/>
          </a:prstGeom>
          <a:noFill/>
        </p:spPr>
        <p:txBody>
          <a:bodyPr wrap="none" rtlCol="0">
            <a:spAutoFit/>
          </a:bodyPr>
          <a:lstStyle/>
          <a:p>
            <a:r>
              <a:rPr kumimoji="1" lang="en-US" altLang="ja-JP" sz="800" dirty="0" smtClean="0">
                <a:solidFill>
                  <a:srgbClr val="FF0000"/>
                </a:solidFill>
              </a:rPr>
              <a:t>*1 These number is ground total of mailbox that include mailbox for ICD-G etc.</a:t>
            </a:r>
            <a:r>
              <a:rPr kumimoji="1" lang="en-US" altLang="ja-JP" dirty="0" smtClean="0"/>
              <a:t> </a:t>
            </a:r>
            <a:endParaRPr kumimoji="1" lang="ja-JP" altLang="en-US" dirty="0"/>
          </a:p>
        </p:txBody>
      </p:sp>
    </p:spTree>
    <p:extLst>
      <p:ext uri="{BB962C8B-B14F-4D97-AF65-F5344CB8AC3E}">
        <p14:creationId xmlns:p14="http://schemas.microsoft.com/office/powerpoint/2010/main" val="38885180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876133561"/>
              </p:ext>
            </p:extLst>
          </p:nvPr>
        </p:nvGraphicFramePr>
        <p:xfrm>
          <a:off x="899592" y="1095586"/>
          <a:ext cx="7452829" cy="3312384"/>
        </p:xfrm>
        <a:graphic>
          <a:graphicData uri="http://schemas.openxmlformats.org/drawingml/2006/table">
            <a:tbl>
              <a:tblPr firstRow="1" firstCol="1" bandRow="1">
                <a:tableStyleId>{5C22544A-7EE6-4342-B048-85BDC9FD1C3A}</a:tableStyleId>
              </a:tblPr>
              <a:tblGrid>
                <a:gridCol w="561771"/>
                <a:gridCol w="2584146"/>
                <a:gridCol w="1348250"/>
                <a:gridCol w="2958662"/>
              </a:tblGrid>
              <a:tr h="207024">
                <a:tc>
                  <a:txBody>
                    <a:bodyPr/>
                    <a:lstStyle/>
                    <a:p>
                      <a:pPr algn="ctr">
                        <a:spcAft>
                          <a:spcPts val="0"/>
                        </a:spcAft>
                      </a:pPr>
                      <a:r>
                        <a:rPr lang="ja-JP" sz="1000" kern="0" dirty="0">
                          <a:solidFill>
                            <a:schemeClr val="tx1"/>
                          </a:solidFill>
                          <a:effectLst/>
                          <a:latin typeface="+mn-lt"/>
                        </a:rPr>
                        <a:t>　</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Description</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a:solidFill>
                            <a:schemeClr val="tx1"/>
                          </a:solidFill>
                          <a:effectLst/>
                          <a:latin typeface="+mn-lt"/>
                        </a:rPr>
                        <a:t>Model Name</a:t>
                      </a:r>
                      <a:endParaRPr lang="ja-JP" sz="1000" kern="10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a:solidFill>
                            <a:schemeClr val="tx1"/>
                          </a:solidFill>
                          <a:effectLst/>
                          <a:latin typeface="+mn-lt"/>
                        </a:rPr>
                        <a:t>Feature</a:t>
                      </a:r>
                      <a:endParaRPr lang="ja-JP" sz="1000" kern="10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24">
                <a:tc rowSpan="15">
                  <a:txBody>
                    <a:bodyPr/>
                    <a:lstStyle/>
                    <a:p>
                      <a:pPr algn="ctr">
                        <a:spcAft>
                          <a:spcPts val="0"/>
                        </a:spcAft>
                      </a:pPr>
                      <a:r>
                        <a:rPr lang="en-US" sz="1000" kern="0" dirty="0">
                          <a:solidFill>
                            <a:schemeClr val="tx1"/>
                          </a:solidFill>
                          <a:effectLst/>
                          <a:latin typeface="+mn-lt"/>
                        </a:rPr>
                        <a:t>User Concept</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1-Nomal User Concept Activation Key </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KX-NSUN001</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a:solidFill>
                            <a:schemeClr val="tx1"/>
                          </a:solidFill>
                          <a:effectLst/>
                          <a:latin typeface="+mn-lt"/>
                        </a:rPr>
                        <a:t>Activate 1 Normal user</a:t>
                      </a:r>
                      <a:endParaRPr lang="ja-JP" sz="1000" kern="10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24">
                <a:tc vMerge="1">
                  <a:txBody>
                    <a:bodyPr/>
                    <a:lstStyle/>
                    <a:p>
                      <a:endParaRPr kumimoji="1" lang="ja-JP" altLang="en-US"/>
                    </a:p>
                  </a:txBody>
                  <a:tcPr/>
                </a:tc>
                <a:tc>
                  <a:txBody>
                    <a:bodyPr/>
                    <a:lstStyle/>
                    <a:p>
                      <a:pPr algn="l">
                        <a:spcAft>
                          <a:spcPts val="0"/>
                        </a:spcAft>
                      </a:pPr>
                      <a:r>
                        <a:rPr lang="en-US" sz="1000" kern="0" dirty="0">
                          <a:solidFill>
                            <a:schemeClr val="tx1"/>
                          </a:solidFill>
                          <a:effectLst/>
                          <a:latin typeface="+mn-lt"/>
                        </a:rPr>
                        <a:t>10-Normal User Concept Activation Key</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KX-NSUN010</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a:solidFill>
                            <a:schemeClr val="tx1"/>
                          </a:solidFill>
                          <a:effectLst/>
                          <a:latin typeface="+mn-lt"/>
                        </a:rPr>
                        <a:t>Activate 10 Normal user</a:t>
                      </a:r>
                      <a:endParaRPr lang="ja-JP" sz="1000" kern="10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24">
                <a:tc vMerge="1">
                  <a:txBody>
                    <a:bodyPr/>
                    <a:lstStyle/>
                    <a:p>
                      <a:endParaRPr kumimoji="1" lang="ja-JP" altLang="en-US"/>
                    </a:p>
                  </a:txBody>
                  <a:tcPr/>
                </a:tc>
                <a:tc>
                  <a:txBody>
                    <a:bodyPr/>
                    <a:lstStyle/>
                    <a:p>
                      <a:pPr algn="l">
                        <a:spcAft>
                          <a:spcPts val="0"/>
                        </a:spcAft>
                      </a:pPr>
                      <a:r>
                        <a:rPr lang="en-US" sz="1000" kern="0" dirty="0">
                          <a:solidFill>
                            <a:schemeClr val="tx1"/>
                          </a:solidFill>
                          <a:effectLst/>
                          <a:latin typeface="+mn-lt"/>
                        </a:rPr>
                        <a:t>50-Normal User Concept Activation Key</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KX-NSUN050</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a:solidFill>
                            <a:schemeClr val="tx1"/>
                          </a:solidFill>
                          <a:effectLst/>
                          <a:latin typeface="+mn-lt"/>
                        </a:rPr>
                        <a:t>Activate 50 Normal user</a:t>
                      </a:r>
                      <a:endParaRPr lang="ja-JP" sz="1000" kern="10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24">
                <a:tc vMerge="1">
                  <a:txBody>
                    <a:bodyPr/>
                    <a:lstStyle/>
                    <a:p>
                      <a:endParaRPr kumimoji="1" lang="ja-JP" altLang="en-US"/>
                    </a:p>
                  </a:txBody>
                  <a:tcPr/>
                </a:tc>
                <a:tc>
                  <a:txBody>
                    <a:bodyPr/>
                    <a:lstStyle/>
                    <a:p>
                      <a:pPr algn="l">
                        <a:spcAft>
                          <a:spcPts val="0"/>
                        </a:spcAft>
                      </a:pPr>
                      <a:r>
                        <a:rPr lang="en-US" sz="1000" kern="0" dirty="0">
                          <a:solidFill>
                            <a:schemeClr val="tx1"/>
                          </a:solidFill>
                          <a:effectLst/>
                          <a:latin typeface="+mn-lt"/>
                        </a:rPr>
                        <a:t>100-Normal User Concept Activation Key</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KX-NSUN100</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a:solidFill>
                            <a:schemeClr val="tx1"/>
                          </a:solidFill>
                          <a:effectLst/>
                          <a:latin typeface="+mn-lt"/>
                        </a:rPr>
                        <a:t>Activate 100 Normal user</a:t>
                      </a:r>
                      <a:endParaRPr lang="ja-JP" sz="1000" kern="10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24">
                <a:tc vMerge="1">
                  <a:txBody>
                    <a:bodyPr/>
                    <a:lstStyle/>
                    <a:p>
                      <a:endParaRPr kumimoji="1" lang="ja-JP" altLang="en-US"/>
                    </a:p>
                  </a:txBody>
                  <a:tcPr/>
                </a:tc>
                <a:tc>
                  <a:txBody>
                    <a:bodyPr/>
                    <a:lstStyle/>
                    <a:p>
                      <a:pPr algn="l">
                        <a:spcAft>
                          <a:spcPts val="0"/>
                        </a:spcAft>
                      </a:pPr>
                      <a:r>
                        <a:rPr lang="en-US" sz="1000" kern="0" dirty="0">
                          <a:solidFill>
                            <a:schemeClr val="tx1"/>
                          </a:solidFill>
                          <a:effectLst/>
                          <a:latin typeface="+mn-lt"/>
                        </a:rPr>
                        <a:t>500-Normal User Concept Activation Key</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KX-NSUN500</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Activate 500 Normal user</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24">
                <a:tc vMerge="1">
                  <a:txBody>
                    <a:bodyPr/>
                    <a:lstStyle/>
                    <a:p>
                      <a:endParaRPr kumimoji="1" lang="ja-JP" altLang="en-US"/>
                    </a:p>
                  </a:txBody>
                  <a:tcPr/>
                </a:tc>
                <a:tc>
                  <a:txBody>
                    <a:bodyPr/>
                    <a:lstStyle/>
                    <a:p>
                      <a:pPr algn="l">
                        <a:spcAft>
                          <a:spcPts val="0"/>
                        </a:spcAft>
                      </a:pPr>
                      <a:r>
                        <a:rPr lang="en-US" sz="1000" kern="0" dirty="0">
                          <a:solidFill>
                            <a:schemeClr val="tx1"/>
                          </a:solidFill>
                          <a:effectLst/>
                          <a:latin typeface="+mn-lt"/>
                        </a:rPr>
                        <a:t>1-Moblie User Concept Activation Key</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KX-NSUM001</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Activate 1Mobile user from Normal user</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24">
                <a:tc vMerge="1">
                  <a:txBody>
                    <a:bodyPr/>
                    <a:lstStyle/>
                    <a:p>
                      <a:endParaRPr kumimoji="1" lang="ja-JP" altLang="en-US"/>
                    </a:p>
                  </a:txBody>
                  <a:tcPr/>
                </a:tc>
                <a:tc>
                  <a:txBody>
                    <a:bodyPr/>
                    <a:lstStyle/>
                    <a:p>
                      <a:pPr algn="l">
                        <a:spcAft>
                          <a:spcPts val="0"/>
                        </a:spcAft>
                      </a:pPr>
                      <a:r>
                        <a:rPr lang="en-US" sz="1000" kern="0" dirty="0">
                          <a:solidFill>
                            <a:schemeClr val="tx1"/>
                          </a:solidFill>
                          <a:effectLst/>
                          <a:latin typeface="+mn-lt"/>
                        </a:rPr>
                        <a:t>10-Moblie User Concept Activation Key</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KX-NSUM010</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Activate 10 Mobile user  from Normal user</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24">
                <a:tc vMerge="1">
                  <a:txBody>
                    <a:bodyPr/>
                    <a:lstStyle/>
                    <a:p>
                      <a:endParaRPr kumimoji="1" lang="ja-JP" altLang="en-US"/>
                    </a:p>
                  </a:txBody>
                  <a:tcPr/>
                </a:tc>
                <a:tc>
                  <a:txBody>
                    <a:bodyPr/>
                    <a:lstStyle/>
                    <a:p>
                      <a:pPr algn="l">
                        <a:spcAft>
                          <a:spcPts val="0"/>
                        </a:spcAft>
                      </a:pPr>
                      <a:r>
                        <a:rPr lang="en-US" sz="1000" kern="0">
                          <a:solidFill>
                            <a:schemeClr val="tx1"/>
                          </a:solidFill>
                          <a:effectLst/>
                          <a:latin typeface="+mn-lt"/>
                        </a:rPr>
                        <a:t>50-Moblie User Concept Activation Key</a:t>
                      </a:r>
                      <a:endParaRPr lang="ja-JP" sz="1000" kern="10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KX-NSUM050</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Activate 50 Mobile user  from Normal user</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24">
                <a:tc vMerge="1">
                  <a:txBody>
                    <a:bodyPr/>
                    <a:lstStyle/>
                    <a:p>
                      <a:endParaRPr kumimoji="1" lang="ja-JP" altLang="en-US"/>
                    </a:p>
                  </a:txBody>
                  <a:tcPr/>
                </a:tc>
                <a:tc>
                  <a:txBody>
                    <a:bodyPr/>
                    <a:lstStyle/>
                    <a:p>
                      <a:pPr algn="l">
                        <a:spcAft>
                          <a:spcPts val="0"/>
                        </a:spcAft>
                      </a:pPr>
                      <a:r>
                        <a:rPr lang="en-US" sz="1000" kern="0">
                          <a:solidFill>
                            <a:schemeClr val="tx1"/>
                          </a:solidFill>
                          <a:effectLst/>
                          <a:latin typeface="+mn-lt"/>
                        </a:rPr>
                        <a:t>100-Moblie User Concept Activation Key</a:t>
                      </a:r>
                      <a:endParaRPr lang="ja-JP" sz="1000" kern="10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KX-NSUM100</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Activate 100 Mobile user  from Normal user</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24">
                <a:tc vMerge="1">
                  <a:txBody>
                    <a:bodyPr/>
                    <a:lstStyle/>
                    <a:p>
                      <a:endParaRPr kumimoji="1" lang="ja-JP" altLang="en-US"/>
                    </a:p>
                  </a:txBody>
                  <a:tcPr/>
                </a:tc>
                <a:tc>
                  <a:txBody>
                    <a:bodyPr/>
                    <a:lstStyle/>
                    <a:p>
                      <a:pPr algn="l">
                        <a:spcAft>
                          <a:spcPts val="0"/>
                        </a:spcAft>
                      </a:pPr>
                      <a:r>
                        <a:rPr lang="en-US" sz="1000" kern="0">
                          <a:solidFill>
                            <a:schemeClr val="tx1"/>
                          </a:solidFill>
                          <a:effectLst/>
                          <a:latin typeface="+mn-lt"/>
                        </a:rPr>
                        <a:t>500-Moblie User Concept Activation Key</a:t>
                      </a:r>
                      <a:endParaRPr lang="ja-JP" sz="1000" kern="10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KX-NSUM500</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Activate 500 Mobile user  from Normal user</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24">
                <a:tc vMerge="1">
                  <a:txBody>
                    <a:bodyPr/>
                    <a:lstStyle/>
                    <a:p>
                      <a:endParaRPr kumimoji="1" lang="ja-JP" altLang="en-US"/>
                    </a:p>
                  </a:txBody>
                  <a:tcPr/>
                </a:tc>
                <a:tc>
                  <a:txBody>
                    <a:bodyPr/>
                    <a:lstStyle/>
                    <a:p>
                      <a:pPr algn="l">
                        <a:spcAft>
                          <a:spcPts val="0"/>
                        </a:spcAft>
                      </a:pPr>
                      <a:r>
                        <a:rPr lang="en-US" sz="1000" kern="0" dirty="0">
                          <a:solidFill>
                            <a:schemeClr val="tx1"/>
                          </a:solidFill>
                          <a:effectLst/>
                          <a:latin typeface="+mn-lt"/>
                        </a:rPr>
                        <a:t>1-Advanced User Concept Activation Key</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KX-NSUA001</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Activate 1Advanced user  from Mobile user</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24">
                <a:tc vMerge="1">
                  <a:txBody>
                    <a:bodyPr/>
                    <a:lstStyle/>
                    <a:p>
                      <a:endParaRPr kumimoji="1" lang="ja-JP" altLang="en-US"/>
                    </a:p>
                  </a:txBody>
                  <a:tcPr/>
                </a:tc>
                <a:tc>
                  <a:txBody>
                    <a:bodyPr/>
                    <a:lstStyle/>
                    <a:p>
                      <a:pPr algn="l">
                        <a:spcAft>
                          <a:spcPts val="0"/>
                        </a:spcAft>
                      </a:pPr>
                      <a:r>
                        <a:rPr lang="en-US" sz="1000" kern="0">
                          <a:solidFill>
                            <a:schemeClr val="tx1"/>
                          </a:solidFill>
                          <a:effectLst/>
                          <a:latin typeface="+mn-lt"/>
                        </a:rPr>
                        <a:t>10-Advanced User Concept Activation Key</a:t>
                      </a:r>
                      <a:endParaRPr lang="ja-JP" sz="1000" kern="10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KX-NSUA010</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Activate 10 Advanced user  from Mobile user</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24">
                <a:tc vMerge="1">
                  <a:txBody>
                    <a:bodyPr/>
                    <a:lstStyle/>
                    <a:p>
                      <a:endParaRPr kumimoji="1" lang="ja-JP" altLang="en-US"/>
                    </a:p>
                  </a:txBody>
                  <a:tcPr/>
                </a:tc>
                <a:tc>
                  <a:txBody>
                    <a:bodyPr/>
                    <a:lstStyle/>
                    <a:p>
                      <a:pPr algn="l">
                        <a:spcAft>
                          <a:spcPts val="0"/>
                        </a:spcAft>
                      </a:pPr>
                      <a:r>
                        <a:rPr lang="en-US" sz="1000" kern="0">
                          <a:solidFill>
                            <a:schemeClr val="tx1"/>
                          </a:solidFill>
                          <a:effectLst/>
                          <a:latin typeface="+mn-lt"/>
                        </a:rPr>
                        <a:t>50-Advanced User Concept Activation Key</a:t>
                      </a:r>
                      <a:endParaRPr lang="ja-JP" sz="1000" kern="10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KX-NSUA050</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Activate 50 Advanced user from Mobile user</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24">
                <a:tc vMerge="1">
                  <a:txBody>
                    <a:bodyPr/>
                    <a:lstStyle/>
                    <a:p>
                      <a:endParaRPr kumimoji="1" lang="ja-JP" altLang="en-US"/>
                    </a:p>
                  </a:txBody>
                  <a:tcPr/>
                </a:tc>
                <a:tc>
                  <a:txBody>
                    <a:bodyPr/>
                    <a:lstStyle/>
                    <a:p>
                      <a:pPr algn="l">
                        <a:spcAft>
                          <a:spcPts val="0"/>
                        </a:spcAft>
                      </a:pPr>
                      <a:r>
                        <a:rPr lang="en-US" sz="1000" kern="0" dirty="0">
                          <a:solidFill>
                            <a:schemeClr val="tx1"/>
                          </a:solidFill>
                          <a:effectLst/>
                          <a:latin typeface="+mn-lt"/>
                        </a:rPr>
                        <a:t>100-Advanced User Concept Activation Key</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KX-NSUA100</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Activate 100 Advanced user from Mobile user</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24">
                <a:tc vMerge="1">
                  <a:txBody>
                    <a:bodyPr/>
                    <a:lstStyle/>
                    <a:p>
                      <a:endParaRPr kumimoji="1" lang="ja-JP" altLang="en-US"/>
                    </a:p>
                  </a:txBody>
                  <a:tcPr/>
                </a:tc>
                <a:tc>
                  <a:txBody>
                    <a:bodyPr/>
                    <a:lstStyle/>
                    <a:p>
                      <a:pPr algn="l">
                        <a:spcAft>
                          <a:spcPts val="0"/>
                        </a:spcAft>
                      </a:pPr>
                      <a:r>
                        <a:rPr lang="en-US" sz="1000" kern="0">
                          <a:solidFill>
                            <a:schemeClr val="tx1"/>
                          </a:solidFill>
                          <a:effectLst/>
                          <a:latin typeface="+mn-lt"/>
                        </a:rPr>
                        <a:t>500-Advanced User Concept Activation Key</a:t>
                      </a:r>
                      <a:endParaRPr lang="ja-JP" sz="1000" kern="10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KX-NSUA500</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Activate 500 Advanced user from Mobile user</a:t>
                      </a:r>
                      <a:endParaRPr lang="ja-JP" sz="1000" kern="100" dirty="0">
                        <a:solidFill>
                          <a:schemeClr val="tx1"/>
                        </a:solidFill>
                        <a:effectLst/>
                        <a:latin typeface="+mn-lt"/>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 Box 7"/>
          <p:cNvSpPr txBox="1">
            <a:spLocks noChangeArrowheads="1"/>
          </p:cNvSpPr>
          <p:nvPr/>
        </p:nvSpPr>
        <p:spPr bwMode="auto">
          <a:xfrm>
            <a:off x="1697310" y="52445"/>
            <a:ext cx="6115050" cy="430891"/>
          </a:xfrm>
          <a:prstGeom prst="rect">
            <a:avLst/>
          </a:prstGeom>
          <a:noFill/>
          <a:ln w="9525">
            <a:noFill/>
            <a:miter lim="800000"/>
            <a:headEnd/>
            <a:tailEnd/>
          </a:ln>
          <a:effectLst/>
        </p:spPr>
        <p:txBody>
          <a:bodyPr lIns="60973" tIns="30482" rIns="30482" bIns="30482" anchor="ctr">
            <a:spAutoFit/>
          </a:bodyPr>
          <a:lstStyle/>
          <a:p>
            <a:pPr>
              <a:defRPr/>
            </a:pPr>
            <a:r>
              <a:rPr lang="en-US" altLang="ja-JP" sz="2400" dirty="0">
                <a:solidFill>
                  <a:srgbClr val="FFFFFF"/>
                </a:solidFill>
                <a:latin typeface="Arial" pitchFamily="34" charset="0"/>
              </a:rPr>
              <a:t>2-2. System </a:t>
            </a:r>
            <a:r>
              <a:rPr lang="en-US" altLang="ja-JP" sz="2400" dirty="0" smtClean="0">
                <a:solidFill>
                  <a:srgbClr val="FFFFFF"/>
                </a:solidFill>
                <a:latin typeface="Arial" pitchFamily="34" charset="0"/>
              </a:rPr>
              <a:t>Configuration(9) </a:t>
            </a:r>
            <a:endParaRPr lang="en-US" altLang="ja-JP" sz="2400" dirty="0">
              <a:solidFill>
                <a:srgbClr val="FFFFFF"/>
              </a:solidFill>
              <a:effectLst>
                <a:outerShdw blurRad="38100" dist="38100" dir="2700000" algn="tl">
                  <a:srgbClr val="C0C0C0"/>
                </a:outerShdw>
              </a:effectLst>
              <a:latin typeface="Arial" pitchFamily="34" charset="0"/>
            </a:endParaRPr>
          </a:p>
        </p:txBody>
      </p:sp>
      <p:sp>
        <p:nvSpPr>
          <p:cNvPr id="4" name="正方形/長方形 3"/>
          <p:cNvSpPr/>
          <p:nvPr/>
        </p:nvSpPr>
        <p:spPr>
          <a:xfrm>
            <a:off x="755576" y="685024"/>
            <a:ext cx="3049617" cy="338554"/>
          </a:xfrm>
          <a:prstGeom prst="rect">
            <a:avLst/>
          </a:prstGeom>
        </p:spPr>
        <p:txBody>
          <a:bodyPr wrap="none">
            <a:spAutoFit/>
          </a:bodyPr>
          <a:lstStyle/>
          <a:p>
            <a:r>
              <a:rPr lang="en-US" altLang="ja-JP" sz="1600" dirty="0">
                <a:solidFill>
                  <a:srgbClr val="000000"/>
                </a:solidFill>
              </a:rPr>
              <a:t>User Concept Activation Key </a:t>
            </a:r>
            <a:endParaRPr lang="ja-JP" altLang="en-US" sz="1600" dirty="0">
              <a:solidFill>
                <a:srgbClr val="000000"/>
              </a:solidFill>
            </a:endParaRPr>
          </a:p>
        </p:txBody>
      </p:sp>
    </p:spTree>
    <p:extLst>
      <p:ext uri="{BB962C8B-B14F-4D97-AF65-F5344CB8AC3E}">
        <p14:creationId xmlns:p14="http://schemas.microsoft.com/office/powerpoint/2010/main" val="14854418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921620270"/>
              </p:ext>
            </p:extLst>
          </p:nvPr>
        </p:nvGraphicFramePr>
        <p:xfrm>
          <a:off x="971600" y="1095586"/>
          <a:ext cx="7128792" cy="1884230"/>
        </p:xfrm>
        <a:graphic>
          <a:graphicData uri="http://schemas.openxmlformats.org/drawingml/2006/table">
            <a:tbl>
              <a:tblPr firstRow="1" firstCol="1" bandRow="1">
                <a:tableStyleId>{5C22544A-7EE6-4342-B048-85BDC9FD1C3A}</a:tableStyleId>
              </a:tblPr>
              <a:tblGrid>
                <a:gridCol w="1080120"/>
                <a:gridCol w="1908212"/>
                <a:gridCol w="1872208"/>
                <a:gridCol w="2268252"/>
              </a:tblGrid>
              <a:tr h="109394">
                <a:tc>
                  <a:txBody>
                    <a:bodyPr/>
                    <a:lstStyle/>
                    <a:p>
                      <a:pPr algn="ctr">
                        <a:spcAft>
                          <a:spcPts val="0"/>
                        </a:spcAft>
                      </a:pPr>
                      <a:r>
                        <a:rPr lang="ja-JP" sz="1000" kern="0" dirty="0">
                          <a:solidFill>
                            <a:schemeClr val="tx1"/>
                          </a:solidFill>
                          <a:effectLst/>
                        </a:rPr>
                        <a:t>　</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Description</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Model Name</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Feature</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366">
                <a:tc rowSpan="5">
                  <a:txBody>
                    <a:bodyPr/>
                    <a:lstStyle/>
                    <a:p>
                      <a:pPr algn="ctr">
                        <a:spcAft>
                          <a:spcPts val="0"/>
                        </a:spcAft>
                      </a:pPr>
                      <a:r>
                        <a:rPr lang="en-US" sz="1000" kern="0" dirty="0">
                          <a:solidFill>
                            <a:schemeClr val="tx1"/>
                          </a:solidFill>
                          <a:effectLst/>
                        </a:rPr>
                        <a:t>3rd party SIP</a:t>
                      </a:r>
                      <a:br>
                        <a:rPr lang="en-US" sz="1000" kern="0" dirty="0">
                          <a:solidFill>
                            <a:schemeClr val="tx1"/>
                          </a:solidFill>
                          <a:effectLst/>
                        </a:rPr>
                      </a:br>
                      <a:r>
                        <a:rPr lang="en-US" sz="1000" kern="0" dirty="0">
                          <a:solidFill>
                            <a:schemeClr val="tx1"/>
                          </a:solidFill>
                          <a:effectLst/>
                        </a:rPr>
                        <a:t>-Extension </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rPr>
                        <a:t>1-Channel SIP Extension Activation Key</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KX-NSXS001</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a:solidFill>
                            <a:schemeClr val="tx1"/>
                          </a:solidFill>
                          <a:effectLst/>
                        </a:rPr>
                        <a:t>Activate 1 SIP-Phone for 3rd party</a:t>
                      </a:r>
                      <a:endParaRPr lang="ja-JP" sz="1000" kern="10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366">
                <a:tc vMerge="1">
                  <a:txBody>
                    <a:bodyPr/>
                    <a:lstStyle/>
                    <a:p>
                      <a:endParaRPr kumimoji="1" lang="ja-JP" altLang="en-US"/>
                    </a:p>
                  </a:txBody>
                  <a:tcPr/>
                </a:tc>
                <a:tc>
                  <a:txBody>
                    <a:bodyPr/>
                    <a:lstStyle/>
                    <a:p>
                      <a:pPr algn="l">
                        <a:spcAft>
                          <a:spcPts val="0"/>
                        </a:spcAft>
                      </a:pPr>
                      <a:r>
                        <a:rPr lang="en-US" sz="1000" kern="0" dirty="0">
                          <a:solidFill>
                            <a:schemeClr val="tx1"/>
                          </a:solidFill>
                          <a:effectLst/>
                        </a:rPr>
                        <a:t>10-Channel SIP Extension Activation Key</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KX-NSXS010</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a:solidFill>
                            <a:schemeClr val="tx1"/>
                          </a:solidFill>
                          <a:effectLst/>
                        </a:rPr>
                        <a:t>Activate 10 SIP-Phone for 3rd party</a:t>
                      </a:r>
                      <a:endParaRPr lang="ja-JP" sz="1000" kern="10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366">
                <a:tc vMerge="1">
                  <a:txBody>
                    <a:bodyPr/>
                    <a:lstStyle/>
                    <a:p>
                      <a:endParaRPr kumimoji="1" lang="ja-JP" altLang="en-US"/>
                    </a:p>
                  </a:txBody>
                  <a:tcPr/>
                </a:tc>
                <a:tc>
                  <a:txBody>
                    <a:bodyPr/>
                    <a:lstStyle/>
                    <a:p>
                      <a:pPr algn="l">
                        <a:spcAft>
                          <a:spcPts val="0"/>
                        </a:spcAft>
                      </a:pPr>
                      <a:r>
                        <a:rPr lang="en-US" sz="1000" kern="0" dirty="0">
                          <a:solidFill>
                            <a:schemeClr val="tx1"/>
                          </a:solidFill>
                          <a:effectLst/>
                        </a:rPr>
                        <a:t>50-Channel SIP Extension Activation Key</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KX-NSXS050</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a:solidFill>
                            <a:schemeClr val="tx1"/>
                          </a:solidFill>
                          <a:effectLst/>
                        </a:rPr>
                        <a:t>Activate 50 SIP-Phone for 3rd party</a:t>
                      </a:r>
                      <a:endParaRPr lang="ja-JP" sz="1000" kern="10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366">
                <a:tc vMerge="1">
                  <a:txBody>
                    <a:bodyPr/>
                    <a:lstStyle/>
                    <a:p>
                      <a:endParaRPr kumimoji="1" lang="ja-JP" altLang="en-US"/>
                    </a:p>
                  </a:txBody>
                  <a:tcPr/>
                </a:tc>
                <a:tc>
                  <a:txBody>
                    <a:bodyPr/>
                    <a:lstStyle/>
                    <a:p>
                      <a:pPr algn="l">
                        <a:spcAft>
                          <a:spcPts val="0"/>
                        </a:spcAft>
                      </a:pPr>
                      <a:r>
                        <a:rPr lang="en-US" sz="1000" kern="0" dirty="0">
                          <a:solidFill>
                            <a:schemeClr val="tx1"/>
                          </a:solidFill>
                          <a:effectLst/>
                        </a:rPr>
                        <a:t>100-Channel SIP Extension Activation Key</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KX-NSXS100</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rPr>
                        <a:t>Activate 100 SIP-Phone for 3rd party</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366">
                <a:tc vMerge="1">
                  <a:txBody>
                    <a:bodyPr/>
                    <a:lstStyle/>
                    <a:p>
                      <a:endParaRPr kumimoji="1" lang="ja-JP" altLang="en-US"/>
                    </a:p>
                  </a:txBody>
                  <a:tcPr/>
                </a:tc>
                <a:tc>
                  <a:txBody>
                    <a:bodyPr/>
                    <a:lstStyle/>
                    <a:p>
                      <a:pPr algn="l">
                        <a:spcAft>
                          <a:spcPts val="0"/>
                        </a:spcAft>
                      </a:pPr>
                      <a:r>
                        <a:rPr lang="en-US" sz="1000" kern="0" dirty="0">
                          <a:solidFill>
                            <a:schemeClr val="tx1"/>
                          </a:solidFill>
                          <a:effectLst/>
                        </a:rPr>
                        <a:t>500-Channel SIP Extension Activation Key</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KX-NSXS500</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rPr>
                        <a:t>Activate 500 SIP-Phone for 3rd party</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 Box 7"/>
          <p:cNvSpPr txBox="1">
            <a:spLocks noChangeArrowheads="1"/>
          </p:cNvSpPr>
          <p:nvPr/>
        </p:nvSpPr>
        <p:spPr bwMode="auto">
          <a:xfrm>
            <a:off x="1697310" y="52445"/>
            <a:ext cx="6115050" cy="430891"/>
          </a:xfrm>
          <a:prstGeom prst="rect">
            <a:avLst/>
          </a:prstGeom>
          <a:noFill/>
          <a:ln w="9525">
            <a:noFill/>
            <a:miter lim="800000"/>
            <a:headEnd/>
            <a:tailEnd/>
          </a:ln>
          <a:effectLst/>
        </p:spPr>
        <p:txBody>
          <a:bodyPr lIns="60973" tIns="30482" rIns="30482" bIns="30482" anchor="ctr">
            <a:spAutoFit/>
          </a:bodyPr>
          <a:lstStyle/>
          <a:p>
            <a:pPr>
              <a:defRPr/>
            </a:pPr>
            <a:r>
              <a:rPr lang="en-US" altLang="ja-JP" sz="2400" dirty="0">
                <a:solidFill>
                  <a:srgbClr val="FFFFFF"/>
                </a:solidFill>
                <a:latin typeface="Arial" pitchFamily="34" charset="0"/>
              </a:rPr>
              <a:t>2-2. System </a:t>
            </a:r>
            <a:r>
              <a:rPr lang="en-US" altLang="ja-JP" sz="2400" dirty="0" smtClean="0">
                <a:solidFill>
                  <a:srgbClr val="FFFFFF"/>
                </a:solidFill>
                <a:latin typeface="Arial" pitchFamily="34" charset="0"/>
              </a:rPr>
              <a:t>Configuration(10) </a:t>
            </a:r>
            <a:endParaRPr lang="en-US" altLang="ja-JP" sz="2400" dirty="0">
              <a:solidFill>
                <a:srgbClr val="FFFFFF"/>
              </a:solidFill>
              <a:effectLst>
                <a:outerShdw blurRad="38100" dist="38100" dir="2700000" algn="tl">
                  <a:srgbClr val="C0C0C0"/>
                </a:outerShdw>
              </a:effectLst>
              <a:latin typeface="Arial"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2447309134"/>
              </p:ext>
            </p:extLst>
          </p:nvPr>
        </p:nvGraphicFramePr>
        <p:xfrm>
          <a:off x="971600" y="3480328"/>
          <a:ext cx="7128792" cy="922102"/>
        </p:xfrm>
        <a:graphic>
          <a:graphicData uri="http://schemas.openxmlformats.org/drawingml/2006/table">
            <a:tbl>
              <a:tblPr firstRow="1" firstCol="1" bandRow="1">
                <a:tableStyleId>{5C22544A-7EE6-4342-B048-85BDC9FD1C3A}</a:tableStyleId>
              </a:tblPr>
              <a:tblGrid>
                <a:gridCol w="1080120"/>
                <a:gridCol w="1908212"/>
                <a:gridCol w="1908212"/>
                <a:gridCol w="2232248"/>
              </a:tblGrid>
              <a:tr h="109394">
                <a:tc>
                  <a:txBody>
                    <a:bodyPr/>
                    <a:lstStyle/>
                    <a:p>
                      <a:pPr algn="ctr">
                        <a:spcAft>
                          <a:spcPts val="0"/>
                        </a:spcAft>
                      </a:pPr>
                      <a:r>
                        <a:rPr lang="ja-JP" sz="1000" kern="0" dirty="0">
                          <a:solidFill>
                            <a:schemeClr val="tx1"/>
                          </a:solidFill>
                          <a:effectLst/>
                        </a:rPr>
                        <a:t>　</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Description</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Model Name</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Feature</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851">
                <a:tc rowSpan="2">
                  <a:txBody>
                    <a:bodyPr/>
                    <a:lstStyle/>
                    <a:p>
                      <a:pPr algn="ctr">
                        <a:spcAft>
                          <a:spcPts val="0"/>
                        </a:spcAft>
                      </a:pPr>
                      <a:r>
                        <a:rPr lang="en-US" sz="1000" kern="0" dirty="0">
                          <a:solidFill>
                            <a:schemeClr val="tx1"/>
                          </a:solidFill>
                          <a:effectLst/>
                        </a:rPr>
                        <a:t>Panasonic Peripheral </a:t>
                      </a:r>
                      <a:r>
                        <a:rPr lang="en-US" sz="1000" kern="0" dirty="0" smtClean="0">
                          <a:solidFill>
                            <a:schemeClr val="tx1"/>
                          </a:solidFill>
                          <a:effectLst/>
                        </a:rPr>
                        <a:t>Device</a:t>
                      </a:r>
                      <a:endParaRPr lang="ja-JP" sz="1000" kern="100" dirty="0">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rPr>
                        <a:t>1-Channel Peripheral Device Activation Key</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KX-NSXN001</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rPr>
                        <a:t>Activate 1 Communication Camera/IP-</a:t>
                      </a:r>
                      <a:r>
                        <a:rPr lang="en-US" sz="1000" kern="0" dirty="0" err="1">
                          <a:solidFill>
                            <a:schemeClr val="tx1"/>
                          </a:solidFill>
                          <a:effectLst/>
                        </a:rPr>
                        <a:t>Doorphone</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851">
                <a:tc vMerge="1">
                  <a:txBody>
                    <a:bodyPr/>
                    <a:lstStyle/>
                    <a:p>
                      <a:pPr algn="ctr">
                        <a:spcAft>
                          <a:spcPts val="0"/>
                        </a:spcAft>
                      </a:pPr>
                      <a:endParaRPr lang="ja-JP" sz="1050" kern="100" dirty="0">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smtClean="0">
                          <a:effectLst/>
                          <a:latin typeface="Arial"/>
                          <a:ea typeface="ＭＳ Ｐゴシック"/>
                          <a:cs typeface="Arial"/>
                        </a:rPr>
                        <a:t>10-Channel </a:t>
                      </a:r>
                      <a:r>
                        <a:rPr lang="en-US" sz="1000" kern="0" dirty="0">
                          <a:effectLst/>
                          <a:latin typeface="Arial"/>
                          <a:ea typeface="ＭＳ Ｐゴシック"/>
                          <a:cs typeface="Arial"/>
                        </a:rPr>
                        <a:t>Peripheral Device Activation Key</a:t>
                      </a:r>
                      <a:endParaRPr lang="ja-JP" sz="1000" kern="100" dirty="0">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smtClean="0">
                          <a:effectLst/>
                          <a:latin typeface="Arial"/>
                          <a:ea typeface="ＭＳ Ｐゴシック"/>
                          <a:cs typeface="Arial"/>
                        </a:rPr>
                        <a:t>KX-NSXN010</a:t>
                      </a:r>
                      <a:endParaRPr lang="ja-JP" sz="1000" kern="100" dirty="0">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effectLst/>
                          <a:latin typeface="Arial"/>
                          <a:ea typeface="ＭＳ Ｐゴシック"/>
                          <a:cs typeface="Arial"/>
                        </a:rPr>
                        <a:t>Activate </a:t>
                      </a:r>
                      <a:r>
                        <a:rPr lang="en-US" sz="1000" kern="0" dirty="0" smtClean="0">
                          <a:effectLst/>
                          <a:latin typeface="Arial"/>
                          <a:ea typeface="ＭＳ Ｐゴシック"/>
                          <a:cs typeface="Arial"/>
                        </a:rPr>
                        <a:t>10 </a:t>
                      </a:r>
                      <a:r>
                        <a:rPr lang="en-US" sz="1000" kern="0" dirty="0">
                          <a:effectLst/>
                          <a:latin typeface="Arial"/>
                          <a:ea typeface="ＭＳ Ｐゴシック"/>
                          <a:cs typeface="Arial"/>
                        </a:rPr>
                        <a:t>Communication Camera/IP-</a:t>
                      </a:r>
                      <a:r>
                        <a:rPr lang="en-US" sz="1000" kern="0" dirty="0" err="1">
                          <a:effectLst/>
                          <a:latin typeface="Arial"/>
                          <a:ea typeface="ＭＳ Ｐゴシック"/>
                          <a:cs typeface="Arial"/>
                        </a:rPr>
                        <a:t>Doorphone</a:t>
                      </a:r>
                      <a:endParaRPr lang="ja-JP" sz="1000" kern="100" dirty="0">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正方形/長方形 4"/>
          <p:cNvSpPr/>
          <p:nvPr/>
        </p:nvSpPr>
        <p:spPr>
          <a:xfrm>
            <a:off x="719572" y="685024"/>
            <a:ext cx="4572000" cy="338554"/>
          </a:xfrm>
          <a:prstGeom prst="rect">
            <a:avLst/>
          </a:prstGeom>
        </p:spPr>
        <p:txBody>
          <a:bodyPr>
            <a:spAutoFit/>
          </a:bodyPr>
          <a:lstStyle/>
          <a:p>
            <a:pPr>
              <a:spcBef>
                <a:spcPct val="30000"/>
              </a:spcBef>
            </a:pPr>
            <a:r>
              <a:rPr lang="en-US" altLang="ja-JP" sz="1600" dirty="0">
                <a:solidFill>
                  <a:srgbClr val="000000"/>
                </a:solidFill>
              </a:rPr>
              <a:t>General SIP </a:t>
            </a:r>
            <a:r>
              <a:rPr lang="en-US" altLang="ja-JP" sz="1600" dirty="0" smtClean="0">
                <a:solidFill>
                  <a:srgbClr val="000000"/>
                </a:solidFill>
              </a:rPr>
              <a:t>Phones</a:t>
            </a:r>
            <a:endParaRPr lang="en-US" altLang="ja-JP" sz="1600" dirty="0">
              <a:solidFill>
                <a:srgbClr val="000000"/>
              </a:solidFill>
            </a:endParaRPr>
          </a:p>
        </p:txBody>
      </p:sp>
      <p:sp>
        <p:nvSpPr>
          <p:cNvPr id="6" name="正方形/長方形 5"/>
          <p:cNvSpPr/>
          <p:nvPr/>
        </p:nvSpPr>
        <p:spPr>
          <a:xfrm>
            <a:off x="719572" y="3075806"/>
            <a:ext cx="4572000" cy="338554"/>
          </a:xfrm>
          <a:prstGeom prst="rect">
            <a:avLst/>
          </a:prstGeom>
        </p:spPr>
        <p:txBody>
          <a:bodyPr>
            <a:spAutoFit/>
          </a:bodyPr>
          <a:lstStyle/>
          <a:p>
            <a:pPr>
              <a:spcBef>
                <a:spcPct val="30000"/>
              </a:spcBef>
            </a:pPr>
            <a:r>
              <a:rPr lang="en-US" altLang="ja-JP" sz="1600" dirty="0" smtClean="0">
                <a:solidFill>
                  <a:srgbClr val="000000"/>
                </a:solidFill>
              </a:rPr>
              <a:t>Panasonic </a:t>
            </a:r>
            <a:r>
              <a:rPr lang="en-US" altLang="ja-JP" sz="1600" dirty="0" err="1">
                <a:solidFill>
                  <a:srgbClr val="000000"/>
                </a:solidFill>
              </a:rPr>
              <a:t>Doorphone</a:t>
            </a:r>
            <a:r>
              <a:rPr lang="en-US" altLang="ja-JP" sz="1600" dirty="0">
                <a:solidFill>
                  <a:srgbClr val="000000"/>
                </a:solidFill>
              </a:rPr>
              <a:t>/ IP-Cam</a:t>
            </a:r>
          </a:p>
        </p:txBody>
      </p:sp>
    </p:spTree>
    <p:extLst>
      <p:ext uri="{BB962C8B-B14F-4D97-AF65-F5344CB8AC3E}">
        <p14:creationId xmlns:p14="http://schemas.microsoft.com/office/powerpoint/2010/main" val="13155716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828031020"/>
              </p:ext>
            </p:extLst>
          </p:nvPr>
        </p:nvGraphicFramePr>
        <p:xfrm>
          <a:off x="935596" y="1167594"/>
          <a:ext cx="7200800" cy="1183690"/>
        </p:xfrm>
        <a:graphic>
          <a:graphicData uri="http://schemas.openxmlformats.org/drawingml/2006/table">
            <a:tbl>
              <a:tblPr firstRow="1" firstCol="1" bandRow="1">
                <a:tableStyleId>{5C22544A-7EE6-4342-B048-85BDC9FD1C3A}</a:tableStyleId>
              </a:tblPr>
              <a:tblGrid>
                <a:gridCol w="1402674"/>
                <a:gridCol w="1765678"/>
                <a:gridCol w="1548172"/>
                <a:gridCol w="2484276"/>
              </a:tblGrid>
              <a:tr h="216024">
                <a:tc>
                  <a:txBody>
                    <a:bodyPr/>
                    <a:lstStyle/>
                    <a:p>
                      <a:pPr algn="ctr">
                        <a:spcAft>
                          <a:spcPts val="0"/>
                        </a:spcAft>
                      </a:pPr>
                      <a:r>
                        <a:rPr lang="ja-JP" sz="1000" kern="0" dirty="0">
                          <a:solidFill>
                            <a:schemeClr val="tx1"/>
                          </a:solidFill>
                          <a:effectLst/>
                        </a:rPr>
                        <a:t>　</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Description</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DED"/>
                    </a:solidFill>
                  </a:tcPr>
                </a:tc>
                <a:tc>
                  <a:txBody>
                    <a:bodyPr/>
                    <a:lstStyle/>
                    <a:p>
                      <a:pPr algn="ctr">
                        <a:spcAft>
                          <a:spcPts val="0"/>
                        </a:spcAft>
                      </a:pPr>
                      <a:r>
                        <a:rPr lang="en-US" sz="1000" kern="0" dirty="0">
                          <a:solidFill>
                            <a:schemeClr val="tx1"/>
                          </a:solidFill>
                          <a:effectLst/>
                        </a:rPr>
                        <a:t>Model Name</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DED"/>
                    </a:solidFill>
                  </a:tcPr>
                </a:tc>
                <a:tc>
                  <a:txBody>
                    <a:bodyPr/>
                    <a:lstStyle/>
                    <a:p>
                      <a:pPr algn="ctr">
                        <a:spcAft>
                          <a:spcPts val="0"/>
                        </a:spcAft>
                      </a:pPr>
                      <a:r>
                        <a:rPr lang="en-US" sz="1000" kern="0" dirty="0">
                          <a:solidFill>
                            <a:schemeClr val="tx1"/>
                          </a:solidFill>
                          <a:effectLst/>
                        </a:rPr>
                        <a:t>Feature</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DED"/>
                    </a:solidFill>
                  </a:tcPr>
                </a:tc>
              </a:tr>
              <a:tr h="358066">
                <a:tc rowSpan="3">
                  <a:txBody>
                    <a:bodyPr/>
                    <a:lstStyle/>
                    <a:p>
                      <a:pPr algn="ctr">
                        <a:spcAft>
                          <a:spcPts val="0"/>
                        </a:spcAft>
                      </a:pPr>
                      <a:r>
                        <a:rPr lang="en-US" sz="1000" kern="0" dirty="0">
                          <a:solidFill>
                            <a:schemeClr val="tx1"/>
                          </a:solidFill>
                          <a:effectLst/>
                          <a:latin typeface="+mn-lt"/>
                        </a:rPr>
                        <a:t>Channel</a:t>
                      </a:r>
                      <a:br>
                        <a:rPr lang="en-US" sz="1000" kern="0" dirty="0">
                          <a:solidFill>
                            <a:schemeClr val="tx1"/>
                          </a:solidFill>
                          <a:effectLst/>
                          <a:latin typeface="+mn-lt"/>
                        </a:rPr>
                      </a:br>
                      <a:r>
                        <a:rPr lang="en-US" sz="1000" kern="0" dirty="0">
                          <a:solidFill>
                            <a:schemeClr val="tx1"/>
                          </a:solidFill>
                          <a:effectLst/>
                          <a:latin typeface="+mn-lt"/>
                        </a:rPr>
                        <a:t>expansion </a:t>
                      </a:r>
                      <a:br>
                        <a:rPr lang="en-US" sz="1000" kern="0" dirty="0">
                          <a:solidFill>
                            <a:schemeClr val="tx1"/>
                          </a:solidFill>
                          <a:effectLst/>
                          <a:latin typeface="+mn-lt"/>
                        </a:rPr>
                      </a:br>
                      <a:r>
                        <a:rPr lang="en-US" sz="1000" kern="0" dirty="0">
                          <a:solidFill>
                            <a:schemeClr val="tx1"/>
                          </a:solidFill>
                          <a:effectLst/>
                          <a:latin typeface="+mn-lt"/>
                        </a:rPr>
                        <a:t>for IP-CS</a:t>
                      </a:r>
                      <a:endParaRPr lang="ja-JP" sz="10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b="0" kern="0" dirty="0" smtClean="0">
                          <a:solidFill>
                            <a:schemeClr val="tx1"/>
                          </a:solidFill>
                          <a:effectLst/>
                          <a:latin typeface="+mn-lt"/>
                        </a:rPr>
                        <a:t>1 </a:t>
                      </a:r>
                      <a:r>
                        <a:rPr lang="en-US" sz="1000" b="0" kern="0" dirty="0">
                          <a:solidFill>
                            <a:schemeClr val="tx1"/>
                          </a:solidFill>
                          <a:effectLst/>
                          <a:latin typeface="+mn-lt"/>
                        </a:rPr>
                        <a:t>IP-CS Channel Expansion Activation Key</a:t>
                      </a:r>
                      <a:endParaRPr lang="ja-JP" sz="1000" b="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DED"/>
                    </a:solidFill>
                  </a:tcPr>
                </a:tc>
                <a:tc>
                  <a:txBody>
                    <a:bodyPr/>
                    <a:lstStyle/>
                    <a:p>
                      <a:pPr algn="ctr">
                        <a:spcAft>
                          <a:spcPts val="0"/>
                        </a:spcAft>
                      </a:pPr>
                      <a:r>
                        <a:rPr lang="en-US" sz="1000" b="0" kern="0" dirty="0" smtClean="0">
                          <a:solidFill>
                            <a:schemeClr val="tx1"/>
                          </a:solidFill>
                          <a:effectLst/>
                          <a:latin typeface="+mn-lt"/>
                        </a:rPr>
                        <a:t>KX-NSXE001</a:t>
                      </a:r>
                      <a:endParaRPr lang="ja-JP" sz="1000" b="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DED"/>
                    </a:solidFill>
                  </a:tcPr>
                </a:tc>
                <a:tc>
                  <a:txBody>
                    <a:bodyPr/>
                    <a:lstStyle/>
                    <a:p>
                      <a:pPr algn="l">
                        <a:spcAft>
                          <a:spcPts val="0"/>
                        </a:spcAft>
                      </a:pPr>
                      <a:r>
                        <a:rPr lang="en-US" sz="1000" b="0" kern="0" dirty="0">
                          <a:solidFill>
                            <a:schemeClr val="tx1"/>
                          </a:solidFill>
                          <a:effectLst/>
                          <a:latin typeface="+mn-lt"/>
                        </a:rPr>
                        <a:t>Activate </a:t>
                      </a:r>
                      <a:r>
                        <a:rPr lang="en-US" sz="1000" b="0" kern="0" dirty="0" smtClean="0">
                          <a:solidFill>
                            <a:schemeClr val="tx1"/>
                          </a:solidFill>
                          <a:effectLst/>
                          <a:latin typeface="+mn-lt"/>
                        </a:rPr>
                        <a:t>1 </a:t>
                      </a:r>
                      <a:r>
                        <a:rPr lang="en-US" sz="1000" b="0" kern="0" dirty="0">
                          <a:solidFill>
                            <a:schemeClr val="tx1"/>
                          </a:solidFill>
                          <a:effectLst/>
                          <a:latin typeface="+mn-lt"/>
                        </a:rPr>
                        <a:t>IP-CS for expansion to 8ch</a:t>
                      </a:r>
                      <a:br>
                        <a:rPr lang="en-US" sz="1000" b="0" kern="0" dirty="0">
                          <a:solidFill>
                            <a:schemeClr val="tx1"/>
                          </a:solidFill>
                          <a:effectLst/>
                          <a:latin typeface="+mn-lt"/>
                        </a:rPr>
                      </a:br>
                      <a:r>
                        <a:rPr lang="en-US" sz="1000" b="0" kern="0" dirty="0">
                          <a:solidFill>
                            <a:schemeClr val="tx1"/>
                          </a:solidFill>
                          <a:effectLst/>
                          <a:latin typeface="+mn-lt"/>
                        </a:rPr>
                        <a:t>Distributed type of Activation key </a:t>
                      </a:r>
                      <a:endParaRPr lang="ja-JP" sz="1000" b="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DED"/>
                    </a:solidFill>
                  </a:tcPr>
                </a:tc>
              </a:tr>
              <a:tr h="268549">
                <a:tc vMerge="1">
                  <a:txBody>
                    <a:bodyPr/>
                    <a:lstStyle/>
                    <a:p>
                      <a:endParaRPr kumimoji="1" lang="ja-JP" altLang="en-US"/>
                    </a:p>
                  </a:txBody>
                  <a:tcPr/>
                </a:tc>
                <a:tc>
                  <a:txBody>
                    <a:bodyPr/>
                    <a:lstStyle/>
                    <a:p>
                      <a:pPr algn="l">
                        <a:spcAft>
                          <a:spcPts val="0"/>
                        </a:spcAft>
                      </a:pPr>
                      <a:r>
                        <a:rPr lang="en-US" sz="1000" kern="0" dirty="0">
                          <a:solidFill>
                            <a:schemeClr val="tx1"/>
                          </a:solidFill>
                          <a:effectLst/>
                          <a:latin typeface="+mn-lt"/>
                        </a:rPr>
                        <a:t>10 IP-CS Channel Expansion Activation Key</a:t>
                      </a:r>
                      <a:endParaRPr lang="ja-JP" sz="10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KX-NSXE010</a:t>
                      </a:r>
                      <a:endParaRPr lang="ja-JP" sz="10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Activate 10 IP-CS for expansion to 8ch</a:t>
                      </a:r>
                      <a:br>
                        <a:rPr lang="en-US" sz="1000" kern="0" dirty="0">
                          <a:solidFill>
                            <a:schemeClr val="tx1"/>
                          </a:solidFill>
                          <a:effectLst/>
                          <a:latin typeface="+mn-lt"/>
                        </a:rPr>
                      </a:br>
                      <a:r>
                        <a:rPr lang="en-US" sz="1000" kern="0" dirty="0">
                          <a:solidFill>
                            <a:schemeClr val="tx1"/>
                          </a:solidFill>
                          <a:effectLst/>
                          <a:latin typeface="+mn-lt"/>
                        </a:rPr>
                        <a:t>Distributed type of Activation key </a:t>
                      </a:r>
                      <a:endParaRPr lang="ja-JP" sz="10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549">
                <a:tc vMerge="1">
                  <a:txBody>
                    <a:bodyPr/>
                    <a:lstStyle/>
                    <a:p>
                      <a:endParaRPr kumimoji="1" lang="ja-JP" altLang="en-US"/>
                    </a:p>
                  </a:txBody>
                  <a:tcPr/>
                </a:tc>
                <a:tc>
                  <a:txBody>
                    <a:bodyPr/>
                    <a:lstStyle/>
                    <a:p>
                      <a:pPr algn="l">
                        <a:spcAft>
                          <a:spcPts val="0"/>
                        </a:spcAft>
                      </a:pPr>
                      <a:r>
                        <a:rPr lang="en-US" sz="1000" kern="0">
                          <a:solidFill>
                            <a:schemeClr val="tx1"/>
                          </a:solidFill>
                          <a:effectLst/>
                          <a:latin typeface="+mn-lt"/>
                        </a:rPr>
                        <a:t>50 IP-CS Channel Expansion Activation Key</a:t>
                      </a:r>
                      <a:endParaRPr lang="ja-JP" sz="1000" kern="10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KX-NSXE050</a:t>
                      </a:r>
                      <a:endParaRPr lang="ja-JP" sz="10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Activate 50 IP-CS for expansion to 8ch</a:t>
                      </a:r>
                      <a:br>
                        <a:rPr lang="en-US" sz="1000" kern="0" dirty="0">
                          <a:solidFill>
                            <a:schemeClr val="tx1"/>
                          </a:solidFill>
                          <a:effectLst/>
                          <a:latin typeface="+mn-lt"/>
                        </a:rPr>
                      </a:br>
                      <a:r>
                        <a:rPr lang="en-US" sz="1000" kern="0" dirty="0">
                          <a:solidFill>
                            <a:schemeClr val="tx1"/>
                          </a:solidFill>
                          <a:effectLst/>
                          <a:latin typeface="+mn-lt"/>
                        </a:rPr>
                        <a:t>Distributed type of Activation key </a:t>
                      </a:r>
                      <a:endParaRPr lang="ja-JP" sz="10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 Box 7"/>
          <p:cNvSpPr txBox="1">
            <a:spLocks noChangeArrowheads="1"/>
          </p:cNvSpPr>
          <p:nvPr/>
        </p:nvSpPr>
        <p:spPr bwMode="auto">
          <a:xfrm>
            <a:off x="1697310" y="52445"/>
            <a:ext cx="6115050"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2-2. System </a:t>
            </a:r>
            <a:r>
              <a:rPr lang="en-US" altLang="ja-JP" sz="2400" dirty="0" smtClean="0">
                <a:solidFill>
                  <a:schemeClr val="bg1"/>
                </a:solidFill>
                <a:latin typeface="Arial" pitchFamily="34" charset="0"/>
              </a:rPr>
              <a:t>Configuration(11) </a:t>
            </a:r>
            <a:endParaRPr lang="en-US" altLang="ja-JP" sz="2400" dirty="0">
              <a:solidFill>
                <a:schemeClr val="bg1"/>
              </a:solidFill>
              <a:effectLst>
                <a:outerShdw blurRad="38100" dist="38100" dir="2700000" algn="tl">
                  <a:srgbClr val="C0C0C0"/>
                </a:outerShdw>
              </a:effectLst>
              <a:latin typeface="Arial" pitchFamily="34" charset="0"/>
            </a:endParaRPr>
          </a:p>
        </p:txBody>
      </p:sp>
      <p:graphicFrame>
        <p:nvGraphicFramePr>
          <p:cNvPr id="6" name="表 5"/>
          <p:cNvGraphicFramePr>
            <a:graphicFrameLocks noGrp="1"/>
          </p:cNvGraphicFramePr>
          <p:nvPr>
            <p:extLst>
              <p:ext uri="{D42A27DB-BD31-4B8C-83A1-F6EECF244321}">
                <p14:modId xmlns:p14="http://schemas.microsoft.com/office/powerpoint/2010/main" val="1583494377"/>
              </p:ext>
            </p:extLst>
          </p:nvPr>
        </p:nvGraphicFramePr>
        <p:xfrm>
          <a:off x="935596" y="2931790"/>
          <a:ext cx="7200800" cy="1435224"/>
        </p:xfrm>
        <a:graphic>
          <a:graphicData uri="http://schemas.openxmlformats.org/drawingml/2006/table">
            <a:tbl>
              <a:tblPr firstRow="1" firstCol="1" bandRow="1">
                <a:tableStyleId>{5C22544A-7EE6-4342-B048-85BDC9FD1C3A}</a:tableStyleId>
              </a:tblPr>
              <a:tblGrid>
                <a:gridCol w="1402674"/>
                <a:gridCol w="1765678"/>
                <a:gridCol w="1548172"/>
                <a:gridCol w="2484276"/>
              </a:tblGrid>
              <a:tr h="216024">
                <a:tc>
                  <a:txBody>
                    <a:bodyPr/>
                    <a:lstStyle/>
                    <a:p>
                      <a:pPr algn="ctr">
                        <a:spcAft>
                          <a:spcPts val="0"/>
                        </a:spcAft>
                      </a:pPr>
                      <a:r>
                        <a:rPr lang="ja-JP" sz="1000" kern="0" dirty="0">
                          <a:solidFill>
                            <a:schemeClr val="tx1"/>
                          </a:solidFill>
                          <a:effectLst/>
                        </a:rPr>
                        <a:t>　</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rPr>
                        <a:t>Description</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DED"/>
                    </a:solidFill>
                  </a:tcPr>
                </a:tc>
                <a:tc>
                  <a:txBody>
                    <a:bodyPr/>
                    <a:lstStyle/>
                    <a:p>
                      <a:pPr algn="ctr">
                        <a:spcAft>
                          <a:spcPts val="0"/>
                        </a:spcAft>
                      </a:pPr>
                      <a:r>
                        <a:rPr lang="en-US" sz="1000" kern="0" dirty="0">
                          <a:solidFill>
                            <a:schemeClr val="tx1"/>
                          </a:solidFill>
                          <a:effectLst/>
                        </a:rPr>
                        <a:t>Model Name</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DED"/>
                    </a:solidFill>
                  </a:tcPr>
                </a:tc>
                <a:tc>
                  <a:txBody>
                    <a:bodyPr/>
                    <a:lstStyle/>
                    <a:p>
                      <a:pPr algn="ctr">
                        <a:spcAft>
                          <a:spcPts val="0"/>
                        </a:spcAft>
                      </a:pPr>
                      <a:r>
                        <a:rPr lang="en-US" sz="1000" kern="0" dirty="0">
                          <a:solidFill>
                            <a:schemeClr val="tx1"/>
                          </a:solidFill>
                          <a:effectLst/>
                        </a:rPr>
                        <a:t>Feature</a:t>
                      </a:r>
                      <a:endParaRPr lang="ja-JP" sz="10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DED"/>
                    </a:solidFill>
                  </a:tcPr>
                </a:tc>
              </a:tr>
              <a:tr h="179033">
                <a:tc rowSpan="4">
                  <a:txBody>
                    <a:bodyPr/>
                    <a:lstStyle/>
                    <a:p>
                      <a:pPr algn="ctr">
                        <a:spcAft>
                          <a:spcPts val="0"/>
                        </a:spcAft>
                      </a:pPr>
                      <a:r>
                        <a:rPr lang="en-US" sz="1000" kern="0" dirty="0">
                          <a:solidFill>
                            <a:schemeClr val="tx1"/>
                          </a:solidFill>
                          <a:effectLst/>
                          <a:latin typeface="+mn-lt"/>
                        </a:rPr>
                        <a:t>IP-Trunk</a:t>
                      </a:r>
                      <a:endParaRPr lang="ja-JP" sz="10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1-Cnannel IP Trunk Activation Key</a:t>
                      </a:r>
                      <a:endParaRPr lang="ja-JP" sz="10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KX-NSXT001</a:t>
                      </a:r>
                      <a:endParaRPr lang="ja-JP" sz="10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Activate 1ch H.323 IP-GW or 1ch SIP-Trunk</a:t>
                      </a:r>
                      <a:endParaRPr lang="ja-JP" sz="10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033">
                <a:tc vMerge="1">
                  <a:txBody>
                    <a:bodyPr/>
                    <a:lstStyle/>
                    <a:p>
                      <a:endParaRPr kumimoji="1" lang="ja-JP" altLang="en-US"/>
                    </a:p>
                  </a:txBody>
                  <a:tcPr/>
                </a:tc>
                <a:tc>
                  <a:txBody>
                    <a:bodyPr/>
                    <a:lstStyle/>
                    <a:p>
                      <a:pPr algn="l">
                        <a:spcAft>
                          <a:spcPts val="0"/>
                        </a:spcAft>
                      </a:pPr>
                      <a:r>
                        <a:rPr lang="en-US" sz="1000" kern="0" dirty="0">
                          <a:solidFill>
                            <a:schemeClr val="tx1"/>
                          </a:solidFill>
                          <a:effectLst/>
                          <a:latin typeface="+mn-lt"/>
                        </a:rPr>
                        <a:t>10-Cnannel IP Trunk Activation Key</a:t>
                      </a:r>
                      <a:endParaRPr lang="ja-JP" sz="10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KX-NSXT010</a:t>
                      </a:r>
                      <a:endParaRPr lang="ja-JP" sz="10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a:solidFill>
                            <a:schemeClr val="tx1"/>
                          </a:solidFill>
                          <a:effectLst/>
                          <a:latin typeface="+mn-lt"/>
                        </a:rPr>
                        <a:t>Activate 10ch H.323 IP-GW or 10ch SIP-Trunk</a:t>
                      </a:r>
                      <a:endParaRPr lang="ja-JP" sz="1000" kern="10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033">
                <a:tc vMerge="1">
                  <a:txBody>
                    <a:bodyPr/>
                    <a:lstStyle/>
                    <a:p>
                      <a:endParaRPr kumimoji="1" lang="ja-JP" altLang="en-US"/>
                    </a:p>
                  </a:txBody>
                  <a:tcPr/>
                </a:tc>
                <a:tc>
                  <a:txBody>
                    <a:bodyPr/>
                    <a:lstStyle/>
                    <a:p>
                      <a:pPr algn="l">
                        <a:spcAft>
                          <a:spcPts val="0"/>
                        </a:spcAft>
                      </a:pPr>
                      <a:r>
                        <a:rPr lang="en-US" sz="1000" kern="0">
                          <a:solidFill>
                            <a:schemeClr val="tx1"/>
                          </a:solidFill>
                          <a:effectLst/>
                          <a:latin typeface="+mn-lt"/>
                        </a:rPr>
                        <a:t>50-Cnannel IP Trunk Activation Key</a:t>
                      </a:r>
                      <a:endParaRPr lang="ja-JP" sz="1000" kern="10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KX-NSXT050</a:t>
                      </a:r>
                      <a:endParaRPr lang="ja-JP" sz="10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Activate 50ch H.323 IP-GW or 50ch SIP-Trunk</a:t>
                      </a:r>
                      <a:endParaRPr lang="ja-JP" sz="10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033">
                <a:tc vMerge="1">
                  <a:txBody>
                    <a:bodyPr/>
                    <a:lstStyle/>
                    <a:p>
                      <a:endParaRPr kumimoji="1" lang="ja-JP" altLang="en-US"/>
                    </a:p>
                  </a:txBody>
                  <a:tcPr/>
                </a:tc>
                <a:tc>
                  <a:txBody>
                    <a:bodyPr/>
                    <a:lstStyle/>
                    <a:p>
                      <a:pPr algn="l">
                        <a:spcAft>
                          <a:spcPts val="0"/>
                        </a:spcAft>
                      </a:pPr>
                      <a:r>
                        <a:rPr lang="en-US" sz="1000" kern="0">
                          <a:solidFill>
                            <a:schemeClr val="tx1"/>
                          </a:solidFill>
                          <a:effectLst/>
                          <a:latin typeface="+mn-lt"/>
                        </a:rPr>
                        <a:t>100-Cnannel IP Trunk Activation Key</a:t>
                      </a:r>
                      <a:endParaRPr lang="ja-JP" sz="1000" kern="10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solidFill>
                            <a:schemeClr val="tx1"/>
                          </a:solidFill>
                          <a:effectLst/>
                          <a:latin typeface="+mn-lt"/>
                        </a:rPr>
                        <a:t>KX-NSXT100</a:t>
                      </a:r>
                      <a:endParaRPr lang="ja-JP" sz="10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mn-lt"/>
                        </a:rPr>
                        <a:t>Activate 100ch H.323 IP-GW or 100ch SIP-Trunk</a:t>
                      </a:r>
                      <a:endParaRPr lang="ja-JP" sz="10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正方形/長方形 6"/>
          <p:cNvSpPr/>
          <p:nvPr/>
        </p:nvSpPr>
        <p:spPr>
          <a:xfrm>
            <a:off x="720080" y="757032"/>
            <a:ext cx="4572000" cy="338554"/>
          </a:xfrm>
          <a:prstGeom prst="rect">
            <a:avLst/>
          </a:prstGeom>
        </p:spPr>
        <p:txBody>
          <a:bodyPr>
            <a:spAutoFit/>
          </a:bodyPr>
          <a:lstStyle/>
          <a:p>
            <a:pPr>
              <a:spcBef>
                <a:spcPct val="30000"/>
              </a:spcBef>
            </a:pPr>
            <a:r>
              <a:rPr lang="en-US" altLang="ja-JP" sz="1600" dirty="0" smtClean="0">
                <a:solidFill>
                  <a:srgbClr val="000000"/>
                </a:solidFill>
              </a:rPr>
              <a:t>IP-CS Channel</a:t>
            </a:r>
            <a:endParaRPr lang="en-US" altLang="ja-JP" sz="1600" dirty="0">
              <a:solidFill>
                <a:srgbClr val="000000"/>
              </a:solidFill>
            </a:endParaRPr>
          </a:p>
        </p:txBody>
      </p:sp>
      <p:sp>
        <p:nvSpPr>
          <p:cNvPr id="8" name="正方形/長方形 7"/>
          <p:cNvSpPr/>
          <p:nvPr/>
        </p:nvSpPr>
        <p:spPr>
          <a:xfrm>
            <a:off x="720080" y="2521228"/>
            <a:ext cx="4572000" cy="338554"/>
          </a:xfrm>
          <a:prstGeom prst="rect">
            <a:avLst/>
          </a:prstGeom>
        </p:spPr>
        <p:txBody>
          <a:bodyPr>
            <a:spAutoFit/>
          </a:bodyPr>
          <a:lstStyle/>
          <a:p>
            <a:pPr>
              <a:spcBef>
                <a:spcPct val="30000"/>
              </a:spcBef>
            </a:pPr>
            <a:r>
              <a:rPr lang="en-US" altLang="ja-JP" sz="1600" dirty="0" smtClean="0">
                <a:solidFill>
                  <a:srgbClr val="000000"/>
                </a:solidFill>
              </a:rPr>
              <a:t>IP-Trunk (IP-GW &amp; SIP)</a:t>
            </a:r>
            <a:endParaRPr lang="en-US" altLang="ja-JP" sz="1600" dirty="0">
              <a:solidFill>
                <a:srgbClr val="000000"/>
              </a:solidFill>
            </a:endParaRPr>
          </a:p>
        </p:txBody>
      </p:sp>
    </p:spTree>
    <p:extLst>
      <p:ext uri="{BB962C8B-B14F-4D97-AF65-F5344CB8AC3E}">
        <p14:creationId xmlns:p14="http://schemas.microsoft.com/office/powerpoint/2010/main" val="36180187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490092262"/>
              </p:ext>
            </p:extLst>
          </p:nvPr>
        </p:nvGraphicFramePr>
        <p:xfrm>
          <a:off x="971600" y="1089181"/>
          <a:ext cx="7200800" cy="2423197"/>
        </p:xfrm>
        <a:graphic>
          <a:graphicData uri="http://schemas.openxmlformats.org/drawingml/2006/table">
            <a:tbl>
              <a:tblPr firstRow="1" firstCol="1" bandRow="1">
                <a:tableStyleId>{5C22544A-7EE6-4342-B048-85BDC9FD1C3A}</a:tableStyleId>
              </a:tblPr>
              <a:tblGrid>
                <a:gridCol w="1402674"/>
                <a:gridCol w="1909694"/>
                <a:gridCol w="1332148"/>
                <a:gridCol w="2556284"/>
              </a:tblGrid>
              <a:tr h="125626">
                <a:tc>
                  <a:txBody>
                    <a:bodyPr/>
                    <a:lstStyle/>
                    <a:p>
                      <a:pPr algn="ctr">
                        <a:spcAft>
                          <a:spcPts val="0"/>
                        </a:spcAft>
                      </a:pPr>
                      <a:r>
                        <a:rPr lang="ja-JP"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Description</a:t>
                      </a:r>
                      <a:endParaRPr lang="ja-JP" sz="9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Model Name</a:t>
                      </a:r>
                      <a:endParaRPr lang="ja-JP" sz="9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Feature</a:t>
                      </a:r>
                      <a:endParaRPr lang="ja-JP" sz="9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37">
                <a:tc rowSpan="2">
                  <a:txBody>
                    <a:bodyPr/>
                    <a:lstStyle/>
                    <a:p>
                      <a:pPr algn="ctr">
                        <a:spcAft>
                          <a:spcPts val="0"/>
                        </a:spcAft>
                      </a:pPr>
                      <a:r>
                        <a:rPr lang="en-US" sz="900" kern="0" dirty="0">
                          <a:solidFill>
                            <a:schemeClr val="tx1"/>
                          </a:solidFill>
                          <a:effectLst/>
                          <a:latin typeface="+mn-lt"/>
                        </a:rPr>
                        <a:t>Unified</a:t>
                      </a:r>
                      <a:endParaRPr lang="ja-JP" sz="900" kern="100" dirty="0">
                        <a:solidFill>
                          <a:schemeClr val="tx1"/>
                        </a:solidFill>
                        <a:effectLst/>
                        <a:latin typeface="+mn-lt"/>
                      </a:endParaRPr>
                    </a:p>
                    <a:p>
                      <a:pPr algn="ctr">
                        <a:spcAft>
                          <a:spcPts val="0"/>
                        </a:spcAft>
                      </a:pPr>
                      <a:r>
                        <a:rPr lang="en-US" sz="900" kern="0" dirty="0">
                          <a:solidFill>
                            <a:schemeClr val="tx1"/>
                          </a:solidFill>
                          <a:effectLst/>
                          <a:latin typeface="+mn-lt"/>
                        </a:rPr>
                        <a:t>messaging</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solidFill>
                            <a:schemeClr val="tx1"/>
                          </a:solidFill>
                          <a:effectLst/>
                          <a:latin typeface="+mn-lt"/>
                        </a:rPr>
                        <a:t>Activation Key for Message Backup</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solidFill>
                            <a:schemeClr val="tx1"/>
                          </a:solidFill>
                          <a:effectLst/>
                          <a:latin typeface="+mn-lt"/>
                        </a:rPr>
                        <a:t>KX-NSXU003</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solidFill>
                            <a:schemeClr val="tx1"/>
                          </a:solidFill>
                          <a:effectLst/>
                          <a:latin typeface="+mn-lt"/>
                        </a:rPr>
                        <a:t>UM Message Back UP</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52">
                <a:tc vMerge="1">
                  <a:txBody>
                    <a:bodyPr/>
                    <a:lstStyle/>
                    <a:p>
                      <a:endParaRPr kumimoji="1" lang="ja-JP" altLang="en-US"/>
                    </a:p>
                  </a:txBody>
                  <a:tcPr/>
                </a:tc>
                <a:tc>
                  <a:txBody>
                    <a:bodyPr/>
                    <a:lstStyle/>
                    <a:p>
                      <a:pPr algn="l">
                        <a:spcAft>
                          <a:spcPts val="0"/>
                        </a:spcAft>
                      </a:pPr>
                      <a:r>
                        <a:rPr lang="en-US" sz="900" kern="0" dirty="0">
                          <a:solidFill>
                            <a:schemeClr val="tx1"/>
                          </a:solidFill>
                          <a:effectLst/>
                          <a:latin typeface="+mn-lt"/>
                        </a:rPr>
                        <a:t>Activation Key for Two-way Recording</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solidFill>
                            <a:schemeClr val="tx1"/>
                          </a:solidFill>
                          <a:effectLst/>
                          <a:latin typeface="+mn-lt"/>
                        </a:rPr>
                        <a:t>KX-NSXU004</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solidFill>
                            <a:schemeClr val="tx1"/>
                          </a:solidFill>
                          <a:effectLst/>
                          <a:latin typeface="+mn-lt"/>
                        </a:rPr>
                        <a:t>2 way recording (Manager control)</a:t>
                      </a:r>
                      <a:endParaRPr lang="ja-JP" sz="900" kern="10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878">
                <a:tc rowSpan="7">
                  <a:txBody>
                    <a:bodyPr/>
                    <a:lstStyle/>
                    <a:p>
                      <a:pPr algn="l">
                        <a:spcAft>
                          <a:spcPts val="0"/>
                        </a:spcAft>
                      </a:pPr>
                      <a:r>
                        <a:rPr lang="en-US" sz="900" kern="0" dirty="0">
                          <a:solidFill>
                            <a:schemeClr val="tx1"/>
                          </a:solidFill>
                          <a:effectLst/>
                          <a:latin typeface="+mn-lt"/>
                        </a:rPr>
                        <a:t>Option features</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solidFill>
                            <a:schemeClr val="tx1"/>
                          </a:solidFill>
                          <a:effectLst/>
                          <a:latin typeface="+mn-lt"/>
                        </a:rPr>
                        <a:t>Activation Key for Call Center</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solidFill>
                            <a:schemeClr val="tx1"/>
                          </a:solidFill>
                          <a:effectLst/>
                          <a:latin typeface="+mn-lt"/>
                        </a:rPr>
                        <a:t>KX-NSXF002</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solidFill>
                            <a:schemeClr val="tx1"/>
                          </a:solidFill>
                          <a:effectLst/>
                          <a:latin typeface="+mn-lt"/>
                        </a:rPr>
                        <a:t>Built-in ACD Report, Announcement of waiting number for </a:t>
                      </a:r>
                      <a:r>
                        <a:rPr lang="en-US" sz="900" kern="0" dirty="0" smtClean="0">
                          <a:solidFill>
                            <a:schemeClr val="tx1"/>
                          </a:solidFill>
                          <a:effectLst/>
                          <a:latin typeface="+mn-lt"/>
                        </a:rPr>
                        <a:t>queuing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kern="0" dirty="0" smtClean="0">
                          <a:solidFill>
                            <a:schemeClr val="tx1"/>
                          </a:solidFill>
                          <a:effectLst/>
                          <a:latin typeface="+mn-lt"/>
                          <a:ea typeface="ＭＳ 明朝"/>
                          <a:cs typeface="Times New Roman"/>
                        </a:rPr>
                        <a:t>Optional SSD is required</a:t>
                      </a:r>
                      <a:endParaRPr lang="ja-JP" altLang="ja-JP" sz="900" kern="100" dirty="0" smtClean="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52">
                <a:tc vMerge="1">
                  <a:txBody>
                    <a:bodyPr/>
                    <a:lstStyle/>
                    <a:p>
                      <a:endParaRPr kumimoji="1" lang="ja-JP" altLang="en-US"/>
                    </a:p>
                  </a:txBody>
                  <a:tcPr/>
                </a:tc>
                <a:tc>
                  <a:txBody>
                    <a:bodyPr/>
                    <a:lstStyle/>
                    <a:p>
                      <a:pPr algn="l">
                        <a:spcAft>
                          <a:spcPts val="0"/>
                        </a:spcAft>
                      </a:pPr>
                      <a:r>
                        <a:rPr lang="en-US" sz="900" kern="0">
                          <a:solidFill>
                            <a:schemeClr val="tx1"/>
                          </a:solidFill>
                          <a:effectLst/>
                          <a:latin typeface="+mn-lt"/>
                        </a:rPr>
                        <a:t>Activation Key for Queue Announcement</a:t>
                      </a:r>
                      <a:endParaRPr lang="ja-JP" sz="900" kern="10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solidFill>
                            <a:schemeClr val="tx1"/>
                          </a:solidFill>
                          <a:effectLst/>
                          <a:latin typeface="+mn-lt"/>
                        </a:rPr>
                        <a:t>KX-NSXF021</a:t>
                      </a:r>
                      <a:endParaRPr lang="ja-JP" sz="900" kern="100" dirty="0">
                        <a:solidFill>
                          <a:schemeClr val="tx1"/>
                        </a:solidFill>
                        <a:effectLst/>
                        <a:latin typeface="+mn-lt"/>
                      </a:endParaRPr>
                    </a:p>
                    <a:p>
                      <a:pPr algn="l">
                        <a:spcAft>
                          <a:spcPts val="0"/>
                        </a:spcAft>
                      </a:pPr>
                      <a:r>
                        <a:rPr lang="en-US" sz="900" u="none" strike="noStrike" kern="0" dirty="0">
                          <a:solidFill>
                            <a:schemeClr val="tx1"/>
                          </a:solidFill>
                          <a:effectLst/>
                          <a:latin typeface="+mn-lt"/>
                        </a:rPr>
                        <a:t> </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solidFill>
                            <a:schemeClr val="tx1"/>
                          </a:solidFill>
                          <a:effectLst/>
                          <a:latin typeface="+mn-lt"/>
                        </a:rPr>
                        <a:t>Announcement of waiting number for </a:t>
                      </a:r>
                      <a:r>
                        <a:rPr lang="en-US" sz="900" kern="0" dirty="0" smtClean="0">
                          <a:solidFill>
                            <a:schemeClr val="tx1"/>
                          </a:solidFill>
                          <a:effectLst/>
                          <a:latin typeface="+mn-lt"/>
                        </a:rPr>
                        <a:t>queuing</a:t>
                      </a:r>
                    </a:p>
                    <a:p>
                      <a:pPr algn="l">
                        <a:spcAft>
                          <a:spcPts val="0"/>
                        </a:spcAft>
                      </a:pPr>
                      <a:r>
                        <a:rPr lang="en-US" altLang="ja-JP" sz="900" kern="0" dirty="0" smtClean="0">
                          <a:solidFill>
                            <a:schemeClr val="tx1"/>
                          </a:solidFill>
                          <a:effectLst/>
                          <a:latin typeface="+mn-lt"/>
                          <a:ea typeface="ＭＳ 明朝"/>
                          <a:cs typeface="Times New Roman"/>
                        </a:rPr>
                        <a:t>Optional SSD is required</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52">
                <a:tc vMerge="1">
                  <a:txBody>
                    <a:bodyPr/>
                    <a:lstStyle/>
                    <a:p>
                      <a:endParaRPr kumimoji="1" lang="ja-JP" altLang="en-US"/>
                    </a:p>
                  </a:txBody>
                  <a:tcPr/>
                </a:tc>
                <a:tc>
                  <a:txBody>
                    <a:bodyPr/>
                    <a:lstStyle/>
                    <a:p>
                      <a:pPr algn="l">
                        <a:spcAft>
                          <a:spcPts val="0"/>
                        </a:spcAft>
                      </a:pPr>
                      <a:r>
                        <a:rPr lang="en-US" sz="900" kern="0" dirty="0">
                          <a:solidFill>
                            <a:schemeClr val="tx1"/>
                          </a:solidFill>
                          <a:effectLst/>
                          <a:latin typeface="+mn-lt"/>
                        </a:rPr>
                        <a:t>Activation Key for Built-in ACD report</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solidFill>
                            <a:schemeClr val="tx1"/>
                          </a:solidFill>
                          <a:effectLst/>
                          <a:latin typeface="+mn-lt"/>
                        </a:rPr>
                        <a:t>KX-NSXF022</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solidFill>
                            <a:schemeClr val="tx1"/>
                          </a:solidFill>
                          <a:effectLst/>
                          <a:latin typeface="+mn-lt"/>
                        </a:rPr>
                        <a:t>Built-in ACD Report</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52">
                <a:tc vMerge="1">
                  <a:txBody>
                    <a:bodyPr/>
                    <a:lstStyle/>
                    <a:p>
                      <a:endParaRPr kumimoji="1" lang="ja-JP" altLang="en-US"/>
                    </a:p>
                  </a:txBody>
                  <a:tcPr/>
                </a:tc>
                <a:tc>
                  <a:txBody>
                    <a:bodyPr/>
                    <a:lstStyle/>
                    <a:p>
                      <a:pPr algn="l">
                        <a:spcAft>
                          <a:spcPts val="0"/>
                        </a:spcAft>
                      </a:pPr>
                      <a:r>
                        <a:rPr lang="en-US" sz="900" kern="0" dirty="0">
                          <a:solidFill>
                            <a:schemeClr val="tx1"/>
                          </a:solidFill>
                          <a:effectLst/>
                          <a:latin typeface="+mn-lt"/>
                        </a:rPr>
                        <a:t>Activation Key for </a:t>
                      </a:r>
                      <a:r>
                        <a:rPr lang="en-US" sz="900" kern="0" dirty="0" smtClean="0">
                          <a:solidFill>
                            <a:schemeClr val="tx1"/>
                          </a:solidFill>
                          <a:effectLst/>
                          <a:latin typeface="+mn-lt"/>
                        </a:rPr>
                        <a:t>CTI / </a:t>
                      </a:r>
                      <a:br>
                        <a:rPr lang="en-US" sz="900" kern="0" dirty="0" smtClean="0">
                          <a:solidFill>
                            <a:schemeClr val="tx1"/>
                          </a:solidFill>
                          <a:effectLst/>
                          <a:latin typeface="+mn-lt"/>
                        </a:rPr>
                      </a:br>
                      <a:r>
                        <a:rPr lang="en-US" sz="900" kern="0" dirty="0" smtClean="0">
                          <a:solidFill>
                            <a:schemeClr val="tx1"/>
                          </a:solidFill>
                          <a:effectLst/>
                          <a:latin typeface="+mn-lt"/>
                        </a:rPr>
                        <a:t>CSTA-Mux </a:t>
                      </a:r>
                      <a:r>
                        <a:rPr lang="en-US" sz="900" kern="0" dirty="0">
                          <a:solidFill>
                            <a:schemeClr val="tx1"/>
                          </a:solidFill>
                          <a:effectLst/>
                          <a:latin typeface="+mn-lt"/>
                        </a:rPr>
                        <a:t>Connection</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solidFill>
                            <a:schemeClr val="tx1"/>
                          </a:solidFill>
                          <a:effectLst/>
                          <a:latin typeface="+mn-lt"/>
                        </a:rPr>
                        <a:t>KX-NSXF004</a:t>
                      </a:r>
                      <a:endParaRPr lang="ja-JP" sz="900" kern="10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smtClean="0">
                          <a:solidFill>
                            <a:schemeClr val="tx1"/>
                          </a:solidFill>
                          <a:effectLst/>
                          <a:latin typeface="+mn-lt"/>
                        </a:rPr>
                        <a:t>Single</a:t>
                      </a:r>
                      <a:r>
                        <a:rPr lang="en-US" sz="900" kern="0" baseline="0" dirty="0" smtClean="0">
                          <a:solidFill>
                            <a:schemeClr val="tx1"/>
                          </a:solidFill>
                          <a:effectLst/>
                          <a:latin typeface="+mn-lt"/>
                        </a:rPr>
                        <a:t> </a:t>
                      </a:r>
                      <a:r>
                        <a:rPr lang="en-US" sz="900" kern="0" dirty="0" smtClean="0">
                          <a:solidFill>
                            <a:schemeClr val="tx1"/>
                          </a:solidFill>
                          <a:effectLst/>
                          <a:latin typeface="+mn-lt"/>
                        </a:rPr>
                        <a:t>CTI/ CSTA-Mux </a:t>
                      </a:r>
                      <a:r>
                        <a:rPr lang="en-US" sz="900" kern="0" dirty="0">
                          <a:solidFill>
                            <a:schemeClr val="tx1"/>
                          </a:solidFill>
                          <a:effectLst/>
                          <a:latin typeface="+mn-lt"/>
                        </a:rPr>
                        <a:t>Connection</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626">
                <a:tc vMerge="1">
                  <a:txBody>
                    <a:bodyPr/>
                    <a:lstStyle/>
                    <a:p>
                      <a:endParaRPr kumimoji="1" lang="ja-JP" altLang="en-US"/>
                    </a:p>
                  </a:txBody>
                  <a:tcPr/>
                </a:tc>
                <a:tc>
                  <a:txBody>
                    <a:bodyPr/>
                    <a:lstStyle/>
                    <a:p>
                      <a:pPr algn="l">
                        <a:spcAft>
                          <a:spcPts val="0"/>
                        </a:spcAft>
                      </a:pPr>
                      <a:r>
                        <a:rPr lang="en-US" sz="900" kern="0">
                          <a:solidFill>
                            <a:schemeClr val="tx1"/>
                          </a:solidFill>
                          <a:effectLst/>
                          <a:latin typeface="+mn-lt"/>
                        </a:rPr>
                        <a:t>Activation Key for LDAP</a:t>
                      </a:r>
                      <a:endParaRPr lang="ja-JP" sz="900" kern="10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solidFill>
                            <a:schemeClr val="tx1"/>
                          </a:solidFill>
                          <a:effectLst/>
                          <a:latin typeface="+mn-lt"/>
                        </a:rPr>
                        <a:t>KX-NSXF005</a:t>
                      </a:r>
                      <a:endParaRPr lang="ja-JP" sz="900" kern="10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solidFill>
                            <a:schemeClr val="tx1"/>
                          </a:solidFill>
                          <a:effectLst/>
                          <a:latin typeface="+mn-lt"/>
                        </a:rPr>
                        <a:t>Address book LDAP connection</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52">
                <a:tc vMerge="1">
                  <a:txBody>
                    <a:bodyPr/>
                    <a:lstStyle/>
                    <a:p>
                      <a:endParaRPr kumimoji="1" lang="ja-JP" altLang="en-US"/>
                    </a:p>
                  </a:txBody>
                  <a:tcPr/>
                </a:tc>
                <a:tc>
                  <a:txBody>
                    <a:bodyPr/>
                    <a:lstStyle/>
                    <a:p>
                      <a:pPr algn="l">
                        <a:spcAft>
                          <a:spcPts val="0"/>
                        </a:spcAft>
                      </a:pPr>
                      <a:r>
                        <a:rPr lang="en-US" sz="900" kern="0" dirty="0">
                          <a:solidFill>
                            <a:schemeClr val="tx1"/>
                          </a:solidFill>
                          <a:effectLst/>
                          <a:latin typeface="+mn-lt"/>
                        </a:rPr>
                        <a:t>Activation Key for Expansion GW (Master)</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solidFill>
                            <a:schemeClr val="tx1"/>
                          </a:solidFill>
                          <a:effectLst/>
                          <a:latin typeface="+mn-lt"/>
                        </a:rPr>
                        <a:t>KX-NSXF006</a:t>
                      </a:r>
                      <a:endParaRPr lang="ja-JP" sz="900" kern="10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solidFill>
                            <a:schemeClr val="tx1"/>
                          </a:solidFill>
                          <a:effectLst/>
                          <a:latin typeface="+mn-lt"/>
                        </a:rPr>
                        <a:t>Expansion GW connection  for NSX1000NSX2000 (Master unit)</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626">
                <a:tc vMerge="1">
                  <a:txBody>
                    <a:bodyPr/>
                    <a:lstStyle/>
                    <a:p>
                      <a:endParaRPr kumimoji="1" lang="ja-JP" altLang="en-US"/>
                    </a:p>
                  </a:txBody>
                  <a:tcPr/>
                </a:tc>
                <a:tc>
                  <a:txBody>
                    <a:bodyPr/>
                    <a:lstStyle/>
                    <a:p>
                      <a:pPr algn="l">
                        <a:spcAft>
                          <a:spcPts val="0"/>
                        </a:spcAft>
                      </a:pPr>
                      <a:r>
                        <a:rPr lang="en-US" sz="900" kern="0" dirty="0">
                          <a:solidFill>
                            <a:schemeClr val="tx1"/>
                          </a:solidFill>
                          <a:effectLst/>
                          <a:latin typeface="+mn-lt"/>
                        </a:rPr>
                        <a:t>Activation Key for Redundancy</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solidFill>
                            <a:schemeClr val="tx1"/>
                          </a:solidFill>
                          <a:effectLst/>
                          <a:latin typeface="+mn-lt"/>
                        </a:rPr>
                        <a:t>KX-NSXF008</a:t>
                      </a:r>
                      <a:endParaRPr lang="ja-JP" sz="900" kern="10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solidFill>
                            <a:schemeClr val="tx1"/>
                          </a:solidFill>
                          <a:effectLst/>
                          <a:latin typeface="+mn-lt"/>
                        </a:rPr>
                        <a:t>Activate redundancy function</a:t>
                      </a:r>
                      <a:endParaRPr lang="ja-JP" sz="900" kern="100" dirty="0">
                        <a:solidFill>
                          <a:schemeClr val="tx1"/>
                        </a:solidFill>
                        <a:effectLst/>
                        <a:latin typeface="+mn-lt"/>
                        <a:ea typeface="ＭＳ 明朝"/>
                        <a:cs typeface="Times New Roman"/>
                      </a:endParaRPr>
                    </a:p>
                  </a:txBody>
                  <a:tcPr marL="27779" marR="2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 Box 7"/>
          <p:cNvSpPr txBox="1">
            <a:spLocks noChangeArrowheads="1"/>
          </p:cNvSpPr>
          <p:nvPr/>
        </p:nvSpPr>
        <p:spPr bwMode="auto">
          <a:xfrm>
            <a:off x="1697310" y="52445"/>
            <a:ext cx="6115050"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2-2. System </a:t>
            </a:r>
            <a:r>
              <a:rPr lang="en-US" altLang="ja-JP" sz="2400" dirty="0" smtClean="0">
                <a:solidFill>
                  <a:schemeClr val="bg1"/>
                </a:solidFill>
                <a:latin typeface="Arial" pitchFamily="34" charset="0"/>
              </a:rPr>
              <a:t>Configuration(12) </a:t>
            </a:r>
            <a:endParaRPr lang="en-US" altLang="ja-JP" sz="2400" dirty="0">
              <a:solidFill>
                <a:schemeClr val="bg1"/>
              </a:solidFill>
              <a:effectLst>
                <a:outerShdw blurRad="38100" dist="38100" dir="2700000" algn="tl">
                  <a:srgbClr val="C0C0C0"/>
                </a:outerShdw>
              </a:effectLst>
              <a:latin typeface="Arial" pitchFamily="34" charset="0"/>
            </a:endParaRPr>
          </a:p>
        </p:txBody>
      </p:sp>
      <p:sp>
        <p:nvSpPr>
          <p:cNvPr id="4" name="正方形/長方形 3"/>
          <p:cNvSpPr/>
          <p:nvPr/>
        </p:nvSpPr>
        <p:spPr>
          <a:xfrm>
            <a:off x="755576" y="699542"/>
            <a:ext cx="4572000" cy="338554"/>
          </a:xfrm>
          <a:prstGeom prst="rect">
            <a:avLst/>
          </a:prstGeom>
        </p:spPr>
        <p:txBody>
          <a:bodyPr>
            <a:spAutoFit/>
          </a:bodyPr>
          <a:lstStyle/>
          <a:p>
            <a:pPr>
              <a:spcBef>
                <a:spcPct val="30000"/>
              </a:spcBef>
            </a:pPr>
            <a:r>
              <a:rPr lang="en-US" altLang="ja-JP" sz="1600" dirty="0" smtClean="0">
                <a:solidFill>
                  <a:srgbClr val="000000"/>
                </a:solidFill>
              </a:rPr>
              <a:t>UM &amp; Options</a:t>
            </a:r>
            <a:endParaRPr lang="en-US" altLang="ja-JP" sz="1600" dirty="0">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456544460"/>
              </p:ext>
            </p:extLst>
          </p:nvPr>
        </p:nvGraphicFramePr>
        <p:xfrm>
          <a:off x="971600" y="3958970"/>
          <a:ext cx="7200000" cy="411480"/>
        </p:xfrm>
        <a:graphic>
          <a:graphicData uri="http://schemas.openxmlformats.org/drawingml/2006/table">
            <a:tbl>
              <a:tblPr firstRow="1" firstCol="1" bandRow="1">
                <a:tableStyleId>{5C22544A-7EE6-4342-B048-85BDC9FD1C3A}</a:tableStyleId>
              </a:tblPr>
              <a:tblGrid>
                <a:gridCol w="1454545"/>
                <a:gridCol w="1890909"/>
                <a:gridCol w="1345455"/>
                <a:gridCol w="2509091"/>
              </a:tblGrid>
              <a:tr h="122752">
                <a:tc>
                  <a:txBody>
                    <a:bodyPr/>
                    <a:lstStyle/>
                    <a:p>
                      <a:pPr algn="ctr">
                        <a:spcAft>
                          <a:spcPts val="0"/>
                        </a:spcAft>
                      </a:pPr>
                      <a:r>
                        <a:rPr lang="ja-JP"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Description</a:t>
                      </a:r>
                      <a:endParaRPr lang="ja-JP" sz="9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Model Name</a:t>
                      </a:r>
                      <a:endParaRPr lang="ja-JP" sz="9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Feature</a:t>
                      </a:r>
                      <a:endParaRPr lang="ja-JP" sz="9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504">
                <a:tc>
                  <a:txBody>
                    <a:bodyPr/>
                    <a:lstStyle/>
                    <a:p>
                      <a:pPr algn="ctr">
                        <a:spcAft>
                          <a:spcPts val="0"/>
                        </a:spcAft>
                      </a:pPr>
                      <a:r>
                        <a:rPr lang="en-US" sz="900" kern="0" dirty="0" smtClean="0">
                          <a:solidFill>
                            <a:schemeClr val="tx1"/>
                          </a:solidFill>
                          <a:effectLst/>
                        </a:rPr>
                        <a:t>Network</a:t>
                      </a:r>
                      <a:endParaRPr lang="ja-JP" sz="900" kern="100" dirty="0">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smtClean="0">
                          <a:solidFill>
                            <a:schemeClr val="tx1"/>
                          </a:solidFill>
                          <a:effectLst/>
                        </a:rPr>
                        <a:t>Expansion GW(NS)</a:t>
                      </a:r>
                      <a:endParaRPr lang="ja-JP" sz="9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altLang="ja-JP" sz="900" b="0" i="0" u="none" strike="noStrike" kern="1200" baseline="0" dirty="0" smtClean="0">
                          <a:solidFill>
                            <a:schemeClr val="dk1"/>
                          </a:solidFill>
                          <a:latin typeface="+mn-lt"/>
                          <a:ea typeface="+mn-ea"/>
                          <a:cs typeface="+mn-cs"/>
                        </a:rPr>
                        <a:t>KX-NSXF007</a:t>
                      </a:r>
                      <a:endParaRPr lang="ja-JP" sz="3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smtClean="0">
                          <a:solidFill>
                            <a:schemeClr val="tx1"/>
                          </a:solidFill>
                          <a:effectLst/>
                        </a:rPr>
                        <a:t>Expansion GW connection for</a:t>
                      </a:r>
                    </a:p>
                    <a:p>
                      <a:pPr algn="l">
                        <a:spcAft>
                          <a:spcPts val="0"/>
                        </a:spcAft>
                      </a:pPr>
                      <a:r>
                        <a:rPr lang="en-US" sz="900" kern="0" dirty="0" smtClean="0">
                          <a:solidFill>
                            <a:schemeClr val="tx1"/>
                          </a:solidFill>
                          <a:effectLst/>
                        </a:rPr>
                        <a:t>NS300/500/700/1000</a:t>
                      </a:r>
                      <a:endParaRPr lang="ja-JP" sz="900" kern="100" dirty="0">
                        <a:solidFill>
                          <a:schemeClr val="tx1"/>
                        </a:solidFill>
                        <a:effectLst/>
                        <a:latin typeface="Arial"/>
                        <a:ea typeface="ＭＳ 明朝"/>
                        <a:cs typeface="Times New Roman"/>
                      </a:endParaRPr>
                    </a:p>
                  </a:txBody>
                  <a:tcPr marL="17079" marR="17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正方形/長方形 5"/>
          <p:cNvSpPr/>
          <p:nvPr/>
        </p:nvSpPr>
        <p:spPr>
          <a:xfrm>
            <a:off x="755576" y="3579862"/>
            <a:ext cx="4572000" cy="338554"/>
          </a:xfrm>
          <a:prstGeom prst="rect">
            <a:avLst/>
          </a:prstGeom>
        </p:spPr>
        <p:txBody>
          <a:bodyPr>
            <a:spAutoFit/>
          </a:bodyPr>
          <a:lstStyle/>
          <a:p>
            <a:pPr>
              <a:spcBef>
                <a:spcPct val="30000"/>
              </a:spcBef>
            </a:pPr>
            <a:r>
              <a:rPr lang="en-US" altLang="ja-JP" sz="1600" dirty="0" smtClean="0">
                <a:solidFill>
                  <a:srgbClr val="000000"/>
                </a:solidFill>
              </a:rPr>
              <a:t>Expansion GW for NS</a:t>
            </a:r>
            <a:endParaRPr lang="en-US" altLang="ja-JP" sz="1600" dirty="0">
              <a:solidFill>
                <a:srgbClr val="000000"/>
              </a:solidFill>
            </a:endParaRPr>
          </a:p>
        </p:txBody>
      </p:sp>
    </p:spTree>
    <p:extLst>
      <p:ext uri="{BB962C8B-B14F-4D97-AF65-F5344CB8AC3E}">
        <p14:creationId xmlns:p14="http://schemas.microsoft.com/office/powerpoint/2010/main" val="34320499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3568" y="787805"/>
            <a:ext cx="3254002" cy="3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600" dirty="0" smtClean="0"/>
              <a:t>Preinstalled </a:t>
            </a:r>
            <a:r>
              <a:rPr lang="en-US" altLang="ja-JP" sz="1600" dirty="0"/>
              <a:t>Activation Key(1)</a:t>
            </a:r>
          </a:p>
        </p:txBody>
      </p:sp>
      <p:sp>
        <p:nvSpPr>
          <p:cNvPr id="1061936" name="Text Box 48"/>
          <p:cNvSpPr txBox="1">
            <a:spLocks noChangeArrowheads="1"/>
          </p:cNvSpPr>
          <p:nvPr/>
        </p:nvSpPr>
        <p:spPr bwMode="auto">
          <a:xfrm>
            <a:off x="1661306" y="52445"/>
            <a:ext cx="6115050"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2-2. System </a:t>
            </a:r>
            <a:r>
              <a:rPr lang="en-US" altLang="ja-JP" sz="2400" dirty="0" smtClean="0">
                <a:solidFill>
                  <a:schemeClr val="bg1"/>
                </a:solidFill>
                <a:latin typeface="Arial" pitchFamily="34" charset="0"/>
              </a:rPr>
              <a:t>Configuration(13) </a:t>
            </a:r>
            <a:endParaRPr lang="en-US" altLang="ja-JP" sz="2400" dirty="0">
              <a:solidFill>
                <a:schemeClr val="bg1"/>
              </a:solidFill>
              <a:effectLst>
                <a:outerShdw blurRad="38100" dist="38100" dir="2700000" algn="tl">
                  <a:srgbClr val="C0C0C0"/>
                </a:outerShdw>
              </a:effectLst>
              <a:latin typeface="Arial" pitchFamily="34" charset="0"/>
            </a:endParaRPr>
          </a:p>
        </p:txBody>
      </p:sp>
      <p:sp>
        <p:nvSpPr>
          <p:cNvPr id="21528" name="Rectangle 69"/>
          <p:cNvSpPr>
            <a:spLocks noChangeArrowheads="1"/>
          </p:cNvSpPr>
          <p:nvPr/>
        </p:nvSpPr>
        <p:spPr bwMode="auto">
          <a:xfrm>
            <a:off x="964468" y="1131590"/>
            <a:ext cx="6019800" cy="26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77441" tIns="38710" rIns="77441" bIns="38710"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Preinstalled Activation keys with no expiration date</a:t>
            </a:r>
          </a:p>
        </p:txBody>
      </p:sp>
      <p:graphicFrame>
        <p:nvGraphicFramePr>
          <p:cNvPr id="2" name="表 1"/>
          <p:cNvGraphicFramePr>
            <a:graphicFrameLocks noGrp="1"/>
          </p:cNvGraphicFramePr>
          <p:nvPr>
            <p:extLst>
              <p:ext uri="{D42A27DB-BD31-4B8C-83A1-F6EECF244321}">
                <p14:modId xmlns:p14="http://schemas.microsoft.com/office/powerpoint/2010/main" val="3719753224"/>
              </p:ext>
            </p:extLst>
          </p:nvPr>
        </p:nvGraphicFramePr>
        <p:xfrm>
          <a:off x="1079612" y="1779662"/>
          <a:ext cx="4680585" cy="381000"/>
        </p:xfrm>
        <a:graphic>
          <a:graphicData uri="http://schemas.openxmlformats.org/drawingml/2006/table">
            <a:tbl>
              <a:tblPr firstRow="1" firstCol="1" lastRow="1" lastCol="1" bandRow="1" bandCol="1">
                <a:tableStyleId>{5C22544A-7EE6-4342-B048-85BDC9FD1C3A}</a:tableStyleId>
              </a:tblPr>
              <a:tblGrid>
                <a:gridCol w="2476500"/>
                <a:gridCol w="2204085"/>
              </a:tblGrid>
              <a:tr h="126365">
                <a:tc>
                  <a:txBody>
                    <a:bodyPr/>
                    <a:lstStyle/>
                    <a:p>
                      <a:pPr marL="111760" algn="ctr" fontAlgn="base">
                        <a:lnSpc>
                          <a:spcPts val="1200"/>
                        </a:lnSpc>
                        <a:spcAft>
                          <a:spcPts val="0"/>
                        </a:spcAft>
                        <a:tabLst>
                          <a:tab pos="2700020" algn="ctr"/>
                          <a:tab pos="5400040" algn="r"/>
                        </a:tabLst>
                      </a:pPr>
                      <a:r>
                        <a:rPr lang="en-US" sz="1050" kern="100" dirty="0">
                          <a:solidFill>
                            <a:schemeClr val="tx1"/>
                          </a:solidFill>
                          <a:effectLst/>
                        </a:rPr>
                        <a:t>Pre-Installed Activation Key</a:t>
                      </a:r>
                      <a:endParaRPr lang="ja-JP" sz="1050" dirty="0">
                        <a:solidFill>
                          <a:schemeClr val="tx1"/>
                        </a:solidFill>
                        <a:effectLst/>
                        <a:latin typeface="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lnSpc>
                          <a:spcPts val="1200"/>
                        </a:lnSpc>
                        <a:spcAft>
                          <a:spcPts val="0"/>
                        </a:spcAft>
                        <a:tabLst>
                          <a:tab pos="2700020" algn="ctr"/>
                          <a:tab pos="5400040" algn="r"/>
                        </a:tabLst>
                      </a:pPr>
                      <a:r>
                        <a:rPr lang="en-US" sz="1050" kern="100" dirty="0">
                          <a:solidFill>
                            <a:schemeClr val="tx1"/>
                          </a:solidFill>
                          <a:effectLst/>
                        </a:rPr>
                        <a:t>Remarks</a:t>
                      </a:r>
                      <a:endParaRPr lang="ja-JP" sz="1050" dirty="0">
                        <a:solidFill>
                          <a:schemeClr val="tx1"/>
                        </a:solidFill>
                        <a:effectLst/>
                        <a:latin typeface="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555">
                <a:tc>
                  <a:txBody>
                    <a:bodyPr/>
                    <a:lstStyle/>
                    <a:p>
                      <a:pPr algn="l" fontAlgn="base">
                        <a:lnSpc>
                          <a:spcPts val="1800"/>
                        </a:lnSpc>
                        <a:spcAft>
                          <a:spcPts val="0"/>
                        </a:spcAft>
                        <a:tabLst>
                          <a:tab pos="2700020" algn="ctr"/>
                          <a:tab pos="5400040" algn="r"/>
                        </a:tabLst>
                      </a:pPr>
                      <a:r>
                        <a:rPr lang="en-US" sz="1050" dirty="0">
                          <a:solidFill>
                            <a:schemeClr val="tx1"/>
                          </a:solidFill>
                          <a:effectLst/>
                        </a:rPr>
                        <a:t> </a:t>
                      </a:r>
                      <a:r>
                        <a:rPr lang="en-US" sz="1050" dirty="0" smtClean="0">
                          <a:solidFill>
                            <a:schemeClr val="tx1"/>
                          </a:solidFill>
                          <a:effectLst/>
                        </a:rPr>
                        <a:t>50 </a:t>
                      </a:r>
                      <a:r>
                        <a:rPr lang="en-US" sz="1050" dirty="0">
                          <a:solidFill>
                            <a:schemeClr val="tx1"/>
                          </a:solidFill>
                          <a:effectLst/>
                        </a:rPr>
                        <a:t>Normal </a:t>
                      </a:r>
                      <a:r>
                        <a:rPr lang="en-US" sz="1050" dirty="0" smtClean="0">
                          <a:solidFill>
                            <a:schemeClr val="tx1"/>
                          </a:solidFill>
                          <a:effectLst/>
                        </a:rPr>
                        <a:t>User</a:t>
                      </a:r>
                      <a:endParaRPr lang="en-US" sz="1050" dirty="0">
                        <a:solidFill>
                          <a:schemeClr val="tx1"/>
                        </a:solidFill>
                        <a:effectLst/>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spcAft>
                          <a:spcPts val="0"/>
                        </a:spcAft>
                      </a:pPr>
                      <a:r>
                        <a:rPr lang="de-DE" sz="1050" u="none" strike="noStrike" kern="100" dirty="0">
                          <a:solidFill>
                            <a:schemeClr val="tx1"/>
                          </a:solidFill>
                          <a:effectLst/>
                        </a:rPr>
                        <a:t> </a:t>
                      </a:r>
                      <a:endParaRPr lang="ja-JP" sz="105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正方形/長方形 2"/>
          <p:cNvSpPr/>
          <p:nvPr/>
        </p:nvSpPr>
        <p:spPr>
          <a:xfrm>
            <a:off x="1007604" y="1455626"/>
            <a:ext cx="952505" cy="307777"/>
          </a:xfrm>
          <a:prstGeom prst="rect">
            <a:avLst/>
          </a:prstGeom>
        </p:spPr>
        <p:txBody>
          <a:bodyPr wrap="none">
            <a:spAutoFit/>
          </a:bodyPr>
          <a:lstStyle/>
          <a:p>
            <a:r>
              <a:rPr lang="en-US" altLang="ja-JP" dirty="0"/>
              <a:t>NSX1000</a:t>
            </a:r>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08115945"/>
              </p:ext>
            </p:extLst>
          </p:nvPr>
        </p:nvGraphicFramePr>
        <p:xfrm>
          <a:off x="1079612" y="2766814"/>
          <a:ext cx="4680585" cy="381000"/>
        </p:xfrm>
        <a:graphic>
          <a:graphicData uri="http://schemas.openxmlformats.org/drawingml/2006/table">
            <a:tbl>
              <a:tblPr firstRow="1" firstCol="1" lastRow="1" lastCol="1" bandRow="1" bandCol="1">
                <a:tableStyleId>{5C22544A-7EE6-4342-B048-85BDC9FD1C3A}</a:tableStyleId>
              </a:tblPr>
              <a:tblGrid>
                <a:gridCol w="2476500"/>
                <a:gridCol w="2204085"/>
              </a:tblGrid>
              <a:tr h="126365">
                <a:tc>
                  <a:txBody>
                    <a:bodyPr/>
                    <a:lstStyle/>
                    <a:p>
                      <a:pPr marL="111760" algn="ctr" fontAlgn="base">
                        <a:lnSpc>
                          <a:spcPts val="1200"/>
                        </a:lnSpc>
                        <a:spcAft>
                          <a:spcPts val="0"/>
                        </a:spcAft>
                        <a:tabLst>
                          <a:tab pos="2700020" algn="ctr"/>
                          <a:tab pos="5400040" algn="r"/>
                        </a:tabLst>
                      </a:pPr>
                      <a:r>
                        <a:rPr lang="en-US" sz="1050" kern="100" dirty="0">
                          <a:solidFill>
                            <a:schemeClr val="tx1"/>
                          </a:solidFill>
                          <a:effectLst/>
                        </a:rPr>
                        <a:t>Pre-Installed Activation Key</a:t>
                      </a:r>
                      <a:endParaRPr lang="ja-JP" sz="1050" dirty="0">
                        <a:solidFill>
                          <a:schemeClr val="tx1"/>
                        </a:solidFill>
                        <a:effectLst/>
                        <a:latin typeface="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lnSpc>
                          <a:spcPts val="1200"/>
                        </a:lnSpc>
                        <a:spcAft>
                          <a:spcPts val="0"/>
                        </a:spcAft>
                        <a:tabLst>
                          <a:tab pos="2700020" algn="ctr"/>
                          <a:tab pos="5400040" algn="r"/>
                        </a:tabLst>
                      </a:pPr>
                      <a:r>
                        <a:rPr lang="en-US" sz="1050" kern="100" dirty="0">
                          <a:solidFill>
                            <a:schemeClr val="tx1"/>
                          </a:solidFill>
                          <a:effectLst/>
                        </a:rPr>
                        <a:t>Remarks</a:t>
                      </a:r>
                      <a:endParaRPr lang="ja-JP" sz="1050" dirty="0">
                        <a:solidFill>
                          <a:schemeClr val="tx1"/>
                        </a:solidFill>
                        <a:effectLst/>
                        <a:latin typeface="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555">
                <a:tc>
                  <a:txBody>
                    <a:bodyPr/>
                    <a:lstStyle/>
                    <a:p>
                      <a:pPr algn="l" fontAlgn="base">
                        <a:lnSpc>
                          <a:spcPts val="1800"/>
                        </a:lnSpc>
                        <a:spcAft>
                          <a:spcPts val="0"/>
                        </a:spcAft>
                        <a:tabLst>
                          <a:tab pos="2700020" algn="ctr"/>
                          <a:tab pos="5400040" algn="r"/>
                        </a:tabLst>
                      </a:pPr>
                      <a:r>
                        <a:rPr lang="en-US" sz="1050" dirty="0">
                          <a:solidFill>
                            <a:schemeClr val="tx1"/>
                          </a:solidFill>
                          <a:effectLst/>
                        </a:rPr>
                        <a:t> 100 Normal User</a:t>
                      </a:r>
                      <a:endParaRPr lang="ja-JP" sz="1050" dirty="0">
                        <a:solidFill>
                          <a:schemeClr val="tx1"/>
                        </a:solidFill>
                        <a:effectLst/>
                        <a:latin typeface="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spcAft>
                          <a:spcPts val="0"/>
                        </a:spcAft>
                      </a:pPr>
                      <a:r>
                        <a:rPr lang="de-DE" sz="1050" u="none" strike="noStrike" kern="100" dirty="0">
                          <a:solidFill>
                            <a:schemeClr val="tx1"/>
                          </a:solidFill>
                          <a:effectLst/>
                        </a:rPr>
                        <a:t> </a:t>
                      </a:r>
                      <a:endParaRPr lang="ja-JP" sz="1050" kern="100" dirty="0">
                        <a:solidFill>
                          <a:schemeClr val="tx1"/>
                        </a:solidFill>
                        <a:effectLst/>
                        <a:latin typeface="Arial"/>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正方形/長方形 9"/>
          <p:cNvSpPr/>
          <p:nvPr/>
        </p:nvSpPr>
        <p:spPr>
          <a:xfrm>
            <a:off x="1007604" y="2443993"/>
            <a:ext cx="952505" cy="307777"/>
          </a:xfrm>
          <a:prstGeom prst="rect">
            <a:avLst/>
          </a:prstGeom>
        </p:spPr>
        <p:txBody>
          <a:bodyPr wrap="none">
            <a:spAutoFit/>
          </a:bodyPr>
          <a:lstStyle/>
          <a:p>
            <a:r>
              <a:rPr lang="en-US" altLang="ja-JP" dirty="0" smtClean="0"/>
              <a:t>NSX2000</a:t>
            </a:r>
            <a:endParaRPr lang="ja-JP" altLang="en-US" dirty="0"/>
          </a:p>
        </p:txBody>
      </p:sp>
    </p:spTree>
    <p:extLst>
      <p:ext uri="{BB962C8B-B14F-4D97-AF65-F5344CB8AC3E}">
        <p14:creationId xmlns:p14="http://schemas.microsoft.com/office/powerpoint/2010/main" val="18820221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3568" y="787805"/>
            <a:ext cx="6314342" cy="3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0973" tIns="30482" rIns="30482" bIns="3048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600" dirty="0" smtClean="0"/>
              <a:t>Preinstalled </a:t>
            </a:r>
            <a:r>
              <a:rPr lang="en-US" altLang="ja-JP" sz="1600" dirty="0"/>
              <a:t>Activation Key(2)</a:t>
            </a:r>
          </a:p>
        </p:txBody>
      </p:sp>
      <p:sp>
        <p:nvSpPr>
          <p:cNvPr id="1065008" name="Text Box 48"/>
          <p:cNvSpPr txBox="1">
            <a:spLocks noChangeArrowheads="1"/>
          </p:cNvSpPr>
          <p:nvPr/>
        </p:nvSpPr>
        <p:spPr bwMode="auto">
          <a:xfrm>
            <a:off x="1625302" y="52445"/>
            <a:ext cx="6115050"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2-2. System </a:t>
            </a:r>
            <a:r>
              <a:rPr lang="en-US" altLang="ja-JP" sz="2400" dirty="0" smtClean="0">
                <a:solidFill>
                  <a:schemeClr val="bg1"/>
                </a:solidFill>
                <a:latin typeface="Arial" pitchFamily="34" charset="0"/>
              </a:rPr>
              <a:t>Configuration(14) </a:t>
            </a:r>
            <a:endParaRPr lang="en-US" altLang="ja-JP" sz="2400" dirty="0">
              <a:solidFill>
                <a:schemeClr val="bg1"/>
              </a:solidFill>
              <a:effectLst>
                <a:outerShdw blurRad="38100" dist="38100" dir="2700000" algn="tl">
                  <a:srgbClr val="C0C0C0"/>
                </a:outerShdw>
              </a:effectLst>
              <a:latin typeface="Arial" pitchFamily="34" charset="0"/>
            </a:endParaRPr>
          </a:p>
        </p:txBody>
      </p:sp>
      <p:sp>
        <p:nvSpPr>
          <p:cNvPr id="22582" name="Rectangle 146"/>
          <p:cNvSpPr>
            <a:spLocks noChangeArrowheads="1"/>
          </p:cNvSpPr>
          <p:nvPr/>
        </p:nvSpPr>
        <p:spPr bwMode="auto">
          <a:xfrm>
            <a:off x="928464" y="1120776"/>
            <a:ext cx="6019800" cy="26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77441" tIns="38710" rIns="77441" bIns="38710"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Preinstalled Activation keys for free trial (60days)</a:t>
            </a:r>
          </a:p>
        </p:txBody>
      </p:sp>
      <p:graphicFrame>
        <p:nvGraphicFramePr>
          <p:cNvPr id="2" name="表 1"/>
          <p:cNvGraphicFramePr>
            <a:graphicFrameLocks noGrp="1"/>
          </p:cNvGraphicFramePr>
          <p:nvPr>
            <p:extLst>
              <p:ext uri="{D42A27DB-BD31-4B8C-83A1-F6EECF244321}">
                <p14:modId xmlns:p14="http://schemas.microsoft.com/office/powerpoint/2010/main" val="1589095409"/>
              </p:ext>
            </p:extLst>
          </p:nvPr>
        </p:nvGraphicFramePr>
        <p:xfrm>
          <a:off x="827584" y="1455626"/>
          <a:ext cx="7596844" cy="2286000"/>
        </p:xfrm>
        <a:graphic>
          <a:graphicData uri="http://schemas.openxmlformats.org/drawingml/2006/table">
            <a:tbl>
              <a:tblPr>
                <a:tableStyleId>{5C22544A-7EE6-4342-B048-85BDC9FD1C3A}</a:tableStyleId>
              </a:tblPr>
              <a:tblGrid>
                <a:gridCol w="2556284"/>
                <a:gridCol w="3276364"/>
                <a:gridCol w="1764196"/>
              </a:tblGrid>
              <a:tr h="0">
                <a:tc>
                  <a:txBody>
                    <a:bodyPr/>
                    <a:lstStyle/>
                    <a:p>
                      <a:pPr algn="ctr">
                        <a:lnSpc>
                          <a:spcPts val="1800"/>
                        </a:lnSpc>
                        <a:spcAft>
                          <a:spcPts val="0"/>
                        </a:spcAft>
                        <a:tabLst>
                          <a:tab pos="2700020" algn="ctr"/>
                          <a:tab pos="5400040" algn="r"/>
                        </a:tabLst>
                      </a:pPr>
                      <a:r>
                        <a:rPr lang="en-US" sz="1000" dirty="0">
                          <a:effectLst/>
                        </a:rPr>
                        <a:t>Feature</a:t>
                      </a:r>
                      <a:endParaRPr lang="ja-JP" sz="1000" dirty="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tabLst>
                          <a:tab pos="2700020" algn="ctr"/>
                          <a:tab pos="5400040" algn="r"/>
                        </a:tabLst>
                      </a:pPr>
                      <a:r>
                        <a:rPr lang="en-US" sz="1000">
                          <a:effectLst/>
                        </a:rPr>
                        <a:t>Description</a:t>
                      </a:r>
                      <a:endParaRPr lang="ja-JP" sz="100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tabLst>
                          <a:tab pos="2700020" algn="ctr"/>
                          <a:tab pos="5400040" algn="r"/>
                        </a:tabLst>
                      </a:pPr>
                      <a:r>
                        <a:rPr lang="en-US" sz="1000">
                          <a:effectLst/>
                        </a:rPr>
                        <a:t>Remarks</a:t>
                      </a:r>
                      <a:endParaRPr lang="ja-JP" sz="100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lnSpc>
                          <a:spcPts val="1800"/>
                        </a:lnSpc>
                        <a:spcAft>
                          <a:spcPts val="0"/>
                        </a:spcAft>
                        <a:tabLst>
                          <a:tab pos="2700020" algn="ctr"/>
                          <a:tab pos="5400040" algn="r"/>
                        </a:tabLst>
                      </a:pPr>
                      <a:r>
                        <a:rPr lang="pl-PL" sz="1000" kern="100" dirty="0">
                          <a:effectLst/>
                        </a:rPr>
                        <a:t>Two-way Recording Control</a:t>
                      </a:r>
                      <a:endParaRPr lang="ja-JP" sz="1000" dirty="0">
                        <a:effectLst/>
                        <a:latin typeface="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effectLst/>
                        </a:rPr>
                        <a:t>2 way recording (Manager control)</a:t>
                      </a:r>
                      <a:endParaRPr lang="ja-JP" sz="1000" dirty="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2700020" algn="ctr"/>
                          <a:tab pos="5400040" algn="r"/>
                        </a:tabLst>
                      </a:pPr>
                      <a:r>
                        <a:rPr lang="fr-FR" sz="1000" dirty="0">
                          <a:effectLst/>
                        </a:rPr>
                        <a:t> </a:t>
                      </a:r>
                      <a:r>
                        <a:rPr lang="en-US" altLang="ja-JP" sz="1000" dirty="0" smtClean="0">
                          <a:effectLst/>
                          <a:latin typeface="+mn-lt"/>
                        </a:rPr>
                        <a:t>Advanced user concept AK</a:t>
                      </a:r>
                    </a:p>
                    <a:p>
                      <a:pPr algn="just">
                        <a:lnSpc>
                          <a:spcPct val="100000"/>
                        </a:lnSpc>
                        <a:spcAft>
                          <a:spcPts val="0"/>
                        </a:spcAft>
                        <a:tabLst>
                          <a:tab pos="2700020" algn="ctr"/>
                          <a:tab pos="5400040" algn="r"/>
                        </a:tabLst>
                      </a:pPr>
                      <a:r>
                        <a:rPr lang="en-US" altLang="ja-JP" sz="1000" dirty="0" smtClean="0">
                          <a:effectLst/>
                          <a:latin typeface="+mn-lt"/>
                          <a:cs typeface="Times New Roman"/>
                        </a:rPr>
                        <a:t>is</a:t>
                      </a:r>
                      <a:r>
                        <a:rPr lang="en-US" altLang="ja-JP" sz="1000" baseline="0" dirty="0" smtClean="0">
                          <a:effectLst/>
                          <a:latin typeface="+mn-lt"/>
                          <a:cs typeface="Times New Roman"/>
                        </a:rPr>
                        <a:t> required</a:t>
                      </a:r>
                      <a:endParaRPr lang="ja-JP" altLang="ja-JP" sz="1000" dirty="0" smtClean="0">
                        <a:effectLst/>
                        <a:latin typeface="+mn-lt"/>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lnSpc>
                          <a:spcPts val="1800"/>
                        </a:lnSpc>
                        <a:spcAft>
                          <a:spcPts val="0"/>
                        </a:spcAft>
                        <a:tabLst>
                          <a:tab pos="2700020" algn="ctr"/>
                          <a:tab pos="5400040" algn="r"/>
                        </a:tabLst>
                      </a:pPr>
                      <a:r>
                        <a:rPr lang="pl-PL" sz="1000" kern="100" dirty="0">
                          <a:effectLst/>
                        </a:rPr>
                        <a:t>Message Backup</a:t>
                      </a:r>
                      <a:endParaRPr lang="ja-JP" sz="1000" dirty="0">
                        <a:effectLst/>
                        <a:latin typeface="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effectLst/>
                        </a:rPr>
                        <a:t>UM Message Back UP</a:t>
                      </a:r>
                      <a:endParaRPr lang="ja-JP" sz="1000" dirty="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fr-FR" sz="1000">
                          <a:effectLst/>
                        </a:rPr>
                        <a:t> </a:t>
                      </a:r>
                      <a:endParaRPr lang="ja-JP" sz="100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370">
                <a:tc>
                  <a:txBody>
                    <a:bodyPr/>
                    <a:lstStyle/>
                    <a:p>
                      <a:pPr algn="just">
                        <a:lnSpc>
                          <a:spcPts val="1800"/>
                        </a:lnSpc>
                        <a:spcAft>
                          <a:spcPts val="0"/>
                        </a:spcAft>
                        <a:tabLst>
                          <a:tab pos="2700020" algn="ctr"/>
                          <a:tab pos="5400040" algn="r"/>
                        </a:tabLst>
                      </a:pPr>
                      <a:r>
                        <a:rPr lang="en-US" sz="1000">
                          <a:effectLst/>
                        </a:rPr>
                        <a:t>Multiple CTI Connection</a:t>
                      </a:r>
                      <a:endParaRPr lang="ja-JP" sz="1000">
                        <a:effectLst/>
                        <a:latin typeface="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effectLst/>
                        </a:rPr>
                        <a:t>Multiple CTI Connection</a:t>
                      </a:r>
                      <a:endParaRPr lang="ja-JP" sz="1000" dirty="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fr-FR" sz="1000">
                          <a:effectLst/>
                        </a:rPr>
                        <a:t> </a:t>
                      </a:r>
                      <a:endParaRPr lang="ja-JP" sz="100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
                <a:tc>
                  <a:txBody>
                    <a:bodyPr/>
                    <a:lstStyle/>
                    <a:p>
                      <a:pPr algn="just">
                        <a:lnSpc>
                          <a:spcPts val="1800"/>
                        </a:lnSpc>
                        <a:spcAft>
                          <a:spcPts val="0"/>
                        </a:spcAft>
                        <a:tabLst>
                          <a:tab pos="2700020" algn="ctr"/>
                          <a:tab pos="5400040" algn="r"/>
                        </a:tabLst>
                      </a:pPr>
                      <a:r>
                        <a:rPr lang="en-US" sz="1000">
                          <a:effectLst/>
                        </a:rPr>
                        <a:t>Call center Feature Enhancement</a:t>
                      </a:r>
                      <a:endParaRPr lang="ja-JP" sz="1000">
                        <a:effectLst/>
                        <a:latin typeface="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2700020" algn="ctr"/>
                          <a:tab pos="5400040" algn="r"/>
                        </a:tabLst>
                      </a:pPr>
                      <a:r>
                        <a:rPr lang="en-US" sz="1000" dirty="0">
                          <a:effectLst/>
                        </a:rPr>
                        <a:t>Built-in ACD Report, Announcement of waiting </a:t>
                      </a:r>
                      <a:endParaRPr lang="en-US" sz="1000" dirty="0" smtClean="0">
                        <a:effectLst/>
                      </a:endParaRPr>
                    </a:p>
                    <a:p>
                      <a:pPr algn="just">
                        <a:lnSpc>
                          <a:spcPct val="100000"/>
                        </a:lnSpc>
                        <a:spcAft>
                          <a:spcPts val="0"/>
                        </a:spcAft>
                        <a:tabLst>
                          <a:tab pos="2700020" algn="ctr"/>
                          <a:tab pos="5400040" algn="r"/>
                        </a:tabLst>
                      </a:pPr>
                      <a:r>
                        <a:rPr lang="en-US" sz="1000" dirty="0" smtClean="0">
                          <a:effectLst/>
                        </a:rPr>
                        <a:t>number </a:t>
                      </a:r>
                      <a:r>
                        <a:rPr lang="en-US" sz="1000" dirty="0">
                          <a:effectLst/>
                        </a:rPr>
                        <a:t>for queuing</a:t>
                      </a:r>
                      <a:endParaRPr lang="ja-JP" sz="1000" dirty="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2700020" algn="ctr"/>
                          <a:tab pos="5400040" algn="r"/>
                        </a:tabLst>
                      </a:pPr>
                      <a:r>
                        <a:rPr lang="en-US" sz="1000" dirty="0">
                          <a:effectLst/>
                        </a:rPr>
                        <a:t> </a:t>
                      </a:r>
                      <a:r>
                        <a:rPr lang="en-US" sz="1000" dirty="0" smtClean="0">
                          <a:effectLst/>
                          <a:latin typeface="+mn-lt"/>
                        </a:rPr>
                        <a:t>Advanced user concept AK</a:t>
                      </a:r>
                    </a:p>
                    <a:p>
                      <a:pPr algn="just">
                        <a:lnSpc>
                          <a:spcPct val="100000"/>
                        </a:lnSpc>
                        <a:spcAft>
                          <a:spcPts val="0"/>
                        </a:spcAft>
                        <a:tabLst>
                          <a:tab pos="2700020" algn="ctr"/>
                          <a:tab pos="5400040" algn="r"/>
                        </a:tabLst>
                      </a:pPr>
                      <a:r>
                        <a:rPr lang="en-US" altLang="ja-JP" sz="1000" dirty="0" smtClean="0">
                          <a:effectLst/>
                          <a:latin typeface="+mn-lt"/>
                          <a:cs typeface="Times New Roman"/>
                        </a:rPr>
                        <a:t>is</a:t>
                      </a:r>
                      <a:r>
                        <a:rPr lang="en-US" altLang="ja-JP" sz="1000" baseline="0" dirty="0" smtClean="0">
                          <a:effectLst/>
                          <a:latin typeface="+mn-lt"/>
                          <a:cs typeface="Times New Roman"/>
                        </a:rPr>
                        <a:t> required</a:t>
                      </a:r>
                      <a:endParaRPr lang="ja-JP" sz="1000" dirty="0">
                        <a:effectLst/>
                        <a:latin typeface="+mn-lt"/>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
                <a:tc>
                  <a:txBody>
                    <a:bodyPr/>
                    <a:lstStyle/>
                    <a:p>
                      <a:pPr algn="just">
                        <a:lnSpc>
                          <a:spcPts val="1800"/>
                        </a:lnSpc>
                        <a:spcAft>
                          <a:spcPts val="0"/>
                        </a:spcAft>
                        <a:tabLst>
                          <a:tab pos="2700020" algn="ctr"/>
                          <a:tab pos="5400040" algn="r"/>
                        </a:tabLst>
                      </a:pPr>
                      <a:r>
                        <a:rPr lang="en-US" sz="1000">
                          <a:effectLst/>
                        </a:rPr>
                        <a:t>Activation Key for Expansion GW (Master)</a:t>
                      </a:r>
                      <a:endParaRPr lang="ja-JP" sz="1000">
                        <a:effectLst/>
                        <a:latin typeface="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2700020" algn="ctr"/>
                          <a:tab pos="5400040" algn="r"/>
                        </a:tabLst>
                      </a:pPr>
                      <a:r>
                        <a:rPr lang="en-US" sz="1000" dirty="0">
                          <a:effectLst/>
                        </a:rPr>
                        <a:t>Expansion GW connection  for </a:t>
                      </a:r>
                      <a:r>
                        <a:rPr lang="en-US" sz="1000" dirty="0" smtClean="0">
                          <a:effectLst/>
                        </a:rPr>
                        <a:t>NSX1000NSX2000</a:t>
                      </a:r>
                    </a:p>
                    <a:p>
                      <a:pPr algn="just">
                        <a:lnSpc>
                          <a:spcPct val="100000"/>
                        </a:lnSpc>
                        <a:spcAft>
                          <a:spcPts val="0"/>
                        </a:spcAft>
                        <a:tabLst>
                          <a:tab pos="2700020" algn="ctr"/>
                          <a:tab pos="5400040" algn="r"/>
                        </a:tabLst>
                      </a:pPr>
                      <a:r>
                        <a:rPr lang="en-US" sz="1000" dirty="0" smtClean="0">
                          <a:effectLst/>
                        </a:rPr>
                        <a:t> </a:t>
                      </a:r>
                      <a:r>
                        <a:rPr lang="en-US" sz="1000" dirty="0">
                          <a:effectLst/>
                        </a:rPr>
                        <a:t>(Master unit)</a:t>
                      </a:r>
                      <a:endParaRPr lang="ja-JP" sz="1000" dirty="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effectLst/>
                        </a:rPr>
                        <a:t> </a:t>
                      </a:r>
                      <a:endParaRPr lang="ja-JP" sz="1000" dirty="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
                <a:tc>
                  <a:txBody>
                    <a:bodyPr/>
                    <a:lstStyle/>
                    <a:p>
                      <a:pPr algn="just">
                        <a:lnSpc>
                          <a:spcPts val="1800"/>
                        </a:lnSpc>
                        <a:spcAft>
                          <a:spcPts val="0"/>
                        </a:spcAft>
                        <a:tabLst>
                          <a:tab pos="2700020" algn="ctr"/>
                          <a:tab pos="5400040" algn="r"/>
                        </a:tabLst>
                      </a:pPr>
                      <a:r>
                        <a:rPr lang="en-US" sz="1000" dirty="0">
                          <a:effectLst/>
                        </a:rPr>
                        <a:t>Activation Key for Expansion GW (</a:t>
                      </a:r>
                      <a:r>
                        <a:rPr lang="en-US" sz="1000" dirty="0" smtClean="0">
                          <a:effectLst/>
                        </a:rPr>
                        <a:t>NS)</a:t>
                      </a:r>
                      <a:endParaRPr lang="ja-JP" sz="1000" dirty="0">
                        <a:effectLst/>
                        <a:latin typeface="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effectLst/>
                        </a:rPr>
                        <a:t>Expansion GW connection for NS300/500/700/1000</a:t>
                      </a:r>
                      <a:endParaRPr lang="ja-JP" sz="1000" dirty="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effectLst/>
                        </a:rPr>
                        <a:t> </a:t>
                      </a:r>
                      <a:endParaRPr lang="ja-JP" sz="1000" dirty="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
                <a:tc>
                  <a:txBody>
                    <a:bodyPr/>
                    <a:lstStyle/>
                    <a:p>
                      <a:pPr algn="just">
                        <a:lnSpc>
                          <a:spcPts val="1800"/>
                        </a:lnSpc>
                        <a:spcAft>
                          <a:spcPts val="0"/>
                        </a:spcAft>
                        <a:tabLst>
                          <a:tab pos="2700020" algn="ctr"/>
                          <a:tab pos="5400040" algn="r"/>
                        </a:tabLst>
                      </a:pPr>
                      <a:r>
                        <a:rPr lang="en-US" sz="1000">
                          <a:effectLst/>
                        </a:rPr>
                        <a:t>Activation Key for LDAP</a:t>
                      </a:r>
                      <a:endParaRPr lang="ja-JP" sz="1000">
                        <a:effectLst/>
                        <a:latin typeface="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a:effectLst/>
                        </a:rPr>
                        <a:t>Address book LDAP connection</a:t>
                      </a:r>
                      <a:endParaRPr lang="ja-JP" sz="100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effectLst/>
                        </a:rPr>
                        <a:t> </a:t>
                      </a:r>
                      <a:endParaRPr lang="ja-JP" sz="1000" dirty="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
                <a:tc>
                  <a:txBody>
                    <a:bodyPr/>
                    <a:lstStyle/>
                    <a:p>
                      <a:pPr algn="just">
                        <a:lnSpc>
                          <a:spcPts val="1800"/>
                        </a:lnSpc>
                        <a:spcAft>
                          <a:spcPts val="0"/>
                        </a:spcAft>
                        <a:tabLst>
                          <a:tab pos="2700020" algn="ctr"/>
                          <a:tab pos="5400040" algn="r"/>
                        </a:tabLst>
                      </a:pPr>
                      <a:r>
                        <a:rPr lang="en-US" sz="1000">
                          <a:effectLst/>
                        </a:rPr>
                        <a:t>Activation Key for Redundancy</a:t>
                      </a:r>
                      <a:endParaRPr lang="ja-JP" sz="1000">
                        <a:effectLst/>
                        <a:latin typeface="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effectLst/>
                        </a:rPr>
                        <a:t>Activate redundancy function</a:t>
                      </a:r>
                      <a:endParaRPr lang="ja-JP" sz="1000" dirty="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effectLst/>
                        </a:rPr>
                        <a:t> </a:t>
                      </a:r>
                      <a:endParaRPr lang="ja-JP" sz="1000" dirty="0">
                        <a:effectLst/>
                        <a:latin typeface="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960646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979599" y="877340"/>
            <a:ext cx="7323539" cy="3075231"/>
            <a:chOff x="1464669" y="1195890"/>
            <a:chExt cx="5138570" cy="3589627"/>
          </a:xfrm>
        </p:grpSpPr>
        <p:sp>
          <p:nvSpPr>
            <p:cNvPr id="3" name="テキスト ボックス 1152"/>
            <p:cNvSpPr txBox="1">
              <a:spLocks noChangeArrowheads="1"/>
            </p:cNvSpPr>
            <p:nvPr/>
          </p:nvSpPr>
          <p:spPr bwMode="auto">
            <a:xfrm>
              <a:off x="2738915" y="2565790"/>
              <a:ext cx="820738" cy="287615"/>
            </a:xfrm>
            <a:prstGeom prst="rect">
              <a:avLst/>
            </a:prstGeom>
            <a:solidFill>
              <a:srgbClr val="333399">
                <a:lumMod val="60000"/>
                <a:lumOff val="40000"/>
              </a:srgbClr>
            </a:solidFill>
            <a:ln>
              <a:noFill/>
            </a:ln>
          </p:spPr>
          <p:txBody>
            <a:bodyPr wrap="square" lIns="0" tIns="0" rIns="0" bIns="0" anchor="ctr" anchorCtr="0">
              <a:no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fontAlgn="auto" hangingPunct="1">
                <a:spcBef>
                  <a:spcPts val="0"/>
                </a:spcBef>
                <a:spcAft>
                  <a:spcPts val="0"/>
                </a:spcAft>
                <a:defRPr/>
              </a:pPr>
              <a:r>
                <a:rPr lang="en-US" altLang="ja-JP" sz="1000" b="1" kern="0" dirty="0" smtClean="0">
                  <a:solidFill>
                    <a:srgbClr val="FFFF00"/>
                  </a:solidFill>
                  <a:latin typeface="+mn-lt"/>
                </a:rPr>
                <a:t>DSP-S</a:t>
              </a:r>
              <a:endParaRPr lang="ja-JP" altLang="en-US" sz="1000" b="1" kern="0" dirty="0">
                <a:solidFill>
                  <a:srgbClr val="FFFF00"/>
                </a:solidFill>
                <a:latin typeface="+mn-lt"/>
              </a:endParaRPr>
            </a:p>
          </p:txBody>
        </p:sp>
        <p:pic>
          <p:nvPicPr>
            <p:cNvPr id="4"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9826" y="1556368"/>
              <a:ext cx="1095836" cy="63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5" name="テキスト ボックス 4"/>
            <p:cNvSpPr txBox="1"/>
            <p:nvPr/>
          </p:nvSpPr>
          <p:spPr>
            <a:xfrm>
              <a:off x="1464669" y="1195890"/>
              <a:ext cx="5138570" cy="287407"/>
            </a:xfrm>
            <a:prstGeom prst="rect">
              <a:avLst/>
            </a:prstGeom>
            <a:solidFill>
              <a:srgbClr val="FFC000"/>
            </a:solidFill>
          </p:spPr>
          <p:txBody>
            <a:bodyPr wrap="square">
              <a:spAutoFit/>
            </a:bodyPr>
            <a:lstStyle/>
            <a:p>
              <a:pPr fontAlgn="auto">
                <a:spcBef>
                  <a:spcPts val="0"/>
                </a:spcBef>
                <a:spcAft>
                  <a:spcPts val="0"/>
                </a:spcAft>
                <a:defRPr/>
              </a:pPr>
              <a:r>
                <a:rPr kumimoji="0" lang="en-US" altLang="ja-JP" sz="1000" b="1" kern="0" dirty="0" smtClean="0">
                  <a:solidFill>
                    <a:schemeClr val="bg1"/>
                  </a:solidFill>
                  <a:latin typeface="+mn-lt"/>
                  <a:ea typeface="ＭＳ Ｐゴシック"/>
                  <a:cs typeface="Arial" panose="020B0604020202020204" pitchFamily="34" charset="0"/>
                </a:rPr>
                <a:t>New model  Legacy GW-BOX  </a:t>
              </a:r>
              <a:r>
                <a:rPr lang="en-US" altLang="ja-JP" sz="1000" dirty="0" smtClean="0">
                  <a:solidFill>
                    <a:schemeClr val="bg1"/>
                  </a:solidFill>
                  <a:latin typeface="+mn-lt"/>
                  <a:ea typeface="HGP創英角ｺﾞｼｯｸUB" pitchFamily="50" charset="-128"/>
                </a:rPr>
                <a:t>(</a:t>
              </a:r>
              <a:r>
                <a:rPr lang="en-US" altLang="ja-JP" sz="1000" b="1" dirty="0" smtClean="0">
                  <a:solidFill>
                    <a:schemeClr val="bg1"/>
                  </a:solidFill>
                  <a:latin typeface="+mn-lt"/>
                  <a:ea typeface="HGP創英角ｺﾞｼｯｸUB" pitchFamily="50" charset="-128"/>
                </a:rPr>
                <a:t>KX-NS1000**G</a:t>
              </a:r>
              <a:r>
                <a:rPr lang="en-US" altLang="ja-JP" sz="1000" dirty="0" smtClean="0">
                  <a:solidFill>
                    <a:schemeClr val="bg1"/>
                  </a:solidFill>
                  <a:latin typeface="+mn-lt"/>
                  <a:ea typeface="HGP創英角ｺﾞｼｯｸUB" pitchFamily="50" charset="-128"/>
                </a:rPr>
                <a:t>)</a:t>
              </a:r>
              <a:endParaRPr kumimoji="0" lang="ja-JP" altLang="en-US" sz="1000" b="1" kern="0" dirty="0">
                <a:solidFill>
                  <a:schemeClr val="bg1"/>
                </a:solidFill>
                <a:latin typeface="+mn-lt"/>
                <a:ea typeface="ＭＳ Ｐゴシック"/>
                <a:cs typeface="Arial" panose="020B0604020202020204" pitchFamily="34" charset="0"/>
              </a:endParaRPr>
            </a:p>
          </p:txBody>
        </p:sp>
        <p:sp>
          <p:nvSpPr>
            <p:cNvPr id="7" name="テキスト ボックス 6"/>
            <p:cNvSpPr txBox="1"/>
            <p:nvPr/>
          </p:nvSpPr>
          <p:spPr>
            <a:xfrm>
              <a:off x="1510464" y="2236081"/>
              <a:ext cx="3106911" cy="287615"/>
            </a:xfrm>
            <a:prstGeom prst="rect">
              <a:avLst/>
            </a:prstGeom>
            <a:solidFill>
              <a:schemeClr val="accent6">
                <a:lumMod val="40000"/>
                <a:lumOff val="60000"/>
              </a:schemeClr>
            </a:solidFill>
          </p:spPr>
          <p:txBody>
            <a:bodyPr wrap="square" rtlCol="0" anchor="ctr" anchorCtr="0">
              <a:noAutofit/>
            </a:bodyPr>
            <a:lstStyle/>
            <a:p>
              <a:r>
                <a:rPr lang="en-US" altLang="ja-JP" sz="1000" dirty="0" smtClean="0">
                  <a:solidFill>
                    <a:srgbClr val="000000"/>
                  </a:solidFill>
                  <a:latin typeface="+mn-lt"/>
                </a:rPr>
                <a:t>Initial install items</a:t>
              </a:r>
              <a:endParaRPr lang="ja-JP" altLang="en-US" sz="1000" dirty="0">
                <a:solidFill>
                  <a:srgbClr val="000000"/>
                </a:solidFill>
                <a:latin typeface="+mn-lt"/>
              </a:endParaRPr>
            </a:p>
          </p:txBody>
        </p:sp>
        <p:sp>
          <p:nvSpPr>
            <p:cNvPr id="8" name="テキスト ボックス 1152"/>
            <p:cNvSpPr txBox="1">
              <a:spLocks noChangeArrowheads="1"/>
            </p:cNvSpPr>
            <p:nvPr/>
          </p:nvSpPr>
          <p:spPr bwMode="auto">
            <a:xfrm>
              <a:off x="3625092" y="2565790"/>
              <a:ext cx="1010378" cy="287615"/>
            </a:xfrm>
            <a:prstGeom prst="rect">
              <a:avLst/>
            </a:prstGeom>
            <a:solidFill>
              <a:srgbClr val="333399">
                <a:lumMod val="60000"/>
                <a:lumOff val="40000"/>
              </a:srgbClr>
            </a:solidFill>
            <a:ln>
              <a:noFill/>
            </a:ln>
          </p:spPr>
          <p:txBody>
            <a:bodyPr wrap="square" lIns="0" tIns="0" rIns="0" bIns="0" anchor="ctr" anchorCtr="0">
              <a:no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fontAlgn="auto" hangingPunct="1">
                <a:spcBef>
                  <a:spcPts val="0"/>
                </a:spcBef>
                <a:spcAft>
                  <a:spcPts val="0"/>
                </a:spcAft>
                <a:defRPr/>
              </a:pPr>
              <a:r>
                <a:rPr lang="en-US" altLang="ja-JP" sz="1000" b="1" kern="0" dirty="0" smtClean="0">
                  <a:solidFill>
                    <a:srgbClr val="FFFF00"/>
                  </a:solidFill>
                  <a:latin typeface="+mn-lt"/>
                </a:rPr>
                <a:t>STACK-M</a:t>
              </a:r>
              <a:endParaRPr lang="ja-JP" altLang="en-US" sz="1000" b="1" kern="0" dirty="0">
                <a:solidFill>
                  <a:srgbClr val="FFFF00"/>
                </a:solidFill>
                <a:latin typeface="+mn-lt"/>
              </a:endParaRPr>
            </a:p>
          </p:txBody>
        </p:sp>
        <p:sp>
          <p:nvSpPr>
            <p:cNvPr id="9" name="テキスト ボックス 8"/>
            <p:cNvSpPr txBox="1"/>
            <p:nvPr/>
          </p:nvSpPr>
          <p:spPr>
            <a:xfrm>
              <a:off x="1592422" y="2580896"/>
              <a:ext cx="604269" cy="281019"/>
            </a:xfrm>
            <a:prstGeom prst="rect">
              <a:avLst/>
            </a:prstGeom>
            <a:noFill/>
          </p:spPr>
          <p:txBody>
            <a:bodyPr wrap="square" rtlCol="0">
              <a:spAutoFit/>
            </a:bodyPr>
            <a:lstStyle/>
            <a:p>
              <a:r>
                <a:rPr lang="en-US" altLang="ja-JP" sz="1000" dirty="0" smtClean="0">
                  <a:solidFill>
                    <a:srgbClr val="000000"/>
                  </a:solidFill>
                  <a:latin typeface="+mn-lt"/>
                </a:rPr>
                <a:t>Hardware</a:t>
              </a:r>
              <a:endParaRPr lang="ja-JP" altLang="en-US" sz="1000" dirty="0">
                <a:solidFill>
                  <a:srgbClr val="000000"/>
                </a:solidFill>
                <a:latin typeface="+mn-lt"/>
              </a:endParaRPr>
            </a:p>
          </p:txBody>
        </p:sp>
        <p:sp>
          <p:nvSpPr>
            <p:cNvPr id="10" name="テキスト ボックス 9"/>
            <p:cNvSpPr txBox="1"/>
            <p:nvPr/>
          </p:nvSpPr>
          <p:spPr>
            <a:xfrm>
              <a:off x="1592422" y="2903681"/>
              <a:ext cx="879195" cy="281019"/>
            </a:xfrm>
            <a:prstGeom prst="rect">
              <a:avLst/>
            </a:prstGeom>
            <a:noFill/>
          </p:spPr>
          <p:txBody>
            <a:bodyPr wrap="square" rtlCol="0">
              <a:spAutoFit/>
            </a:bodyPr>
            <a:lstStyle/>
            <a:p>
              <a:r>
                <a:rPr lang="en-US" altLang="ja-JP" sz="1000" dirty="0" smtClean="0">
                  <a:solidFill>
                    <a:srgbClr val="000000"/>
                  </a:solidFill>
                  <a:latin typeface="+mn-lt"/>
                </a:rPr>
                <a:t>Activation Key</a:t>
              </a:r>
              <a:endParaRPr lang="ja-JP" altLang="en-US" sz="1000" dirty="0">
                <a:solidFill>
                  <a:srgbClr val="000000"/>
                </a:solidFill>
                <a:latin typeface="+mn-lt"/>
              </a:endParaRPr>
            </a:p>
          </p:txBody>
        </p:sp>
        <p:sp>
          <p:nvSpPr>
            <p:cNvPr id="12" name="テキスト ボックス 1152"/>
            <p:cNvSpPr txBox="1">
              <a:spLocks noChangeArrowheads="1"/>
            </p:cNvSpPr>
            <p:nvPr/>
          </p:nvSpPr>
          <p:spPr bwMode="auto">
            <a:xfrm>
              <a:off x="2738915" y="2888575"/>
              <a:ext cx="820738" cy="287615"/>
            </a:xfrm>
            <a:prstGeom prst="rect">
              <a:avLst/>
            </a:prstGeom>
            <a:solidFill>
              <a:srgbClr val="00B050"/>
            </a:solidFill>
            <a:ln>
              <a:noFill/>
            </a:ln>
          </p:spPr>
          <p:txBody>
            <a:bodyPr wrap="square" lIns="0" tIns="0" rIns="0" bIns="0" anchor="ctr" anchorCtr="0">
              <a:no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fontAlgn="auto" hangingPunct="1">
                <a:spcBef>
                  <a:spcPts val="0"/>
                </a:spcBef>
                <a:spcAft>
                  <a:spcPts val="0"/>
                </a:spcAft>
                <a:defRPr/>
              </a:pPr>
              <a:r>
                <a:rPr lang="en-US" altLang="ja-JP" sz="1000" b="1" kern="0" dirty="0" smtClean="0">
                  <a:solidFill>
                    <a:srgbClr val="FFFF00"/>
                  </a:solidFill>
                  <a:latin typeface="+mn-lt"/>
                </a:rPr>
                <a:t>Router</a:t>
              </a:r>
              <a:endParaRPr lang="ja-JP" altLang="en-US" sz="1000" b="1" kern="0" dirty="0">
                <a:solidFill>
                  <a:srgbClr val="FFFF00"/>
                </a:solidFill>
                <a:latin typeface="+mn-lt"/>
              </a:endParaRPr>
            </a:p>
          </p:txBody>
        </p:sp>
        <p:sp>
          <p:nvSpPr>
            <p:cNvPr id="13" name="テキスト ボックス 1152"/>
            <p:cNvSpPr txBox="1">
              <a:spLocks noChangeArrowheads="1"/>
            </p:cNvSpPr>
            <p:nvPr/>
          </p:nvSpPr>
          <p:spPr bwMode="auto">
            <a:xfrm>
              <a:off x="3625092" y="2888575"/>
              <a:ext cx="1010378" cy="287615"/>
            </a:xfrm>
            <a:prstGeom prst="rect">
              <a:avLst/>
            </a:prstGeom>
            <a:solidFill>
              <a:srgbClr val="00B050"/>
            </a:solidFill>
            <a:ln>
              <a:noFill/>
            </a:ln>
          </p:spPr>
          <p:txBody>
            <a:bodyPr wrap="square" lIns="0" tIns="0" rIns="0" bIns="0" anchor="ctr" anchorCtr="0">
              <a:no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fontAlgn="auto" hangingPunct="1">
                <a:spcBef>
                  <a:spcPts val="0"/>
                </a:spcBef>
                <a:spcAft>
                  <a:spcPts val="0"/>
                </a:spcAft>
                <a:defRPr/>
              </a:pPr>
              <a:r>
                <a:rPr lang="en-US" altLang="ja-JP" sz="1000" b="1" kern="0" dirty="0" smtClean="0">
                  <a:solidFill>
                    <a:srgbClr val="FFFF00"/>
                  </a:solidFill>
                  <a:latin typeface="+mn-lt"/>
                </a:rPr>
                <a:t>Expansion GW</a:t>
              </a:r>
              <a:endParaRPr lang="ja-JP" altLang="en-US" sz="1000" b="1" kern="0" dirty="0">
                <a:solidFill>
                  <a:srgbClr val="FFFF00"/>
                </a:solidFill>
                <a:latin typeface="+mn-lt"/>
              </a:endParaRPr>
            </a:p>
          </p:txBody>
        </p:sp>
        <p:sp>
          <p:nvSpPr>
            <p:cNvPr id="15" name="テキスト ボックス 14"/>
            <p:cNvSpPr txBox="1"/>
            <p:nvPr/>
          </p:nvSpPr>
          <p:spPr>
            <a:xfrm>
              <a:off x="1582917" y="3949010"/>
              <a:ext cx="2646491" cy="287615"/>
            </a:xfrm>
            <a:prstGeom prst="rect">
              <a:avLst/>
            </a:prstGeom>
            <a:solidFill>
              <a:schemeClr val="accent3">
                <a:lumMod val="85000"/>
              </a:schemeClr>
            </a:solidFill>
          </p:spPr>
          <p:txBody>
            <a:bodyPr wrap="square">
              <a:spAutoFit/>
            </a:bodyPr>
            <a:lstStyle/>
            <a:p>
              <a:pPr fontAlgn="auto">
                <a:spcBef>
                  <a:spcPts val="0"/>
                </a:spcBef>
                <a:spcAft>
                  <a:spcPts val="0"/>
                </a:spcAft>
                <a:defRPr/>
              </a:pPr>
              <a:r>
                <a:rPr kumimoji="0" lang="en-US" altLang="ja-JP" sz="1000" b="1" kern="0" dirty="0" smtClean="0">
                  <a:solidFill>
                    <a:prstClr val="black"/>
                  </a:solidFill>
                  <a:latin typeface="+mn-lt"/>
                  <a:ea typeface="ＭＳ Ｐゴシック"/>
                  <a:cs typeface="Arial" panose="020B0604020202020204" pitchFamily="34" charset="0"/>
                </a:rPr>
                <a:t>New model Stacking-S card</a:t>
              </a:r>
              <a:endParaRPr kumimoji="0" lang="ja-JP" altLang="en-US" sz="1000" b="1" kern="0" dirty="0">
                <a:solidFill>
                  <a:prstClr val="black"/>
                </a:solidFill>
                <a:latin typeface="+mn-lt"/>
                <a:ea typeface="ＭＳ Ｐゴシック"/>
                <a:cs typeface="Arial" panose="020B0604020202020204" pitchFamily="34" charset="0"/>
              </a:endParaRPr>
            </a:p>
          </p:txBody>
        </p:sp>
        <p:pic>
          <p:nvPicPr>
            <p:cNvPr id="16" name="Picture 8" descr="http://i2000.ru/files/15562781375257941.jpg/2"/>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54904" y="4111013"/>
              <a:ext cx="674504" cy="67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1607748" y="4322366"/>
              <a:ext cx="2703315" cy="287407"/>
            </a:xfrm>
            <a:prstGeom prst="rect">
              <a:avLst/>
            </a:prstGeom>
            <a:noFill/>
          </p:spPr>
          <p:txBody>
            <a:bodyPr wrap="square" rtlCol="0">
              <a:spAutoFit/>
            </a:bodyPr>
            <a:lstStyle/>
            <a:p>
              <a:r>
                <a:rPr lang="en-US" altLang="ja-JP" sz="1000" dirty="0" smtClean="0">
                  <a:solidFill>
                    <a:srgbClr val="000000"/>
                  </a:solidFill>
                  <a:latin typeface="+mn-lt"/>
                </a:rPr>
                <a:t>This model NS0132**G only for NS1000**G. </a:t>
              </a:r>
              <a:endParaRPr lang="ja-JP" altLang="en-US" sz="1000" dirty="0">
                <a:solidFill>
                  <a:srgbClr val="000000"/>
                </a:solidFill>
                <a:latin typeface="+mn-lt"/>
              </a:endParaRPr>
            </a:p>
          </p:txBody>
        </p:sp>
      </p:grpSp>
      <p:sp>
        <p:nvSpPr>
          <p:cNvPr id="25" name="Text Box 48"/>
          <p:cNvSpPr txBox="1">
            <a:spLocks noChangeArrowheads="1"/>
          </p:cNvSpPr>
          <p:nvPr/>
        </p:nvSpPr>
        <p:spPr bwMode="auto">
          <a:xfrm>
            <a:off x="1625302" y="52445"/>
            <a:ext cx="6115050" cy="430891"/>
          </a:xfrm>
          <a:prstGeom prst="rect">
            <a:avLst/>
          </a:prstGeom>
          <a:noFill/>
          <a:ln w="9525">
            <a:noFill/>
            <a:miter lim="800000"/>
            <a:headEnd/>
            <a:tailEnd/>
          </a:ln>
          <a:effectLst/>
        </p:spPr>
        <p:txBody>
          <a:bodyPr lIns="60973" tIns="30482" rIns="30482" bIns="30482" anchor="ctr">
            <a:spAutoFit/>
          </a:bodyPr>
          <a:lstStyle/>
          <a:p>
            <a:pPr algn="l" eaLnBrk="1" hangingPunct="1">
              <a:spcBef>
                <a:spcPct val="0"/>
              </a:spcBef>
              <a:defRPr/>
            </a:pPr>
            <a:r>
              <a:rPr lang="en-US" altLang="ja-JP" sz="2400" dirty="0">
                <a:solidFill>
                  <a:schemeClr val="bg1"/>
                </a:solidFill>
                <a:latin typeface="Arial" pitchFamily="34" charset="0"/>
              </a:rPr>
              <a:t>2-2. System </a:t>
            </a:r>
            <a:r>
              <a:rPr lang="en-US" altLang="ja-JP" sz="2400" dirty="0" smtClean="0">
                <a:solidFill>
                  <a:schemeClr val="bg1"/>
                </a:solidFill>
                <a:latin typeface="Arial" pitchFamily="34" charset="0"/>
              </a:rPr>
              <a:t>Configuration(15) </a:t>
            </a:r>
            <a:endParaRPr lang="en-US" altLang="ja-JP" sz="2400" dirty="0">
              <a:solidFill>
                <a:schemeClr val="bg1"/>
              </a:solidFill>
              <a:effectLst>
                <a:outerShdw blurRad="38100" dist="38100" dir="2700000" algn="tl">
                  <a:srgbClr val="C0C0C0"/>
                </a:outerShdw>
              </a:effectLst>
              <a:latin typeface="Arial" pitchFamily="34" charset="0"/>
            </a:endParaRPr>
          </a:p>
        </p:txBody>
      </p:sp>
      <p:sp>
        <p:nvSpPr>
          <p:cNvPr id="11" name="正方形/長方形 10"/>
          <p:cNvSpPr/>
          <p:nvPr/>
        </p:nvSpPr>
        <p:spPr>
          <a:xfrm>
            <a:off x="1030410" y="3881286"/>
            <a:ext cx="6025862" cy="400110"/>
          </a:xfrm>
          <a:prstGeom prst="rect">
            <a:avLst/>
          </a:prstGeom>
        </p:spPr>
        <p:txBody>
          <a:bodyPr wrap="square">
            <a:spAutoFit/>
          </a:bodyPr>
          <a:lstStyle/>
          <a:p>
            <a:r>
              <a:rPr lang="en-US" altLang="ja-JP" sz="1000" dirty="0">
                <a:solidFill>
                  <a:srgbClr val="FF0000"/>
                </a:solidFill>
              </a:rPr>
              <a:t>For details about supported optional service cards and Power Supply Units (PSUs</a:t>
            </a:r>
            <a:r>
              <a:rPr lang="en-US" altLang="ja-JP" sz="1000" dirty="0" smtClean="0">
                <a:solidFill>
                  <a:srgbClr val="FF0000"/>
                </a:solidFill>
              </a:rPr>
              <a:t>) with Legacy Gateways, </a:t>
            </a:r>
            <a:r>
              <a:rPr lang="en-US" altLang="ja-JP" sz="1000" dirty="0">
                <a:solidFill>
                  <a:srgbClr val="FF0000"/>
                </a:solidFill>
              </a:rPr>
              <a:t>refer to the </a:t>
            </a:r>
            <a:r>
              <a:rPr lang="en-US" altLang="ja-JP" sz="1000" dirty="0" smtClean="0">
                <a:solidFill>
                  <a:srgbClr val="FF0000"/>
                </a:solidFill>
              </a:rPr>
              <a:t>Installation Manual </a:t>
            </a:r>
            <a:r>
              <a:rPr lang="en-US" altLang="ja-JP" sz="1000" dirty="0">
                <a:solidFill>
                  <a:srgbClr val="FF0000"/>
                </a:solidFill>
              </a:rPr>
              <a:t>of the corresponding PBX.</a:t>
            </a:r>
            <a:endParaRPr lang="ja-JP" altLang="en-US" sz="1000" dirty="0">
              <a:solidFill>
                <a:srgbClr val="FF0000"/>
              </a:solidFill>
              <a:latin typeface="+mn-lt"/>
            </a:endParaRPr>
          </a:p>
        </p:txBody>
      </p:sp>
      <p:sp>
        <p:nvSpPr>
          <p:cNvPr id="14" name="正方形/長方形 13"/>
          <p:cNvSpPr/>
          <p:nvPr/>
        </p:nvSpPr>
        <p:spPr>
          <a:xfrm>
            <a:off x="2713990" y="1173653"/>
            <a:ext cx="5620103" cy="553998"/>
          </a:xfrm>
          <a:prstGeom prst="rect">
            <a:avLst/>
          </a:prstGeom>
        </p:spPr>
        <p:txBody>
          <a:bodyPr wrap="square">
            <a:spAutoFit/>
          </a:bodyPr>
          <a:lstStyle/>
          <a:p>
            <a:r>
              <a:rPr lang="en-US" altLang="ja-JP" sz="1000" dirty="0"/>
              <a:t>This model is an expansion box only for </a:t>
            </a:r>
            <a:r>
              <a:rPr lang="en-US" altLang="ja-JP" sz="1000" dirty="0" smtClean="0"/>
              <a:t>KX-NSX series PBX. </a:t>
            </a:r>
            <a:r>
              <a:rPr lang="en-US" altLang="ja-JP" sz="1000" dirty="0"/>
              <a:t>Its functionality is </a:t>
            </a:r>
            <a:r>
              <a:rPr lang="en-US" altLang="ja-JP" sz="1000" dirty="0" smtClean="0"/>
              <a:t>the same </a:t>
            </a:r>
            <a:r>
              <a:rPr lang="en-US" altLang="ja-JP" sz="1000" dirty="0"/>
              <a:t>as a KX-NS1000 connected as an </a:t>
            </a:r>
            <a:r>
              <a:rPr lang="en-US" altLang="ja-JP" sz="1000" dirty="0" smtClean="0"/>
              <a:t>expansion gateway</a:t>
            </a:r>
            <a:r>
              <a:rPr lang="en-US" altLang="ja-JP" sz="1000" dirty="0"/>
              <a:t>. </a:t>
            </a:r>
            <a:endParaRPr lang="en-US" altLang="ja-JP" sz="1000" dirty="0" smtClean="0"/>
          </a:p>
          <a:p>
            <a:r>
              <a:rPr lang="en-US" altLang="ja-JP" sz="1000" dirty="0" smtClean="0"/>
              <a:t>The </a:t>
            </a:r>
            <a:r>
              <a:rPr lang="en-US" altLang="ja-JP" sz="1000" dirty="0"/>
              <a:t>"**" in "KX-NS1000**G" indicates </a:t>
            </a:r>
            <a:r>
              <a:rPr lang="en-US" altLang="ja-JP" sz="1000" dirty="0" smtClean="0"/>
              <a:t>the suffix </a:t>
            </a:r>
            <a:r>
              <a:rPr lang="en-US" altLang="ja-JP" sz="1000" dirty="0"/>
              <a:t>for each area (e.g., KX-NS1000NEG).</a:t>
            </a:r>
            <a:endParaRPr lang="ja-JP" altLang="en-US" sz="1000" dirty="0"/>
          </a:p>
        </p:txBody>
      </p:sp>
      <p:sp>
        <p:nvSpPr>
          <p:cNvPr id="19" name="正方形/長方形 18"/>
          <p:cNvSpPr/>
          <p:nvPr/>
        </p:nvSpPr>
        <p:spPr>
          <a:xfrm>
            <a:off x="1192023" y="2653028"/>
            <a:ext cx="6890619" cy="246221"/>
          </a:xfrm>
          <a:prstGeom prst="rect">
            <a:avLst/>
          </a:prstGeom>
        </p:spPr>
        <p:txBody>
          <a:bodyPr wrap="square">
            <a:spAutoFit/>
          </a:bodyPr>
          <a:lstStyle/>
          <a:p>
            <a:r>
              <a:rPr lang="en-US" altLang="ja-JP" sz="1000" dirty="0"/>
              <a:t>Physical cards that are supported by the KX-NS1000 PBX are </a:t>
            </a:r>
            <a:r>
              <a:rPr lang="en-US" altLang="ja-JP" sz="1000" dirty="0" smtClean="0"/>
              <a:t>also supported </a:t>
            </a:r>
            <a:r>
              <a:rPr lang="en-US" altLang="ja-JP" sz="1000" dirty="0"/>
              <a:t>by the NSX Expansion Box.</a:t>
            </a:r>
            <a:endParaRPr lang="ja-JP" altLang="en-US" sz="1000" dirty="0"/>
          </a:p>
        </p:txBody>
      </p:sp>
      <p:sp>
        <p:nvSpPr>
          <p:cNvPr id="23" name="正方形/長方形 22"/>
          <p:cNvSpPr/>
          <p:nvPr/>
        </p:nvSpPr>
        <p:spPr>
          <a:xfrm>
            <a:off x="1183858" y="2833937"/>
            <a:ext cx="6457913" cy="246221"/>
          </a:xfrm>
          <a:prstGeom prst="rect">
            <a:avLst/>
          </a:prstGeom>
        </p:spPr>
        <p:txBody>
          <a:bodyPr wrap="square">
            <a:spAutoFit/>
          </a:bodyPr>
          <a:lstStyle/>
          <a:p>
            <a:r>
              <a:rPr lang="en-US" altLang="ja-JP" sz="1000" dirty="0"/>
              <a:t>The NSX Expansion Box supports the same equipment as the KX-NSX </a:t>
            </a:r>
            <a:r>
              <a:rPr lang="en-US" altLang="ja-JP" sz="1000" dirty="0" smtClean="0"/>
              <a:t>series </a:t>
            </a:r>
            <a:r>
              <a:rPr lang="en-US" altLang="ja-JP" sz="1000" dirty="0"/>
              <a:t>PBX.</a:t>
            </a:r>
            <a:endParaRPr lang="ja-JP" altLang="en-US" sz="1000" dirty="0"/>
          </a:p>
        </p:txBody>
      </p:sp>
      <p:sp>
        <p:nvSpPr>
          <p:cNvPr id="27" name="正方形/長方形 26"/>
          <p:cNvSpPr/>
          <p:nvPr/>
        </p:nvSpPr>
        <p:spPr>
          <a:xfrm>
            <a:off x="4905037" y="3195640"/>
            <a:ext cx="1456781" cy="707886"/>
          </a:xfrm>
          <a:prstGeom prst="rect">
            <a:avLst/>
          </a:prstGeom>
        </p:spPr>
        <p:txBody>
          <a:bodyPr>
            <a:spAutoFit/>
          </a:bodyPr>
          <a:lstStyle/>
          <a:p>
            <a:r>
              <a:rPr lang="en-US" altLang="ja-JP" sz="1000" dirty="0" smtClean="0"/>
              <a:t>Compatible GW box</a:t>
            </a:r>
          </a:p>
          <a:p>
            <a:r>
              <a:rPr lang="en-US" altLang="ja-JP" sz="1000" dirty="0" smtClean="0"/>
              <a:t>• </a:t>
            </a:r>
            <a:r>
              <a:rPr lang="en-US" altLang="ja-JP" sz="1000" dirty="0"/>
              <a:t>KX-TDE600/620</a:t>
            </a:r>
          </a:p>
          <a:p>
            <a:r>
              <a:rPr lang="en-US" altLang="ja-JP" sz="1000" dirty="0"/>
              <a:t>• KX-TDA600/620</a:t>
            </a:r>
          </a:p>
          <a:p>
            <a:r>
              <a:rPr lang="en-US" altLang="ja-JP" sz="1000" dirty="0"/>
              <a:t>• KX-TDA100D</a:t>
            </a:r>
            <a:endParaRPr lang="ja-JP" altLang="en-US" sz="1000" dirty="0"/>
          </a:p>
        </p:txBody>
      </p:sp>
      <p:sp>
        <p:nvSpPr>
          <p:cNvPr id="21" name="テキスト ボックス 20"/>
          <p:cNvSpPr txBox="1"/>
          <p:nvPr/>
        </p:nvSpPr>
        <p:spPr>
          <a:xfrm>
            <a:off x="8505449" y="122137"/>
            <a:ext cx="325730" cy="230832"/>
          </a:xfrm>
          <a:prstGeom prst="rect">
            <a:avLst/>
          </a:prstGeom>
          <a:solidFill>
            <a:srgbClr val="FFFF00"/>
          </a:solidFill>
          <a:ln>
            <a:noFill/>
          </a:ln>
        </p:spPr>
        <p:txBody>
          <a:bodyPr wrap="none" rtlCol="0">
            <a:spAutoFit/>
          </a:bodyPr>
          <a:lstStyle/>
          <a:p>
            <a:r>
              <a:rPr lang="en-US" altLang="ja-JP" sz="900" dirty="0" smtClean="0">
                <a:solidFill>
                  <a:srgbClr val="FF0000"/>
                </a:solidFill>
              </a:rPr>
              <a:t>V2</a:t>
            </a:r>
            <a:endParaRPr kumimoji="1" lang="ja-JP" altLang="en-US" sz="900" dirty="0">
              <a:solidFill>
                <a:srgbClr val="FF0000"/>
              </a:solidFill>
            </a:endParaRPr>
          </a:p>
        </p:txBody>
      </p:sp>
    </p:spTree>
    <p:extLst>
      <p:ext uri="{BB962C8B-B14F-4D97-AF65-F5344CB8AC3E}">
        <p14:creationId xmlns:p14="http://schemas.microsoft.com/office/powerpoint/2010/main" val="14087422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122485" y="1801301"/>
            <a:ext cx="6866792" cy="1200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1057" tIns="30526" rIns="30526" bIns="30526"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hangingPunct="0">
              <a:buFontTx/>
              <a:buNone/>
            </a:pPr>
            <a:r>
              <a:rPr lang="en-US" altLang="ja-JP" sz="3700">
                <a:solidFill>
                  <a:srgbClr val="FFFFFF"/>
                </a:solidFill>
              </a:rPr>
              <a:t>Chapter 3</a:t>
            </a:r>
            <a:br>
              <a:rPr lang="en-US" altLang="ja-JP" sz="3700">
                <a:solidFill>
                  <a:srgbClr val="FFFFFF"/>
                </a:solidFill>
              </a:rPr>
            </a:br>
            <a:r>
              <a:rPr lang="en-US" altLang="ja-JP" sz="3700">
                <a:solidFill>
                  <a:srgbClr val="FFFFFF"/>
                </a:solidFill>
              </a:rPr>
              <a:t>Supported Card/Terminal</a:t>
            </a:r>
          </a:p>
        </p:txBody>
      </p:sp>
    </p:spTree>
    <p:extLst>
      <p:ext uri="{BB962C8B-B14F-4D97-AF65-F5344CB8AC3E}">
        <p14:creationId xmlns:p14="http://schemas.microsoft.com/office/powerpoint/2010/main" val="41313767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1" name="Text Box 3"/>
          <p:cNvSpPr txBox="1">
            <a:spLocks noChangeArrowheads="1"/>
          </p:cNvSpPr>
          <p:nvPr/>
        </p:nvSpPr>
        <p:spPr bwMode="auto">
          <a:xfrm>
            <a:off x="1707178" y="52532"/>
            <a:ext cx="5709138" cy="430986"/>
          </a:xfrm>
          <a:prstGeom prst="rect">
            <a:avLst/>
          </a:prstGeom>
          <a:noFill/>
          <a:ln w="9525">
            <a:noFill/>
            <a:miter lim="800000"/>
            <a:headEnd/>
            <a:tailEnd/>
          </a:ln>
          <a:effectLst/>
        </p:spPr>
        <p:txBody>
          <a:bodyPr lIns="61064" tIns="30529" rIns="30529" bIns="30529" anchor="ctr">
            <a:spAutoFit/>
          </a:bodyPr>
          <a:lstStyle/>
          <a:p>
            <a:pPr algn="l" eaLnBrk="1" hangingPunct="1">
              <a:spcBef>
                <a:spcPct val="0"/>
              </a:spcBef>
              <a:defRPr/>
            </a:pPr>
            <a:r>
              <a:rPr lang="en-US" altLang="ja-JP" sz="2400" dirty="0">
                <a:solidFill>
                  <a:schemeClr val="bg1"/>
                </a:solidFill>
                <a:latin typeface="Arial" pitchFamily="34" charset="0"/>
              </a:rPr>
              <a:t>3-1. </a:t>
            </a:r>
            <a:r>
              <a:rPr lang="en-US" altLang="ja-JP" sz="2400" dirty="0" smtClean="0">
                <a:solidFill>
                  <a:schemeClr val="bg1"/>
                </a:solidFill>
                <a:latin typeface="Arial" pitchFamily="34" charset="0"/>
              </a:rPr>
              <a:t>Specification(1)</a:t>
            </a:r>
            <a:r>
              <a:rPr lang="en-US" altLang="ja-JP" sz="2400" dirty="0" smtClean="0">
                <a:solidFill>
                  <a:schemeClr val="bg1"/>
                </a:solidFill>
                <a:latin typeface="Arial,Bold"/>
              </a:rPr>
              <a:t> </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effectLst>
                <a:outerShdw blurRad="38100" dist="38100" dir="2700000" algn="tl">
                  <a:srgbClr val="C0C0C0"/>
                </a:outerShdw>
              </a:effectLst>
              <a:latin typeface="Arial" pitchFamily="34" charset="0"/>
            </a:endParaRPr>
          </a:p>
        </p:txBody>
      </p:sp>
      <p:sp>
        <p:nvSpPr>
          <p:cNvPr id="25603" name="Rectangle 52"/>
          <p:cNvSpPr>
            <a:spLocks noChangeArrowheads="1"/>
          </p:cNvSpPr>
          <p:nvPr/>
        </p:nvSpPr>
        <p:spPr bwMode="auto">
          <a:xfrm>
            <a:off x="719572" y="751706"/>
            <a:ext cx="2346054" cy="30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600" dirty="0"/>
              <a:t>Optional </a:t>
            </a:r>
            <a:r>
              <a:rPr lang="en-US" altLang="ja-JP" sz="1600" dirty="0" smtClean="0"/>
              <a:t>items for NSX </a:t>
            </a:r>
            <a:endParaRPr lang="en-US" altLang="ja-JP" sz="1600" dirty="0"/>
          </a:p>
        </p:txBody>
      </p:sp>
      <p:sp>
        <p:nvSpPr>
          <p:cNvPr id="25650" name="Rectangle 400"/>
          <p:cNvSpPr>
            <a:spLocks noChangeArrowheads="1"/>
          </p:cNvSpPr>
          <p:nvPr/>
        </p:nvSpPr>
        <p:spPr bwMode="auto">
          <a:xfrm>
            <a:off x="933772" y="1059582"/>
            <a:ext cx="2342084" cy="2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The table of Optional </a:t>
            </a:r>
            <a:r>
              <a:rPr lang="en-US" altLang="ja-JP" sz="1200" dirty="0" smtClean="0"/>
              <a:t>Items</a:t>
            </a:r>
            <a:r>
              <a:rPr lang="en-US" altLang="ja-JP" sz="1200" dirty="0"/>
              <a:t>:</a:t>
            </a:r>
          </a:p>
        </p:txBody>
      </p:sp>
      <p:sp>
        <p:nvSpPr>
          <p:cNvPr id="25652" name="Text Box 477"/>
          <p:cNvSpPr txBox="1">
            <a:spLocks noChangeArrowheads="1"/>
          </p:cNvSpPr>
          <p:nvPr/>
        </p:nvSpPr>
        <p:spPr bwMode="auto">
          <a:xfrm>
            <a:off x="4618892" y="1495449"/>
            <a:ext cx="1488831" cy="29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77554" tIns="38770" rIns="77554" bIns="3877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lang="en-US" altLang="ja-JP" sz="1400">
                <a:solidFill>
                  <a:schemeClr val="bg1"/>
                </a:solidFill>
              </a:rPr>
              <a:t>Notes</a:t>
            </a:r>
          </a:p>
        </p:txBody>
      </p:sp>
      <p:graphicFrame>
        <p:nvGraphicFramePr>
          <p:cNvPr id="2" name="表 1"/>
          <p:cNvGraphicFramePr>
            <a:graphicFrameLocks noGrp="1"/>
          </p:cNvGraphicFramePr>
          <p:nvPr>
            <p:extLst>
              <p:ext uri="{D42A27DB-BD31-4B8C-83A1-F6EECF244321}">
                <p14:modId xmlns:p14="http://schemas.microsoft.com/office/powerpoint/2010/main" val="2816440146"/>
              </p:ext>
            </p:extLst>
          </p:nvPr>
        </p:nvGraphicFramePr>
        <p:xfrm>
          <a:off x="791580" y="1350742"/>
          <a:ext cx="7617096" cy="2733176"/>
        </p:xfrm>
        <a:graphic>
          <a:graphicData uri="http://schemas.openxmlformats.org/drawingml/2006/table">
            <a:tbl>
              <a:tblPr firstRow="1" bandRow="1">
                <a:tableStyleId>{5C22544A-7EE6-4342-B048-85BDC9FD1C3A}</a:tableStyleId>
              </a:tblPr>
              <a:tblGrid>
                <a:gridCol w="725875"/>
                <a:gridCol w="936104"/>
                <a:gridCol w="2017079"/>
                <a:gridCol w="2735449"/>
                <a:gridCol w="1202589"/>
              </a:tblGrid>
              <a:tr h="182544">
                <a:tc>
                  <a:txBody>
                    <a:bodyPr/>
                    <a:lstStyle/>
                    <a:p>
                      <a:pPr algn="ctr">
                        <a:spcAft>
                          <a:spcPts val="0"/>
                        </a:spcAft>
                      </a:pPr>
                      <a:r>
                        <a:rPr kumimoji="1" lang="en-US" altLang="ja-JP" sz="1000" kern="100" dirty="0" smtClean="0">
                          <a:solidFill>
                            <a:schemeClr val="tx1"/>
                          </a:solidFill>
                          <a:effectLst/>
                          <a:latin typeface="+mn-lt"/>
                          <a:ea typeface="+mn-ea"/>
                          <a:cs typeface="+mn-cs"/>
                        </a:rPr>
                        <a:t>Item</a:t>
                      </a:r>
                      <a:endParaRPr lang="ja-JP" sz="1000" kern="100" dirty="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00">
                          <a:solidFill>
                            <a:schemeClr val="tx1"/>
                          </a:solidFill>
                          <a:effectLst/>
                        </a:rPr>
                        <a:t>Model</a:t>
                      </a:r>
                      <a:endParaRPr lang="ja-JP" sz="1000" kern="10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00">
                          <a:solidFill>
                            <a:schemeClr val="tx1"/>
                          </a:solidFill>
                          <a:effectLst/>
                        </a:rPr>
                        <a:t>Name</a:t>
                      </a:r>
                      <a:endParaRPr lang="ja-JP" sz="1000" kern="10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00">
                          <a:solidFill>
                            <a:schemeClr val="tx1"/>
                          </a:solidFill>
                          <a:effectLst/>
                        </a:rPr>
                        <a:t>Function Summary</a:t>
                      </a:r>
                      <a:endParaRPr lang="ja-JP" sz="1000" kern="10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000" kern="100">
                          <a:solidFill>
                            <a:schemeClr val="tx1"/>
                          </a:solidFill>
                          <a:effectLst/>
                        </a:rPr>
                        <a:t>Remarks</a:t>
                      </a:r>
                      <a:endParaRPr lang="ja-JP" sz="1000" kern="10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303">
                <a:tc>
                  <a:txBody>
                    <a:bodyPr/>
                    <a:lstStyle/>
                    <a:p>
                      <a:pPr algn="l">
                        <a:spcAft>
                          <a:spcPts val="0"/>
                        </a:spcAft>
                      </a:pPr>
                      <a:r>
                        <a:rPr kumimoji="1" lang="en-US" sz="1000" kern="100">
                          <a:solidFill>
                            <a:schemeClr val="tx1"/>
                          </a:solidFill>
                          <a:effectLst/>
                        </a:rPr>
                        <a:t>DSP-S</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KX-NS0110</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VOIP DSP-S card</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VOIP, DISA, Conference &amp; Unified Messaging</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smtClean="0">
                          <a:solidFill>
                            <a:schemeClr val="tx1"/>
                          </a:solidFill>
                          <a:effectLst/>
                        </a:rPr>
                        <a:t>Same DSP </a:t>
                      </a:r>
                      <a:r>
                        <a:rPr lang="en-US" sz="1000" kern="100" dirty="0">
                          <a:solidFill>
                            <a:schemeClr val="tx1"/>
                          </a:solidFill>
                          <a:effectLst/>
                        </a:rPr>
                        <a:t>for NS1000</a:t>
                      </a:r>
                      <a:endParaRPr lang="ja-JP" sz="1000" kern="100" dirty="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303">
                <a:tc>
                  <a:txBody>
                    <a:bodyPr/>
                    <a:lstStyle/>
                    <a:p>
                      <a:pPr algn="l">
                        <a:spcAft>
                          <a:spcPts val="0"/>
                        </a:spcAft>
                      </a:pPr>
                      <a:r>
                        <a:rPr kumimoji="1" lang="en-US" sz="1000" kern="100">
                          <a:solidFill>
                            <a:schemeClr val="tx1"/>
                          </a:solidFill>
                          <a:effectLst/>
                        </a:rPr>
                        <a:t>DSP-M</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KX-NS0111</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VOIP DSP-M card</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VOIP, DISA, Conference &amp; Unified Messaging </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altLang="ja-JP" sz="1000" kern="100" dirty="0" smtClean="0">
                          <a:solidFill>
                            <a:schemeClr val="tx1"/>
                          </a:solidFill>
                          <a:effectLst/>
                        </a:rPr>
                        <a:t>Same DSP for NS1000</a:t>
                      </a:r>
                      <a:endParaRPr lang="ja-JP" altLang="ja-JP" sz="1000" kern="100" dirty="0">
                        <a:solidFill>
                          <a:schemeClr val="tx1"/>
                        </a:solidFill>
                        <a:effectLst/>
                        <a:latin typeface="+mn-lt"/>
                        <a:ea typeface="ＭＳ 明朝"/>
                        <a:cs typeface="Times New Roman"/>
                      </a:endParaRPr>
                    </a:p>
                  </a:txBody>
                  <a:tcPr marL="35560" marR="3556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303">
                <a:tc>
                  <a:txBody>
                    <a:bodyPr/>
                    <a:lstStyle/>
                    <a:p>
                      <a:pPr algn="l">
                        <a:spcAft>
                          <a:spcPts val="0"/>
                        </a:spcAft>
                      </a:pPr>
                      <a:r>
                        <a:rPr kumimoji="1" lang="en-US" sz="1000" kern="100" dirty="0">
                          <a:solidFill>
                            <a:schemeClr val="tx1"/>
                          </a:solidFill>
                          <a:effectLst/>
                        </a:rPr>
                        <a:t>DSP-L</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KX-NS0112</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VOIP DSP-L card</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VOIP DISA, Conference &amp; Unified Messaging </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altLang="ja-JP" sz="1000" kern="100" dirty="0" smtClean="0">
                          <a:solidFill>
                            <a:schemeClr val="tx1"/>
                          </a:solidFill>
                          <a:effectLst/>
                        </a:rPr>
                        <a:t>Same DSP for NS1000</a:t>
                      </a:r>
                      <a:endParaRPr lang="ja-JP" altLang="ja-JP" sz="1000" kern="100" dirty="0">
                        <a:solidFill>
                          <a:schemeClr val="tx1"/>
                        </a:solidFill>
                        <a:effectLst/>
                        <a:latin typeface="+mn-lt"/>
                        <a:ea typeface="ＭＳ 明朝"/>
                        <a:cs typeface="Times New Roman"/>
                      </a:endParaRPr>
                    </a:p>
                  </a:txBody>
                  <a:tcPr marL="35560" marR="3556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956">
                <a:tc>
                  <a:txBody>
                    <a:bodyPr/>
                    <a:lstStyle/>
                    <a:p>
                      <a:pPr algn="l">
                        <a:spcAft>
                          <a:spcPts val="0"/>
                        </a:spcAft>
                      </a:pPr>
                      <a:r>
                        <a:rPr kumimoji="1" lang="en-US" sz="1000" kern="100">
                          <a:solidFill>
                            <a:schemeClr val="tx1"/>
                          </a:solidFill>
                          <a:effectLst/>
                        </a:rPr>
                        <a:t>SSD-S</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KX-NSX2135</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Solid State Drive module S-size</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VM recording time:200H</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sz="1000">
                        <a:solidFill>
                          <a:schemeClr val="tx1"/>
                        </a:solidFill>
                        <a:effectLst/>
                        <a:latin typeface="Century"/>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956">
                <a:tc>
                  <a:txBody>
                    <a:bodyPr/>
                    <a:lstStyle/>
                    <a:p>
                      <a:pPr algn="l">
                        <a:spcAft>
                          <a:spcPts val="0"/>
                        </a:spcAft>
                      </a:pPr>
                      <a:r>
                        <a:rPr kumimoji="1" lang="en-US" sz="1000" kern="100">
                          <a:solidFill>
                            <a:schemeClr val="tx1"/>
                          </a:solidFill>
                          <a:effectLst/>
                        </a:rPr>
                        <a:t>SSD-M</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KX-NSX2136</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Solid State Drive module M-size</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VM recording time:400H</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sz="1000">
                        <a:solidFill>
                          <a:schemeClr val="tx1"/>
                        </a:solidFill>
                        <a:effectLst/>
                        <a:latin typeface="Century"/>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956">
                <a:tc>
                  <a:txBody>
                    <a:bodyPr/>
                    <a:lstStyle/>
                    <a:p>
                      <a:pPr algn="l">
                        <a:spcAft>
                          <a:spcPts val="0"/>
                        </a:spcAft>
                      </a:pPr>
                      <a:r>
                        <a:rPr kumimoji="1" lang="en-US" sz="1000" kern="100">
                          <a:solidFill>
                            <a:schemeClr val="tx1"/>
                          </a:solidFill>
                          <a:effectLst/>
                        </a:rPr>
                        <a:t>SSD-L</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KX-NSX2137</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Solid State Drive module L-size</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VM recording time:800H</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sz="1000">
                        <a:solidFill>
                          <a:schemeClr val="tx1"/>
                        </a:solidFill>
                        <a:effectLst/>
                        <a:latin typeface="Century"/>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956">
                <a:tc>
                  <a:txBody>
                    <a:bodyPr/>
                    <a:lstStyle/>
                    <a:p>
                      <a:pPr algn="l">
                        <a:spcAft>
                          <a:spcPts val="0"/>
                        </a:spcAft>
                      </a:pPr>
                      <a:r>
                        <a:rPr kumimoji="1" lang="en-US" sz="1000" kern="100" dirty="0">
                          <a:solidFill>
                            <a:schemeClr val="tx1"/>
                          </a:solidFill>
                          <a:effectLst/>
                        </a:rPr>
                        <a:t>SSD-LL</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KX-NSX2138</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a:solidFill>
                            <a:schemeClr val="tx1"/>
                          </a:solidFill>
                          <a:effectLst/>
                        </a:rPr>
                        <a:t>Solid State Drive module LL-size</a:t>
                      </a:r>
                      <a:endParaRPr lang="ja-JP" sz="1000" kern="10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1" lang="en-US" sz="1000" kern="100" dirty="0">
                          <a:solidFill>
                            <a:schemeClr val="tx1"/>
                          </a:solidFill>
                          <a:effectLst/>
                        </a:rPr>
                        <a:t>VM recording time:1600H</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sz="1000">
                        <a:solidFill>
                          <a:schemeClr val="tx1"/>
                        </a:solidFill>
                        <a:effectLst/>
                        <a:latin typeface="Century"/>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992">
                <a:tc>
                  <a:txBody>
                    <a:bodyPr/>
                    <a:lstStyle/>
                    <a:p>
                      <a:pPr algn="l">
                        <a:spcAft>
                          <a:spcPts val="0"/>
                        </a:spcAft>
                      </a:pPr>
                      <a:r>
                        <a:rPr lang="en-US" sz="1000" kern="100" dirty="0">
                          <a:solidFill>
                            <a:schemeClr val="tx1"/>
                          </a:solidFill>
                          <a:effectLst/>
                        </a:rPr>
                        <a:t>AC </a:t>
                      </a:r>
                      <a:r>
                        <a:rPr lang="en-US" sz="1000" kern="100" dirty="0" smtClean="0">
                          <a:solidFill>
                            <a:schemeClr val="tx1"/>
                          </a:solidFill>
                          <a:effectLst/>
                        </a:rPr>
                        <a:t>cable</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rPr>
                        <a:t>KX-A412</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rPr>
                        <a:t>AC </a:t>
                      </a:r>
                      <a:r>
                        <a:rPr lang="en-US" sz="1000" kern="100" dirty="0" smtClean="0">
                          <a:solidFill>
                            <a:schemeClr val="tx1"/>
                          </a:solidFill>
                          <a:effectLst/>
                        </a:rPr>
                        <a:t>cable</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rPr>
                        <a:t>Optional AC </a:t>
                      </a:r>
                      <a:r>
                        <a:rPr lang="en-US" sz="1000" kern="100" dirty="0" smtClean="0">
                          <a:solidFill>
                            <a:schemeClr val="tx1"/>
                          </a:solidFill>
                          <a:effectLst/>
                        </a:rPr>
                        <a:t>cable</a:t>
                      </a:r>
                      <a:endParaRPr lang="ja-JP" sz="1000" kern="100" dirty="0">
                        <a:solidFill>
                          <a:schemeClr val="tx1"/>
                        </a:solidFill>
                        <a:effectLst/>
                        <a:latin typeface="Arial"/>
                        <a:ea typeface="ＭＳ 明朝"/>
                        <a:cs typeface="Times New Roman"/>
                      </a:endParaRPr>
                    </a:p>
                  </a:txBody>
                  <a:tcPr marL="36195" marR="36195" marT="17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rPr>
                        <a:t> </a:t>
                      </a:r>
                      <a:endParaRPr lang="ja-JP" sz="1000" kern="100" dirty="0">
                        <a:solidFill>
                          <a:schemeClr val="tx1"/>
                        </a:solidFill>
                        <a:effectLst/>
                        <a:latin typeface="Arial"/>
                        <a:ea typeface="ＭＳ 明朝"/>
                        <a:cs typeface="Times New Roman"/>
                      </a:endParaRPr>
                    </a:p>
                  </a:txBody>
                  <a:tcPr marL="35560" marR="3556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41990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92" name="Group 44"/>
          <p:cNvGraphicFramePr>
            <a:graphicFrameLocks noGrp="1"/>
          </p:cNvGraphicFramePr>
          <p:nvPr>
            <p:extLst>
              <p:ext uri="{D42A27DB-BD31-4B8C-83A1-F6EECF244321}">
                <p14:modId xmlns:p14="http://schemas.microsoft.com/office/powerpoint/2010/main" val="486011886"/>
              </p:ext>
            </p:extLst>
          </p:nvPr>
        </p:nvGraphicFramePr>
        <p:xfrm>
          <a:off x="1032838" y="1452276"/>
          <a:ext cx="6995546" cy="2415618"/>
        </p:xfrm>
        <a:graphic>
          <a:graphicData uri="http://schemas.openxmlformats.org/drawingml/2006/table">
            <a:tbl>
              <a:tblPr/>
              <a:tblGrid>
                <a:gridCol w="2639062"/>
                <a:gridCol w="4356484"/>
              </a:tblGrid>
              <a:tr h="271158">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Card Type</a:t>
                      </a:r>
                    </a:p>
                  </a:txBody>
                  <a:tcPr marL="66462" marR="33231" marT="26994" marB="269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Notes</a:t>
                      </a:r>
                    </a:p>
                  </a:txBody>
                  <a:tcPr marL="66462" marR="33231" marT="26994" marB="269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r>
              <a:tr h="374028">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V-IPGW128</a:t>
                      </a:r>
                    </a:p>
                    <a:p>
                      <a:pPr marL="0" marR="0" lvl="0" indent="0" algn="l"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Virtual 128 channel VoIP Gateway Card</a:t>
                      </a:r>
                    </a:p>
                  </a:txBody>
                  <a:tcPr marL="66462" marR="33231" marT="26994" marB="269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Virtual Card for 128 channel H.323 trunk.</a:t>
                      </a:r>
                    </a:p>
                  </a:txBody>
                  <a:tcPr marL="66462" marR="33231" marT="26994" marB="269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374028">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V-SIPGW128</a:t>
                      </a:r>
                    </a:p>
                    <a:p>
                      <a:pPr marL="0" marR="0" lvl="0" indent="0" algn="l"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Virtual 128 channel SIP Trunk Card</a:t>
                      </a:r>
                    </a:p>
                  </a:txBody>
                  <a:tcPr marL="66462" marR="33231" marT="26994" marB="269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DED"/>
                    </a:solid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Virtual Card for 128 channel SIP trunk.</a:t>
                      </a:r>
                    </a:p>
                  </a:txBody>
                  <a:tcPr marL="66462" marR="33231" marT="26994" marB="269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DED"/>
                    </a:solidFill>
                  </a:tcPr>
                </a:tc>
              </a:tr>
              <a:tr h="602628">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V-IPEXT128</a:t>
                      </a:r>
                    </a:p>
                    <a:p>
                      <a:pPr marL="0" marR="0" lvl="0" indent="0" algn="l"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Virtual 128 channel VoIP Extension Card</a:t>
                      </a:r>
                    </a:p>
                  </a:txBody>
                  <a:tcPr marL="66462" marR="33231" marT="26994" marB="269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Virtual Card for 128 VoIP extensions.</a:t>
                      </a:r>
                    </a:p>
                    <a:p>
                      <a:pPr marL="0" marR="0" lvl="0" indent="0" algn="l"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Compliant with Panasonic IP-PTs and IP-softphones.</a:t>
                      </a:r>
                    </a:p>
                  </a:txBody>
                  <a:tcPr marL="66462" marR="33231" marT="26994" marB="269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419748">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V-SIPEXT128</a:t>
                      </a:r>
                    </a:p>
                    <a:p>
                      <a:pPr marL="0" marR="0" lvl="0" indent="0" algn="l"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Virtual 128 channel SIP Extension Card</a:t>
                      </a:r>
                    </a:p>
                  </a:txBody>
                  <a:tcPr marL="66462" marR="33231" marT="26994" marB="269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DED"/>
                    </a:solid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Virtual Card for 128  SIP phones.</a:t>
                      </a:r>
                    </a:p>
                  </a:txBody>
                  <a:tcPr marL="66462" marR="33231" marT="26994" marB="269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DED"/>
                    </a:solidFill>
                  </a:tcPr>
                </a:tc>
              </a:tr>
              <a:tr h="374028">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V-IPCS16</a:t>
                      </a:r>
                    </a:p>
                    <a:p>
                      <a:pPr marL="0" marR="0" lvl="0" indent="0" algn="l"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Virtual 16 channel Cell Station Card</a:t>
                      </a:r>
                    </a:p>
                  </a:txBody>
                  <a:tcPr marL="66462" marR="33231" marT="26994" marB="269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DED"/>
                    </a:solid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ＭＳ Ｐゴシック" pitchFamily="50" charset="-128"/>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sym typeface="ＭＳ Ｐゴシック" pitchFamily="50" charset="-128"/>
                        </a:rPr>
                        <a:t>Virtual Card for 16 channel CS.</a:t>
                      </a:r>
                    </a:p>
                  </a:txBody>
                  <a:tcPr marL="66462" marR="33231" marT="26994" marB="269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DED"/>
                    </a:solidFill>
                  </a:tcPr>
                </a:tc>
              </a:tr>
            </a:tbl>
          </a:graphicData>
        </a:graphic>
      </p:graphicFrame>
      <p:sp>
        <p:nvSpPr>
          <p:cNvPr id="852002" name="Text Box 34"/>
          <p:cNvSpPr txBox="1">
            <a:spLocks noChangeArrowheads="1"/>
          </p:cNvSpPr>
          <p:nvPr/>
        </p:nvSpPr>
        <p:spPr bwMode="auto">
          <a:xfrm>
            <a:off x="1671174" y="88400"/>
            <a:ext cx="5709138" cy="430986"/>
          </a:xfrm>
          <a:prstGeom prst="rect">
            <a:avLst/>
          </a:prstGeom>
          <a:noFill/>
          <a:ln w="9525">
            <a:noFill/>
            <a:miter lim="800000"/>
            <a:headEnd/>
            <a:tailEnd/>
          </a:ln>
          <a:effectLst/>
        </p:spPr>
        <p:txBody>
          <a:bodyPr lIns="61064" tIns="30529" rIns="30529" bIns="30529" anchor="ctr">
            <a:spAutoFit/>
          </a:bodyPr>
          <a:lstStyle/>
          <a:p>
            <a:pPr algn="l" eaLnBrk="1" hangingPunct="1">
              <a:spcBef>
                <a:spcPct val="0"/>
              </a:spcBef>
              <a:defRPr/>
            </a:pPr>
            <a:r>
              <a:rPr lang="en-US" altLang="ja-JP" sz="2400" dirty="0">
                <a:solidFill>
                  <a:schemeClr val="bg1"/>
                </a:solidFill>
                <a:latin typeface="Arial" pitchFamily="34" charset="0"/>
              </a:rPr>
              <a:t>3-1. </a:t>
            </a:r>
            <a:r>
              <a:rPr lang="en-US" altLang="ja-JP" sz="2400" dirty="0" smtClean="0">
                <a:solidFill>
                  <a:schemeClr val="bg1"/>
                </a:solidFill>
                <a:latin typeface="Arial" pitchFamily="34" charset="0"/>
              </a:rPr>
              <a:t>Specification(2</a:t>
            </a:r>
            <a:r>
              <a:rPr lang="en-US" altLang="ja-JP" sz="2400" dirty="0">
                <a:solidFill>
                  <a:schemeClr val="bg1"/>
                </a:solidFill>
                <a:latin typeface="Arial" pitchFamily="34" charset="0"/>
              </a:rPr>
              <a:t>)</a:t>
            </a:r>
            <a:r>
              <a:rPr lang="en-US" altLang="ja-JP" sz="2400" dirty="0">
                <a:solidFill>
                  <a:schemeClr val="bg1"/>
                </a:solidFill>
                <a:latin typeface="Arial,Bold"/>
              </a:rPr>
              <a:t> </a:t>
            </a:r>
            <a:r>
              <a:rPr lang="en-US" altLang="ja-JP" sz="2400" dirty="0">
                <a:solidFill>
                  <a:schemeClr val="bg1"/>
                </a:solidFill>
                <a:effectLst>
                  <a:outerShdw blurRad="38100" dist="38100" dir="2700000" algn="tl">
                    <a:srgbClr val="C0C0C0"/>
                  </a:outerShdw>
                </a:effectLst>
                <a:latin typeface="Arial" pitchFamily="34" charset="0"/>
              </a:rPr>
              <a:t> </a:t>
            </a:r>
          </a:p>
        </p:txBody>
      </p:sp>
      <p:sp>
        <p:nvSpPr>
          <p:cNvPr id="26653" name="Rectangle 46"/>
          <p:cNvSpPr>
            <a:spLocks noChangeArrowheads="1"/>
          </p:cNvSpPr>
          <p:nvPr/>
        </p:nvSpPr>
        <p:spPr bwMode="auto">
          <a:xfrm>
            <a:off x="683568" y="787710"/>
            <a:ext cx="4571146" cy="30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600" dirty="0">
                <a:solidFill>
                  <a:srgbClr val="000000"/>
                </a:solidFill>
                <a:sym typeface="ＭＳ Ｐゴシック" pitchFamily="50" charset="-128"/>
              </a:rPr>
              <a:t>Virtual cards included with the Mother board</a:t>
            </a:r>
          </a:p>
        </p:txBody>
      </p:sp>
      <p:sp>
        <p:nvSpPr>
          <p:cNvPr id="26655" name="Rectangle 185"/>
          <p:cNvSpPr>
            <a:spLocks noChangeArrowheads="1"/>
          </p:cNvSpPr>
          <p:nvPr/>
        </p:nvSpPr>
        <p:spPr bwMode="auto">
          <a:xfrm>
            <a:off x="971600" y="1095586"/>
            <a:ext cx="2448272" cy="2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The table of Virtual Cards:</a:t>
            </a:r>
          </a:p>
        </p:txBody>
      </p:sp>
    </p:spTree>
    <p:extLst>
      <p:ext uri="{BB962C8B-B14F-4D97-AF65-F5344CB8AC3E}">
        <p14:creationId xmlns:p14="http://schemas.microsoft.com/office/powerpoint/2010/main" val="11253335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5" name="オブジェクト 3174"/>
          <p:cNvGraphicFramePr>
            <a:graphicFrameLocks noChangeAspect="1"/>
          </p:cNvGraphicFramePr>
          <p:nvPr>
            <p:extLst>
              <p:ext uri="{D42A27DB-BD31-4B8C-83A1-F6EECF244321}">
                <p14:modId xmlns:p14="http://schemas.microsoft.com/office/powerpoint/2010/main" val="2744237108"/>
              </p:ext>
            </p:extLst>
          </p:nvPr>
        </p:nvGraphicFramePr>
        <p:xfrm>
          <a:off x="3252341" y="2638698"/>
          <a:ext cx="463550" cy="412750"/>
        </p:xfrm>
        <a:graphic>
          <a:graphicData uri="http://schemas.openxmlformats.org/presentationml/2006/ole">
            <mc:AlternateContent xmlns:mc="http://schemas.openxmlformats.org/markup-compatibility/2006">
              <mc:Choice xmlns:v="urn:schemas-microsoft-com:vml" Requires="v">
                <p:oleObj spid="_x0000_s3521" r:id="rId4" imgW="5355771" imgH="3185327" progId="Icad.Document">
                  <p:embed/>
                </p:oleObj>
              </mc:Choice>
              <mc:Fallback>
                <p:oleObj r:id="rId4" imgW="5355771" imgH="3185327" progId="Icad.Document">
                  <p:embed/>
                  <p:pic>
                    <p:nvPicPr>
                      <p:cNvPr id="0" name="Object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341" y="2638698"/>
                        <a:ext cx="463550" cy="412750"/>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2" name="直線コネクタ 88"/>
          <p:cNvSpPr>
            <a:spLocks noChangeShapeType="1"/>
          </p:cNvSpPr>
          <p:nvPr/>
        </p:nvSpPr>
        <p:spPr bwMode="auto">
          <a:xfrm flipV="1">
            <a:off x="5052193" y="1717030"/>
            <a:ext cx="898525" cy="6445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p>
        </p:txBody>
      </p:sp>
      <p:sp>
        <p:nvSpPr>
          <p:cNvPr id="4" name="直線コネクタ 24"/>
          <p:cNvSpPr>
            <a:spLocks noChangeShapeType="1"/>
          </p:cNvSpPr>
          <p:nvPr/>
        </p:nvSpPr>
        <p:spPr bwMode="auto">
          <a:xfrm flipH="1" flipV="1">
            <a:off x="2688404" y="1348728"/>
            <a:ext cx="1228329" cy="87192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p>
        </p:txBody>
      </p:sp>
      <p:sp>
        <p:nvSpPr>
          <p:cNvPr id="15" name="円/楕円 11"/>
          <p:cNvSpPr>
            <a:spLocks noChangeArrowheads="1"/>
          </p:cNvSpPr>
          <p:nvPr/>
        </p:nvSpPr>
        <p:spPr bwMode="auto">
          <a:xfrm>
            <a:off x="5934012" y="1185888"/>
            <a:ext cx="1262063" cy="1020762"/>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sz="1000"/>
          </a:p>
        </p:txBody>
      </p:sp>
      <p:sp>
        <p:nvSpPr>
          <p:cNvPr id="16" name="角丸四角形 14"/>
          <p:cNvSpPr>
            <a:spLocks noChangeArrowheads="1"/>
          </p:cNvSpPr>
          <p:nvPr/>
        </p:nvSpPr>
        <p:spPr bwMode="auto">
          <a:xfrm>
            <a:off x="3391855" y="3010830"/>
            <a:ext cx="3163701" cy="1181100"/>
          </a:xfrm>
          <a:prstGeom prst="roundRect">
            <a:avLst>
              <a:gd name="adj" fmla="val 16667"/>
            </a:avLst>
          </a:pr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sz="1000"/>
          </a:p>
        </p:txBody>
      </p:sp>
      <p:sp>
        <p:nvSpPr>
          <p:cNvPr id="19" name="直線コネクタ 18"/>
          <p:cNvSpPr>
            <a:spLocks noChangeShapeType="1"/>
          </p:cNvSpPr>
          <p:nvPr/>
        </p:nvSpPr>
        <p:spPr bwMode="auto">
          <a:xfrm flipH="1" flipV="1">
            <a:off x="3554387" y="2967794"/>
            <a:ext cx="724694" cy="598487"/>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p>
        </p:txBody>
      </p:sp>
      <p:sp>
        <p:nvSpPr>
          <p:cNvPr id="25" name="Line 136"/>
          <p:cNvSpPr>
            <a:spLocks noChangeShapeType="1"/>
          </p:cNvSpPr>
          <p:nvPr/>
        </p:nvSpPr>
        <p:spPr bwMode="auto">
          <a:xfrm flipH="1" flipV="1">
            <a:off x="4507979" y="2386670"/>
            <a:ext cx="0" cy="11081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p>
        </p:txBody>
      </p:sp>
      <p:sp>
        <p:nvSpPr>
          <p:cNvPr id="28" name="正方形/長方形 46"/>
          <p:cNvSpPr>
            <a:spLocks noChangeArrowheads="1"/>
          </p:cNvSpPr>
          <p:nvPr/>
        </p:nvSpPr>
        <p:spPr bwMode="auto">
          <a:xfrm>
            <a:off x="4434656" y="3286249"/>
            <a:ext cx="12557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000"/>
          </a:p>
        </p:txBody>
      </p:sp>
      <p:sp>
        <p:nvSpPr>
          <p:cNvPr id="29" name="正方形/長方形 47"/>
          <p:cNvSpPr>
            <a:spLocks noChangeArrowheads="1"/>
          </p:cNvSpPr>
          <p:nvPr/>
        </p:nvSpPr>
        <p:spPr bwMode="auto">
          <a:xfrm>
            <a:off x="4915668" y="3686300"/>
            <a:ext cx="890588" cy="44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ＨＧｺﾞｼｯｸE-PRO" charset="-128"/>
                <a:cs typeface="Arial" pitchFamily="34" charset="0"/>
              </a:rPr>
              <a:t>KX-NSX1000</a:t>
            </a:r>
            <a:endParaRPr kumimoji="1" lang="en-US" altLang="ja-JP" sz="1000" b="0" i="0" u="none" strike="noStrike" cap="none" normalizeH="0" baseline="0" dirty="0" smtClean="0">
              <a:ln>
                <a:noFill/>
              </a:ln>
              <a:solidFill>
                <a:schemeClr val="tx1"/>
              </a:solidFill>
              <a:effectLst/>
              <a:latin typeface="Arial" pitchFamily="34" charset="0"/>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ＨＧｺﾞｼｯｸE-PRO" charset="-128"/>
                <a:cs typeface="Arial" pitchFamily="34" charset="0"/>
              </a:rPr>
              <a:t>KX-NSX2000</a:t>
            </a:r>
            <a:endParaRPr kumimoji="1" lang="en-US" altLang="ja-JP" sz="1000" b="0" i="0" u="none" strike="noStrike" cap="none" normalizeH="0" baseline="0" dirty="0" smtClean="0">
              <a:ln>
                <a:noFill/>
              </a:ln>
              <a:solidFill>
                <a:schemeClr val="tx1"/>
              </a:solidFill>
              <a:effectLst/>
              <a:latin typeface="Arial" pitchFamily="34" charset="0"/>
              <a:cs typeface="ＭＳ Ｐゴシック" pitchFamily="50" charset="-128"/>
            </a:endParaRPr>
          </a:p>
        </p:txBody>
      </p:sp>
      <p:sp>
        <p:nvSpPr>
          <p:cNvPr id="30" name="直線コネクタ 48"/>
          <p:cNvSpPr>
            <a:spLocks noChangeShapeType="1"/>
          </p:cNvSpPr>
          <p:nvPr/>
        </p:nvSpPr>
        <p:spPr bwMode="auto">
          <a:xfrm>
            <a:off x="6018981" y="3586286"/>
            <a:ext cx="0" cy="101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00"/>
          </a:p>
        </p:txBody>
      </p:sp>
      <p:grpSp>
        <p:nvGrpSpPr>
          <p:cNvPr id="50" name="キャンバス 85"/>
          <p:cNvGrpSpPr>
            <a:grpSpLocks/>
          </p:cNvGrpSpPr>
          <p:nvPr/>
        </p:nvGrpSpPr>
        <p:grpSpPr bwMode="auto">
          <a:xfrm>
            <a:off x="1702568" y="1717030"/>
            <a:ext cx="1293258" cy="769937"/>
            <a:chOff x="0" y="0"/>
            <a:chExt cx="12932" cy="7696"/>
          </a:xfrm>
        </p:grpSpPr>
        <p:sp>
          <p:nvSpPr>
            <p:cNvPr id="51" name="AutoShape 108"/>
            <p:cNvSpPr>
              <a:spLocks noChangeAspect="1" noChangeArrowheads="1"/>
            </p:cNvSpPr>
            <p:nvPr/>
          </p:nvSpPr>
          <p:spPr bwMode="auto">
            <a:xfrm>
              <a:off x="1312" y="0"/>
              <a:ext cx="11620" cy="76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00"/>
            </a:p>
          </p:txBody>
        </p:sp>
        <p:sp>
          <p:nvSpPr>
            <p:cNvPr id="54" name="Oval 78"/>
            <p:cNvSpPr>
              <a:spLocks noChangeArrowheads="1"/>
            </p:cNvSpPr>
            <p:nvPr/>
          </p:nvSpPr>
          <p:spPr bwMode="auto">
            <a:xfrm>
              <a:off x="9302" y="1803"/>
              <a:ext cx="2318" cy="2146"/>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sz="1000"/>
            </a:p>
          </p:txBody>
        </p:sp>
        <p:sp>
          <p:nvSpPr>
            <p:cNvPr id="55" name="Oval 79"/>
            <p:cNvSpPr>
              <a:spLocks noChangeArrowheads="1"/>
            </p:cNvSpPr>
            <p:nvPr/>
          </p:nvSpPr>
          <p:spPr bwMode="auto">
            <a:xfrm>
              <a:off x="768" y="1085"/>
              <a:ext cx="2718" cy="250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sz="1000"/>
            </a:p>
          </p:txBody>
        </p:sp>
        <p:sp>
          <p:nvSpPr>
            <p:cNvPr id="56" name="Oval 80"/>
            <p:cNvSpPr>
              <a:spLocks noChangeArrowheads="1"/>
            </p:cNvSpPr>
            <p:nvPr/>
          </p:nvSpPr>
          <p:spPr bwMode="auto">
            <a:xfrm>
              <a:off x="3098" y="0"/>
              <a:ext cx="3099" cy="2876"/>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sz="1000"/>
            </a:p>
          </p:txBody>
        </p:sp>
        <p:sp>
          <p:nvSpPr>
            <p:cNvPr id="57" name="Oval 81"/>
            <p:cNvSpPr>
              <a:spLocks noChangeArrowheads="1"/>
            </p:cNvSpPr>
            <p:nvPr/>
          </p:nvSpPr>
          <p:spPr bwMode="auto">
            <a:xfrm>
              <a:off x="5422" y="355"/>
              <a:ext cx="3099" cy="287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sz="1000"/>
            </a:p>
          </p:txBody>
        </p:sp>
        <p:sp>
          <p:nvSpPr>
            <p:cNvPr id="58" name="Oval 82"/>
            <p:cNvSpPr>
              <a:spLocks noChangeArrowheads="1"/>
            </p:cNvSpPr>
            <p:nvPr/>
          </p:nvSpPr>
          <p:spPr bwMode="auto">
            <a:xfrm>
              <a:off x="7747" y="717"/>
              <a:ext cx="3105" cy="287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sz="1000"/>
            </a:p>
          </p:txBody>
        </p:sp>
        <p:sp>
          <p:nvSpPr>
            <p:cNvPr id="59" name="Oval 83"/>
            <p:cNvSpPr>
              <a:spLocks noChangeArrowheads="1"/>
            </p:cNvSpPr>
            <p:nvPr/>
          </p:nvSpPr>
          <p:spPr bwMode="auto">
            <a:xfrm>
              <a:off x="7747" y="3232"/>
              <a:ext cx="3105" cy="2876"/>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sz="1000"/>
            </a:p>
          </p:txBody>
        </p:sp>
        <p:sp>
          <p:nvSpPr>
            <p:cNvPr id="60" name="Oval 84"/>
            <p:cNvSpPr>
              <a:spLocks noChangeArrowheads="1"/>
            </p:cNvSpPr>
            <p:nvPr/>
          </p:nvSpPr>
          <p:spPr bwMode="auto">
            <a:xfrm>
              <a:off x="5149" y="4381"/>
              <a:ext cx="3099" cy="287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sz="1000"/>
            </a:p>
          </p:txBody>
        </p:sp>
        <p:sp>
          <p:nvSpPr>
            <p:cNvPr id="61" name="Oval 85"/>
            <p:cNvSpPr>
              <a:spLocks noChangeArrowheads="1"/>
            </p:cNvSpPr>
            <p:nvPr/>
          </p:nvSpPr>
          <p:spPr bwMode="auto">
            <a:xfrm>
              <a:off x="0" y="2876"/>
              <a:ext cx="2317" cy="2146"/>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sz="1000"/>
            </a:p>
          </p:txBody>
        </p:sp>
        <p:sp>
          <p:nvSpPr>
            <p:cNvPr id="62" name="Oval 86"/>
            <p:cNvSpPr>
              <a:spLocks noChangeArrowheads="1"/>
            </p:cNvSpPr>
            <p:nvPr/>
          </p:nvSpPr>
          <p:spPr bwMode="auto">
            <a:xfrm>
              <a:off x="1276" y="3771"/>
              <a:ext cx="3873" cy="3595"/>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sz="1000"/>
            </a:p>
          </p:txBody>
        </p:sp>
        <p:sp>
          <p:nvSpPr>
            <p:cNvPr id="63" name="Oval 87"/>
            <p:cNvSpPr>
              <a:spLocks noChangeArrowheads="1"/>
            </p:cNvSpPr>
            <p:nvPr/>
          </p:nvSpPr>
          <p:spPr bwMode="auto">
            <a:xfrm>
              <a:off x="768" y="1085"/>
              <a:ext cx="10084" cy="5703"/>
            </a:xfrm>
            <a:prstGeom prst="ellipse">
              <a:avLst/>
            </a:prstGeom>
            <a:solidFill>
              <a:srgbClr val="C0C0C0"/>
            </a:solidFill>
            <a:ln>
              <a:noFill/>
            </a:ln>
            <a:extLst>
              <a:ext uri="{91240B29-F687-4F45-9708-019B960494DF}">
                <a14:hiddenLine xmlns:a14="http://schemas.microsoft.com/office/drawing/2010/main" w="9525">
                  <a:solidFill>
                    <a:srgbClr val="009999"/>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i="0" u="none" strike="noStrike" cap="none" normalizeH="0" baseline="0" dirty="0" smtClean="0">
                  <a:ln>
                    <a:noFill/>
                  </a:ln>
                  <a:solidFill>
                    <a:schemeClr val="tx1"/>
                  </a:solidFill>
                  <a:effectLst/>
                  <a:latin typeface="Arial" pitchFamily="34" charset="0"/>
                  <a:ea typeface="HG丸ｺﾞｼｯｸM-PRO" pitchFamily="50" charset="-128"/>
                  <a:cs typeface="Arial" pitchFamily="34" charset="0"/>
                </a:rPr>
                <a:t>PSTN/</a:t>
              </a:r>
              <a:endParaRPr kumimoji="1" lang="en-US" altLang="ja-JP" sz="1200" i="0" u="none" strike="noStrike" cap="none" normalizeH="0" baseline="0" dirty="0" smtClean="0">
                <a:ln>
                  <a:noFill/>
                </a:ln>
                <a:solidFill>
                  <a:schemeClr val="tx1"/>
                </a:solidFill>
                <a:effectLst/>
                <a:latin typeface="Arial" pitchFamily="34" charset="0"/>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200" i="0" u="none" strike="noStrike" cap="none" normalizeH="0" baseline="0" dirty="0" smtClean="0">
                  <a:ln>
                    <a:noFill/>
                  </a:ln>
                  <a:solidFill>
                    <a:schemeClr val="tx1"/>
                  </a:solidFill>
                  <a:effectLst/>
                  <a:latin typeface="Arial" pitchFamily="34" charset="0"/>
                  <a:ea typeface="HG丸ｺﾞｼｯｸM-PRO" pitchFamily="50" charset="-128"/>
                  <a:cs typeface="Arial" pitchFamily="34" charset="0"/>
                </a:rPr>
                <a:t>ISDN</a:t>
              </a:r>
              <a:endParaRPr kumimoji="1" lang="en-US" altLang="ja-JP" sz="1200" i="0" u="none" strike="noStrike" cap="none" normalizeH="0" baseline="0" dirty="0" smtClean="0">
                <a:ln>
                  <a:noFill/>
                </a:ln>
                <a:solidFill>
                  <a:schemeClr val="tx1"/>
                </a:solidFill>
                <a:effectLst/>
                <a:latin typeface="Arial" pitchFamily="34" charset="0"/>
                <a:cs typeface="ＭＳ Ｐゴシック" pitchFamily="50" charset="-128"/>
              </a:endParaRPr>
            </a:p>
          </p:txBody>
        </p:sp>
      </p:grpSp>
      <p:sp>
        <p:nvSpPr>
          <p:cNvPr id="3169" name="テキスト ボックス 89"/>
          <p:cNvSpPr txBox="1">
            <a:spLocks noChangeArrowheads="1"/>
          </p:cNvSpPr>
          <p:nvPr/>
        </p:nvSpPr>
        <p:spPr bwMode="auto">
          <a:xfrm>
            <a:off x="5917270" y="910506"/>
            <a:ext cx="1643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1pPr>
            <a:lvl2pPr marL="4572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2pPr>
            <a:lvl3pPr marL="9144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3pPr>
            <a:lvl4pPr marL="13716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4pPr>
            <a:lvl5pPr marL="18288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r>
              <a:rPr kumimoji="1" lang="en-US" altLang="ja-JP" sz="1200" b="1" i="0" u="none"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rPr>
              <a:t>[Remote Office]</a:t>
            </a:r>
            <a:endParaRPr kumimoji="1" lang="en-US" altLang="ja-JP" sz="1200" b="0" i="0" u="none" strike="noStrike" cap="none" normalizeH="0" baseline="0" dirty="0" smtClean="0">
              <a:ln>
                <a:noFill/>
              </a:ln>
              <a:solidFill>
                <a:schemeClr val="tx1"/>
              </a:solidFill>
              <a:effectLst/>
              <a:latin typeface="Arial" pitchFamily="34" charset="0"/>
            </a:endParaRPr>
          </a:p>
        </p:txBody>
      </p:sp>
      <p:pic>
        <p:nvPicPr>
          <p:cNvPr id="3161" name="図 1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2587" y="1463700"/>
            <a:ext cx="688975" cy="438150"/>
          </a:xfrm>
          <a:prstGeom prst="rect">
            <a:avLst/>
          </a:prstGeom>
          <a:noFill/>
          <a:extLst>
            <a:ext uri="{909E8E84-426E-40DD-AFC4-6F175D3DCCD1}">
              <a14:hiddenFill xmlns:a14="http://schemas.microsoft.com/office/drawing/2010/main">
                <a:solidFill>
                  <a:srgbClr val="FFFFFF"/>
                </a:solidFill>
              </a14:hiddenFill>
            </a:ext>
          </a:extLst>
        </p:spPr>
      </p:pic>
      <p:sp>
        <p:nvSpPr>
          <p:cNvPr id="3180" name="テキスト ボックス 126"/>
          <p:cNvSpPr txBox="1">
            <a:spLocks noChangeArrowheads="1"/>
          </p:cNvSpPr>
          <p:nvPr/>
        </p:nvSpPr>
        <p:spPr bwMode="auto">
          <a:xfrm>
            <a:off x="2860380" y="2028974"/>
            <a:ext cx="5234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1pPr>
            <a:lvl2pPr marL="4572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2pPr>
            <a:lvl3pPr marL="9144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3pPr>
            <a:lvl4pPr marL="13716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4pPr>
            <a:lvl5pPr marL="18288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r>
              <a:rPr kumimoji="1" lang="en-US" altLang="ja-JP" sz="1100" b="0" i="0" u="none"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rPr>
              <a:t>PRI</a:t>
            </a:r>
            <a:endParaRPr kumimoji="1" lang="en-US" altLang="ja-JP"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3400" algn="r"/>
                <a:tab pos="2700338" algn="ctr"/>
                <a:tab pos="5400675" algn="r"/>
              </a:tabLst>
            </a:pPr>
            <a:r>
              <a:rPr kumimoji="1" lang="en-US" altLang="ja-JP" sz="1100" b="0" i="0" u="none"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rPr>
              <a:t>E1</a:t>
            </a:r>
            <a:endParaRPr kumimoji="1" lang="en-US" altLang="ja-JP" sz="1100" b="0" i="0" u="none" strike="noStrike" cap="none" normalizeH="0" baseline="0" dirty="0" smtClean="0">
              <a:ln>
                <a:noFill/>
              </a:ln>
              <a:solidFill>
                <a:schemeClr val="tx1"/>
              </a:solidFill>
              <a:effectLst/>
              <a:latin typeface="Arial" pitchFamily="34" charset="0"/>
            </a:endParaRPr>
          </a:p>
        </p:txBody>
      </p:sp>
      <p:sp>
        <p:nvSpPr>
          <p:cNvPr id="3182" name="直線コネクタ 127"/>
          <p:cNvSpPr>
            <a:spLocks noChangeShapeType="1"/>
          </p:cNvSpPr>
          <p:nvPr/>
        </p:nvSpPr>
        <p:spPr bwMode="auto">
          <a:xfrm flipH="1" flipV="1">
            <a:off x="5049018" y="2255191"/>
            <a:ext cx="3175" cy="13843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p>
        </p:txBody>
      </p:sp>
      <p:sp>
        <p:nvSpPr>
          <p:cNvPr id="3183" name="テキスト ボックス 129"/>
          <p:cNvSpPr txBox="1">
            <a:spLocks noChangeArrowheads="1"/>
          </p:cNvSpPr>
          <p:nvPr/>
        </p:nvSpPr>
        <p:spPr bwMode="auto">
          <a:xfrm>
            <a:off x="5333181" y="2717565"/>
            <a:ext cx="812800" cy="1555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ゴシック" pitchFamily="49" charset="-128"/>
                <a:cs typeface="Arial" pitchFamily="34" charset="0"/>
              </a:rPr>
              <a:t>SBC Device</a:t>
            </a:r>
            <a:endParaRPr kumimoji="1" lang="en-US" altLang="ja-JP" sz="1000" b="0" i="0" u="none" strike="noStrike" cap="none" normalizeH="0" baseline="0" dirty="0" smtClean="0">
              <a:ln>
                <a:noFill/>
              </a:ln>
              <a:solidFill>
                <a:schemeClr val="tx1"/>
              </a:solidFill>
              <a:effectLst/>
              <a:latin typeface="Arial" pitchFamily="34" charset="0"/>
              <a:cs typeface="ＭＳ Ｐゴシック" pitchFamily="50" charset="-128"/>
            </a:endParaRPr>
          </a:p>
        </p:txBody>
      </p:sp>
      <p:sp>
        <p:nvSpPr>
          <p:cNvPr id="3184" name="テキスト ボックス 130"/>
          <p:cNvSpPr txBox="1">
            <a:spLocks noChangeArrowheads="1"/>
          </p:cNvSpPr>
          <p:nvPr/>
        </p:nvSpPr>
        <p:spPr bwMode="auto">
          <a:xfrm>
            <a:off x="5176924" y="2386670"/>
            <a:ext cx="13112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Edge Router</a:t>
            </a:r>
            <a:endParaRPr kumimoji="1" lang="en-US" altLang="ja-JP" sz="1000" b="0" i="0" u="none" strike="noStrike" cap="none" normalizeH="0" baseline="0" dirty="0" smtClean="0">
              <a:ln>
                <a:noFill/>
              </a:ln>
              <a:solidFill>
                <a:schemeClr val="tx1"/>
              </a:solidFill>
              <a:effectLst/>
              <a:latin typeface="Arial" pitchFamily="34" charset="0"/>
              <a:cs typeface="ＭＳ Ｐゴシック" pitchFamily="50" charset="-128"/>
            </a:endParaRPr>
          </a:p>
        </p:txBody>
      </p:sp>
      <p:pic>
        <p:nvPicPr>
          <p:cNvPr id="3148" name="図 1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833" y="964842"/>
            <a:ext cx="246062" cy="414337"/>
          </a:xfrm>
          <a:prstGeom prst="rect">
            <a:avLst/>
          </a:prstGeom>
          <a:noFill/>
          <a:extLst>
            <a:ext uri="{909E8E84-426E-40DD-AFC4-6F175D3DCCD1}">
              <a14:hiddenFill xmlns:a14="http://schemas.microsoft.com/office/drawing/2010/main">
                <a:solidFill>
                  <a:srgbClr val="FFFFFF"/>
                </a:solidFill>
              </a14:hiddenFill>
            </a:ext>
          </a:extLst>
        </p:spPr>
      </p:pic>
      <p:pic>
        <p:nvPicPr>
          <p:cNvPr id="3147" name="図 13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36218" y="1043930"/>
            <a:ext cx="385763" cy="469900"/>
          </a:xfrm>
          <a:prstGeom prst="rect">
            <a:avLst/>
          </a:prstGeom>
          <a:noFill/>
          <a:extLst>
            <a:ext uri="{909E8E84-426E-40DD-AFC4-6F175D3DCCD1}">
              <a14:hiddenFill xmlns:a14="http://schemas.microsoft.com/office/drawing/2010/main">
                <a:solidFill>
                  <a:srgbClr val="FFFFFF"/>
                </a:solidFill>
              </a14:hiddenFill>
            </a:ext>
          </a:extLst>
        </p:spPr>
      </p:pic>
      <p:sp>
        <p:nvSpPr>
          <p:cNvPr id="3185" name="フリーフォーム 133"/>
          <p:cNvSpPr>
            <a:spLocks/>
          </p:cNvSpPr>
          <p:nvPr/>
        </p:nvSpPr>
        <p:spPr bwMode="auto">
          <a:xfrm rot="20519096" flipH="1">
            <a:off x="3871963" y="1176375"/>
            <a:ext cx="346075" cy="300038"/>
          </a:xfrm>
          <a:custGeom>
            <a:avLst/>
            <a:gdLst>
              <a:gd name="T0" fmla="*/ 346075 w 260"/>
              <a:gd name="T1" fmla="*/ 0 h 277"/>
              <a:gd name="T2" fmla="*/ 54573 w 260"/>
              <a:gd name="T3" fmla="*/ 195177 h 277"/>
              <a:gd name="T4" fmla="*/ 149078 w 260"/>
              <a:gd name="T5" fmla="*/ 183249 h 277"/>
              <a:gd name="T6" fmla="*/ 0 w 260"/>
              <a:gd name="T7" fmla="*/ 300355 h 277"/>
              <a:gd name="T8" fmla="*/ 291502 w 260"/>
              <a:gd name="T9" fmla="*/ 138792 h 277"/>
              <a:gd name="T10" fmla="*/ 169044 w 260"/>
              <a:gd name="T11" fmla="*/ 156141 h 277"/>
              <a:gd name="T12" fmla="*/ 346075 w 260"/>
              <a:gd name="T13" fmla="*/ 0 h 2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0" h="277">
                <a:moveTo>
                  <a:pt x="260" y="0"/>
                </a:moveTo>
                <a:lnTo>
                  <a:pt x="41" y="180"/>
                </a:lnTo>
                <a:lnTo>
                  <a:pt x="112" y="169"/>
                </a:lnTo>
                <a:lnTo>
                  <a:pt x="0" y="277"/>
                </a:lnTo>
                <a:lnTo>
                  <a:pt x="219" y="128"/>
                </a:lnTo>
                <a:lnTo>
                  <a:pt x="127" y="144"/>
                </a:lnTo>
                <a:lnTo>
                  <a:pt x="260" y="0"/>
                </a:lnTo>
                <a:close/>
              </a:path>
            </a:pathLst>
          </a:custGeom>
          <a:solidFill>
            <a:srgbClr val="EE7114"/>
          </a:solidFill>
          <a:ln>
            <a:noFill/>
          </a:ln>
          <a:extLst>
            <a:ext uri="{91240B29-F687-4F45-9708-019B960494DF}">
              <a14:hiddenLine xmlns:a14="http://schemas.microsoft.com/office/drawing/2010/main" w="1905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00"/>
          </a:p>
        </p:txBody>
      </p:sp>
      <p:sp>
        <p:nvSpPr>
          <p:cNvPr id="3186" name="雲形吹き出し 134"/>
          <p:cNvSpPr>
            <a:spLocks noChangeArrowheads="1"/>
          </p:cNvSpPr>
          <p:nvPr/>
        </p:nvSpPr>
        <p:spPr bwMode="auto">
          <a:xfrm>
            <a:off x="3896493" y="1450566"/>
            <a:ext cx="1203325" cy="571500"/>
          </a:xfrm>
          <a:prstGeom prst="cloudCallout">
            <a:avLst>
              <a:gd name="adj1" fmla="val -29694"/>
              <a:gd name="adj2" fmla="val 47333"/>
            </a:avLst>
          </a:prstGeom>
          <a:solidFill>
            <a:srgbClr val="C0C0C0"/>
          </a:solidFill>
          <a:ln w="9525">
            <a:solidFill>
              <a:srgbClr val="333333"/>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itchFamily="34" charset="0"/>
                <a:ea typeface="ＭＳ 明朝" pitchFamily="17" charset="-128"/>
                <a:cs typeface="Arial" pitchFamily="34" charset="0"/>
              </a:rPr>
              <a:t>Cellular NW</a:t>
            </a:r>
            <a:endParaRPr kumimoji="1" lang="en-US" altLang="ja-JP" sz="1000" b="0" i="0" u="none" strike="noStrike" cap="none" normalizeH="0" baseline="0" smtClean="0">
              <a:ln>
                <a:noFill/>
              </a:ln>
              <a:solidFill>
                <a:schemeClr val="tx1"/>
              </a:solidFill>
              <a:effectLst/>
              <a:latin typeface="Arial" pitchFamily="34" charset="0"/>
              <a:cs typeface="ＭＳ Ｐゴシック" pitchFamily="50" charset="-128"/>
            </a:endParaRPr>
          </a:p>
        </p:txBody>
      </p:sp>
      <p:sp>
        <p:nvSpPr>
          <p:cNvPr id="3187" name="雲形吹き出し 135"/>
          <p:cNvSpPr>
            <a:spLocks noChangeArrowheads="1"/>
          </p:cNvSpPr>
          <p:nvPr/>
        </p:nvSpPr>
        <p:spPr bwMode="auto">
          <a:xfrm>
            <a:off x="3586931" y="1829743"/>
            <a:ext cx="1851025" cy="613406"/>
          </a:xfrm>
          <a:prstGeom prst="cloudCallout">
            <a:avLst>
              <a:gd name="adj1" fmla="val -41699"/>
              <a:gd name="adj2" fmla="val 27444"/>
            </a:avLst>
          </a:prstGeom>
          <a:solidFill>
            <a:srgbClr val="C0C0C0"/>
          </a:solidFill>
          <a:ln w="9525">
            <a:solidFill>
              <a:srgbClr val="333333"/>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HG丸ｺﾞｼｯｸM-PRO" pitchFamily="50" charset="-128"/>
                <a:cs typeface="Arial" pitchFamily="34" charset="0"/>
              </a:rPr>
              <a:t>IP Network /</a:t>
            </a:r>
            <a:endParaRPr kumimoji="1" lang="en-US" altLang="ja-JP" sz="1000" b="0" i="0" u="none" strike="noStrike" cap="none" normalizeH="0" baseline="0" dirty="0" smtClean="0">
              <a:ln>
                <a:noFill/>
              </a:ln>
              <a:solidFill>
                <a:schemeClr val="tx1"/>
              </a:solidFill>
              <a:effectLst/>
              <a:latin typeface="Arial" pitchFamily="34" charset="0"/>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HG丸ｺﾞｼｯｸM-PRO" pitchFamily="50" charset="-128"/>
                <a:cs typeface="Arial" pitchFamily="34" charset="0"/>
              </a:rPr>
              <a:t>ITSP</a:t>
            </a:r>
            <a:endParaRPr kumimoji="1" lang="en-US" altLang="ja-JP" sz="1000" b="0" i="0" u="none" strike="noStrike" cap="none" normalizeH="0" baseline="0" dirty="0" smtClean="0">
              <a:ln>
                <a:noFill/>
              </a:ln>
              <a:solidFill>
                <a:schemeClr val="tx1"/>
              </a:solidFill>
              <a:effectLst/>
              <a:latin typeface="Arial" pitchFamily="34" charset="0"/>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Arial" pitchFamily="34" charset="0"/>
              <a:cs typeface="ＭＳ Ｐゴシック" pitchFamily="50" charset="-128"/>
            </a:endParaRPr>
          </a:p>
        </p:txBody>
      </p:sp>
      <p:sp>
        <p:nvSpPr>
          <p:cNvPr id="3188" name="直線コネクタ 136"/>
          <p:cNvSpPr>
            <a:spLocks noChangeShapeType="1"/>
          </p:cNvSpPr>
          <p:nvPr/>
        </p:nvSpPr>
        <p:spPr bwMode="auto">
          <a:xfrm flipH="1">
            <a:off x="4423543" y="1305867"/>
            <a:ext cx="0" cy="304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p>
        </p:txBody>
      </p:sp>
      <p:sp>
        <p:nvSpPr>
          <p:cNvPr id="3189" name="テキスト ボックス 138"/>
          <p:cNvSpPr txBox="1">
            <a:spLocks noChangeArrowheads="1"/>
          </p:cNvSpPr>
          <p:nvPr/>
        </p:nvSpPr>
        <p:spPr bwMode="auto">
          <a:xfrm>
            <a:off x="3126556" y="694482"/>
            <a:ext cx="1257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1pPr>
            <a:lvl2pPr marL="4572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2pPr>
            <a:lvl3pPr marL="9144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3pPr>
            <a:lvl4pPr marL="13716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4pPr>
            <a:lvl5pPr marL="18288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r>
              <a:rPr kumimoji="1" lang="en-US" altLang="ja-JP" sz="1200" i="0" u="none"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rPr>
              <a:t>Smartphone</a:t>
            </a:r>
            <a:endParaRPr kumimoji="1" lang="en-US" altLang="ja-JP" sz="1000" i="0" u="none" strike="noStrike" cap="none" normalizeH="0" baseline="0" dirty="0" smtClean="0">
              <a:ln>
                <a:noFill/>
              </a:ln>
              <a:solidFill>
                <a:schemeClr val="tx1"/>
              </a:solidFill>
              <a:effectLst/>
              <a:latin typeface="Arial" pitchFamily="34" charset="0"/>
            </a:endParaRPr>
          </a:p>
        </p:txBody>
      </p:sp>
      <p:sp>
        <p:nvSpPr>
          <p:cNvPr id="3191" name="テキスト ボックス 145"/>
          <p:cNvSpPr txBox="1">
            <a:spLocks noChangeArrowheads="1"/>
          </p:cNvSpPr>
          <p:nvPr/>
        </p:nvSpPr>
        <p:spPr bwMode="auto">
          <a:xfrm>
            <a:off x="2051720" y="2822079"/>
            <a:ext cx="12525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pt-BR" altLang="ja-JP" sz="1100" b="0" i="0" u="none" strike="noStrike" cap="none" normalizeH="0" baseline="0" dirty="0" smtClean="0">
                <a:ln>
                  <a:noFill/>
                </a:ln>
                <a:solidFill>
                  <a:schemeClr val="tx1"/>
                </a:solidFill>
                <a:effectLst/>
                <a:latin typeface="Arial" pitchFamily="34" charset="0"/>
                <a:ea typeface="ＭＳ ゴシック" pitchFamily="49" charset="-128"/>
                <a:cs typeface="Arial" pitchFamily="34" charset="0"/>
              </a:rPr>
              <a:t>E1 Trunk Adaptor/</a:t>
            </a:r>
            <a:endParaRPr kumimoji="1" lang="pt-BR" altLang="ja-JP" sz="1100" b="0" i="0" u="none" strike="noStrike" cap="none" normalizeH="0" baseline="0" dirty="0" smtClean="0">
              <a:ln>
                <a:noFill/>
              </a:ln>
              <a:solidFill>
                <a:schemeClr val="tx1"/>
              </a:solidFill>
              <a:effectLst/>
              <a:latin typeface="Arial" pitchFamily="34" charset="0"/>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pt-BR" altLang="ja-JP" sz="1100" b="0" i="0" u="none" strike="noStrike" cap="none" normalizeH="0" baseline="0" dirty="0" smtClean="0">
                <a:ln>
                  <a:noFill/>
                </a:ln>
                <a:solidFill>
                  <a:schemeClr val="tx1"/>
                </a:solidFill>
                <a:effectLst/>
                <a:latin typeface="Arial" pitchFamily="34" charset="0"/>
                <a:ea typeface="ＭＳ ゴシック" pitchFamily="49" charset="-128"/>
                <a:cs typeface="Arial" pitchFamily="34" charset="0"/>
              </a:rPr>
              <a:t>PRI Adaptor</a:t>
            </a:r>
            <a:endParaRPr kumimoji="1" lang="pt-BR" altLang="ja-JP" sz="1100" b="0" i="0" u="none" strike="noStrike" cap="none" normalizeH="0" baseline="0" dirty="0" smtClean="0">
              <a:ln>
                <a:noFill/>
              </a:ln>
              <a:solidFill>
                <a:schemeClr val="tx1"/>
              </a:solidFill>
              <a:effectLst/>
              <a:latin typeface="Arial" pitchFamily="34" charset="0"/>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pt-BR" altLang="ja-JP" sz="1100" b="0" i="0" u="none" strike="noStrike" cap="none" normalizeH="0" baseline="0" dirty="0" smtClean="0">
              <a:ln>
                <a:noFill/>
              </a:ln>
              <a:solidFill>
                <a:schemeClr val="tx1"/>
              </a:solidFill>
              <a:effectLst/>
              <a:latin typeface="Arial" pitchFamily="34" charset="0"/>
              <a:cs typeface="ＭＳ Ｐゴシック" pitchFamily="50" charset="-128"/>
            </a:endParaRPr>
          </a:p>
        </p:txBody>
      </p:sp>
      <p:pic>
        <p:nvPicPr>
          <p:cNvPr id="3137" name="図 151" descr="MCj0223550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90268" y="2441092"/>
            <a:ext cx="307975" cy="141288"/>
          </a:xfrm>
          <a:prstGeom prst="rect">
            <a:avLst/>
          </a:prstGeom>
          <a:noFill/>
          <a:extLst>
            <a:ext uri="{909E8E84-426E-40DD-AFC4-6F175D3DCCD1}">
              <a14:hiddenFill xmlns:a14="http://schemas.microsoft.com/office/drawing/2010/main">
                <a:solidFill>
                  <a:srgbClr val="FFFFFF"/>
                </a:solidFill>
              </a14:hiddenFill>
            </a:ext>
          </a:extLst>
        </p:spPr>
      </p:pic>
      <p:pic>
        <p:nvPicPr>
          <p:cNvPr id="3135" name="図 153" descr="50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32015" y="2693120"/>
            <a:ext cx="427038" cy="277812"/>
          </a:xfrm>
          <a:prstGeom prst="rect">
            <a:avLst/>
          </a:prstGeom>
          <a:noFill/>
          <a:extLst>
            <a:ext uri="{909E8E84-426E-40DD-AFC4-6F175D3DCCD1}">
              <a14:hiddenFill xmlns:a14="http://schemas.microsoft.com/office/drawing/2010/main">
                <a:solidFill>
                  <a:srgbClr val="FFFFFF"/>
                </a:solidFill>
              </a14:hiddenFill>
            </a:ext>
          </a:extLst>
        </p:spPr>
      </p:pic>
      <p:sp>
        <p:nvSpPr>
          <p:cNvPr id="3195" name="テキスト ボックス 154"/>
          <p:cNvSpPr txBox="1">
            <a:spLocks noChangeArrowheads="1"/>
          </p:cNvSpPr>
          <p:nvPr/>
        </p:nvSpPr>
        <p:spPr bwMode="auto">
          <a:xfrm>
            <a:off x="5940152" y="1966082"/>
            <a:ext cx="936626" cy="3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ＭＳ ゴシック" pitchFamily="49" charset="-128"/>
                <a:cs typeface="Arial" pitchFamily="34" charset="0"/>
              </a:rPr>
              <a:t>KX-NT500 series</a:t>
            </a:r>
            <a:endParaRPr kumimoji="1" lang="en-US" altLang="ja-JP" sz="1100" b="0" i="0" u="none" strike="noStrike" cap="none" normalizeH="0" baseline="0" dirty="0" smtClean="0">
              <a:ln>
                <a:noFill/>
              </a:ln>
              <a:solidFill>
                <a:schemeClr val="tx1"/>
              </a:solidFill>
              <a:effectLst/>
              <a:latin typeface="Arial" pitchFamily="34" charset="0"/>
              <a:cs typeface="ＭＳ Ｐゴシック" pitchFamily="50" charset="-128"/>
            </a:endParaRPr>
          </a:p>
        </p:txBody>
      </p:sp>
      <p:sp>
        <p:nvSpPr>
          <p:cNvPr id="3165" name="AutoShape 14"/>
          <p:cNvSpPr>
            <a:spLocks noChangeArrowheads="1"/>
          </p:cNvSpPr>
          <p:nvPr/>
        </p:nvSpPr>
        <p:spPr bwMode="auto">
          <a:xfrm>
            <a:off x="2426433" y="1172517"/>
            <a:ext cx="412750" cy="352425"/>
          </a:xfrm>
          <a:prstGeom prst="flowChartMagneticDisk">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sz="1000"/>
          </a:p>
        </p:txBody>
      </p:sp>
      <p:sp>
        <p:nvSpPr>
          <p:cNvPr id="3166" name="Text Box 13"/>
          <p:cNvSpPr txBox="1">
            <a:spLocks noChangeArrowheads="1"/>
          </p:cNvSpPr>
          <p:nvPr/>
        </p:nvSpPr>
        <p:spPr bwMode="auto">
          <a:xfrm>
            <a:off x="1295636" y="946510"/>
            <a:ext cx="1114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1pPr>
            <a:lvl2pPr marL="4572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2pPr>
            <a:lvl3pPr marL="9144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3pPr>
            <a:lvl4pPr marL="13716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4pPr>
            <a:lvl5pPr marL="18288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r>
              <a:rPr kumimoji="1" lang="en-US" altLang="ja-JP" sz="1200" i="0" u="none"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rPr>
              <a:t>Remote maintenance </a:t>
            </a:r>
            <a:endParaRPr kumimoji="1" lang="en-US" altLang="ja-JP" sz="120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3400" algn="r"/>
                <a:tab pos="2700338" algn="ctr"/>
                <a:tab pos="5400675" algn="r"/>
              </a:tabLst>
            </a:pPr>
            <a:r>
              <a:rPr kumimoji="1" lang="en-US" altLang="ja-JP" sz="1200" i="0" u="none"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rPr>
              <a:t>Server</a:t>
            </a:r>
            <a:endParaRPr kumimoji="1" lang="en-US" altLang="ja-JP" sz="1200" i="0" u="none" strike="noStrike" cap="none" normalizeH="0" baseline="0" dirty="0" smtClean="0">
              <a:ln>
                <a:noFill/>
              </a:ln>
              <a:solidFill>
                <a:schemeClr val="tx1"/>
              </a:solidFill>
              <a:effectLst/>
              <a:latin typeface="Arial" pitchFamily="34" charset="0"/>
            </a:endParaRPr>
          </a:p>
        </p:txBody>
      </p:sp>
      <p:sp>
        <p:nvSpPr>
          <p:cNvPr id="165" name="Rectangle 16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0039"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000" b="1" i="0" u="none" strike="noStrike" cap="none" normalizeH="0" baseline="0" dirty="0" err="1" smtClean="0">
                <a:ln>
                  <a:noFill/>
                </a:ln>
                <a:solidFill>
                  <a:schemeClr val="tx1"/>
                </a:solidFill>
                <a:effectLst/>
                <a:latin typeface="Arial" pitchFamily="34" charset="0"/>
                <a:ea typeface="ＭＳ ゴシック" pitchFamily="49" charset="-128"/>
                <a:cs typeface="Arial" pitchFamily="34" charset="0"/>
              </a:rPr>
              <a:t>ection</a:t>
            </a:r>
            <a:r>
              <a:rPr kumimoji="1" lang="en-US" altLang="ja-JP" sz="1000" b="1" i="0" u="none" strike="noStrike" cap="none" normalizeH="0" baseline="0" dirty="0" smtClean="0">
                <a:ln>
                  <a:noFill/>
                </a:ln>
                <a:solidFill>
                  <a:schemeClr val="tx1"/>
                </a:solidFill>
                <a:effectLst/>
                <a:latin typeface="Arial" pitchFamily="34" charset="0"/>
                <a:ea typeface="ＭＳ ゴシック" pitchFamily="49" charset="-128"/>
                <a:cs typeface="Arial" pitchFamily="34" charset="0"/>
              </a:rPr>
              <a:t> Diagram</a:t>
            </a:r>
            <a:endParaRPr kumimoji="1" lang="en-US" altLang="ja-JP" sz="1200" b="1" i="0" u="sng"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6" name="Rectangle 19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da-DK" altLang="ja-JP" sz="1000" b="0" i="0" u="none" strike="noStrike" cap="none" normalizeH="0" baseline="0" smtClean="0">
                <a:ln>
                  <a:noFill/>
                </a:ln>
                <a:solidFill>
                  <a:schemeClr val="tx1"/>
                </a:solidFill>
                <a:effectLst/>
                <a:latin typeface="Arial" pitchFamily="34" charset="0"/>
                <a:ea typeface="ＨＧｺﾞｼｯｸE-PRO" charset="-128"/>
                <a:cs typeface="ＭＳ Ｐゴシック" pitchFamily="50" charset="-128"/>
              </a:rPr>
              <a:t/>
            </a:r>
            <a:br>
              <a:rPr kumimoji="1" lang="da-DK" altLang="ja-JP" sz="1000" b="0" i="0" u="none" strike="noStrike" cap="none" normalizeH="0" baseline="0" smtClean="0">
                <a:ln>
                  <a:noFill/>
                </a:ln>
                <a:solidFill>
                  <a:schemeClr val="tx1"/>
                </a:solidFill>
                <a:effectLst/>
                <a:latin typeface="Arial" pitchFamily="34" charset="0"/>
                <a:ea typeface="ＨＧｺﾞｼｯｸE-PRO" charset="-128"/>
                <a:cs typeface="ＭＳ Ｐゴシック" pitchFamily="50" charset="-128"/>
              </a:rPr>
            </a:br>
            <a:endParaRPr kumimoji="1" lang="da-DK"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7" name="Rectangle 1232"/>
          <p:cNvSpPr>
            <a:spLocks noChangeArrowheads="1"/>
          </p:cNvSpPr>
          <p:nvPr/>
        </p:nvSpPr>
        <p:spPr bwMode="auto">
          <a:xfrm>
            <a:off x="1710517"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a:solidFill>
                  <a:schemeClr val="bg1"/>
                </a:solidFill>
                <a:latin typeface="Arial" pitchFamily="34" charset="0"/>
              </a:rPr>
              <a:t>1-2. System Connection Diagram</a:t>
            </a:r>
            <a:r>
              <a:rPr lang="en-US" altLang="ja-JP" sz="2400" dirty="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pic>
        <p:nvPicPr>
          <p:cNvPr id="64" name="Picture 2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4034" y="3264963"/>
            <a:ext cx="1770089" cy="38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テキスト ボックス 16"/>
          <p:cNvSpPr txBox="1">
            <a:spLocks noChangeArrowheads="1"/>
          </p:cNvSpPr>
          <p:nvPr/>
        </p:nvSpPr>
        <p:spPr bwMode="auto">
          <a:xfrm>
            <a:off x="6956251" y="1635795"/>
            <a:ext cx="604081" cy="44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ＭＳ ゴシック" pitchFamily="49" charset="-128"/>
                <a:cs typeface="Arial" pitchFamily="34" charset="0"/>
              </a:rPr>
              <a:t>KX-HDV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ＭＳ ゴシック" pitchFamily="49" charset="-128"/>
                <a:cs typeface="Arial" pitchFamily="34" charset="0"/>
              </a:rPr>
              <a:t>series</a:t>
            </a:r>
            <a:endParaRPr kumimoji="1" lang="en-US" alt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66" name="Picture 2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2375" y="1299393"/>
            <a:ext cx="393700" cy="328613"/>
          </a:xfrm>
          <a:prstGeom prst="rect">
            <a:avLst/>
          </a:prstGeom>
          <a:noFill/>
          <a:extLst>
            <a:ext uri="{909E8E84-426E-40DD-AFC4-6F175D3DCCD1}">
              <a14:hiddenFill xmlns:a14="http://schemas.microsoft.com/office/drawing/2010/main">
                <a:solidFill>
                  <a:srgbClr val="FFFFFF"/>
                </a:solidFill>
              </a14:hiddenFill>
            </a:ext>
          </a:extLst>
        </p:spPr>
      </p:pic>
      <p:sp>
        <p:nvSpPr>
          <p:cNvPr id="3177" name="直線コネクタ 119"/>
          <p:cNvSpPr>
            <a:spLocks noChangeShapeType="1"/>
          </p:cNvSpPr>
          <p:nvPr/>
        </p:nvSpPr>
        <p:spPr bwMode="auto">
          <a:xfrm flipH="1" flipV="1">
            <a:off x="2519772" y="2170646"/>
            <a:ext cx="812987" cy="6592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p>
        </p:txBody>
      </p:sp>
    </p:spTree>
    <p:extLst>
      <p:ext uri="{BB962C8B-B14F-4D97-AF65-F5344CB8AC3E}">
        <p14:creationId xmlns:p14="http://schemas.microsoft.com/office/powerpoint/2010/main" val="12387921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7"/>
          <p:cNvSpPr>
            <a:spLocks noChangeArrowheads="1"/>
          </p:cNvSpPr>
          <p:nvPr/>
        </p:nvSpPr>
        <p:spPr bwMode="auto">
          <a:xfrm>
            <a:off x="1655676" y="87474"/>
            <a:ext cx="4966188" cy="43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dirty="0">
                <a:solidFill>
                  <a:schemeClr val="bg1"/>
                </a:solidFill>
              </a:rPr>
              <a:t>3-2. Terminal Compatibility (1) </a:t>
            </a:r>
          </a:p>
        </p:txBody>
      </p:sp>
      <p:graphicFrame>
        <p:nvGraphicFramePr>
          <p:cNvPr id="2" name="表 1"/>
          <p:cNvGraphicFramePr>
            <a:graphicFrameLocks noGrp="1"/>
          </p:cNvGraphicFramePr>
          <p:nvPr>
            <p:extLst>
              <p:ext uri="{D42A27DB-BD31-4B8C-83A1-F6EECF244321}">
                <p14:modId xmlns:p14="http://schemas.microsoft.com/office/powerpoint/2010/main" val="2353854225"/>
              </p:ext>
            </p:extLst>
          </p:nvPr>
        </p:nvGraphicFramePr>
        <p:xfrm>
          <a:off x="681218" y="1092701"/>
          <a:ext cx="7848872" cy="3348288"/>
        </p:xfrm>
        <a:graphic>
          <a:graphicData uri="http://schemas.openxmlformats.org/drawingml/2006/table">
            <a:tbl>
              <a:tblPr>
                <a:tableStyleId>{5C22544A-7EE6-4342-B048-85BDC9FD1C3A}</a:tableStyleId>
              </a:tblPr>
              <a:tblGrid>
                <a:gridCol w="432048"/>
                <a:gridCol w="508370"/>
                <a:gridCol w="857562"/>
                <a:gridCol w="3193627"/>
                <a:gridCol w="2857265"/>
              </a:tblGrid>
              <a:tr h="145722">
                <a:tc gridSpan="2">
                  <a:txBody>
                    <a:bodyPr/>
                    <a:lstStyle/>
                    <a:p>
                      <a:pPr algn="ctr">
                        <a:spcAft>
                          <a:spcPts val="0"/>
                        </a:spcAft>
                      </a:pPr>
                      <a:r>
                        <a:rPr lang="en-US"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a:p>
                  </a:txBody>
                  <a:tcPr/>
                </a:tc>
                <a:tc>
                  <a:txBody>
                    <a:bodyPr/>
                    <a:lstStyle/>
                    <a:p>
                      <a:pPr algn="ctr">
                        <a:spcAft>
                          <a:spcPts val="0"/>
                        </a:spcAft>
                      </a:pPr>
                      <a:r>
                        <a:rPr lang="en-US" sz="1000" b="1" kern="0" dirty="0">
                          <a:solidFill>
                            <a:schemeClr val="tx1"/>
                          </a:solidFill>
                          <a:effectLst/>
                        </a:rPr>
                        <a:t>Model</a:t>
                      </a:r>
                      <a:endParaRPr lang="ja-JP" sz="1000" b="1"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US" sz="1000" b="1" kern="0" dirty="0">
                          <a:solidFill>
                            <a:schemeClr val="tx1"/>
                          </a:solidFill>
                          <a:effectLst/>
                        </a:rPr>
                        <a:t>Description</a:t>
                      </a:r>
                      <a:endParaRPr lang="ja-JP" sz="1000" b="1"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US" sz="1000" b="1" kern="0" dirty="0">
                          <a:solidFill>
                            <a:schemeClr val="tx1"/>
                          </a:solidFill>
                          <a:effectLst/>
                        </a:rPr>
                        <a:t>Remarks</a:t>
                      </a:r>
                      <a:endParaRPr lang="ja-JP" sz="1000" b="1" kern="100" dirty="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02448">
                <a:tc rowSpan="15">
                  <a:txBody>
                    <a:bodyPr/>
                    <a:lstStyle/>
                    <a:p>
                      <a:pPr algn="just">
                        <a:spcAft>
                          <a:spcPts val="0"/>
                        </a:spcAft>
                      </a:pPr>
                      <a:r>
                        <a:rPr lang="en-US" sz="1000" b="1" kern="0" dirty="0">
                          <a:solidFill>
                            <a:schemeClr val="tx1"/>
                          </a:solidFill>
                          <a:effectLst/>
                        </a:rPr>
                        <a:t>IP-PT</a:t>
                      </a:r>
                      <a:endParaRPr lang="ja-JP" sz="1000" b="1" kern="100" dirty="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sz="1000" b="1" kern="0" dirty="0">
                          <a:solidFill>
                            <a:schemeClr val="tx1"/>
                          </a:solidFill>
                          <a:effectLst/>
                        </a:rPr>
                        <a:t>NT300</a:t>
                      </a:r>
                      <a:endParaRPr lang="ja-JP" sz="1000" b="1" kern="100" dirty="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US" sz="1000" kern="0" dirty="0">
                          <a:solidFill>
                            <a:schemeClr val="tx1"/>
                          </a:solidFill>
                          <a:effectLst/>
                        </a:rPr>
                        <a:t>NT3XX series</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0" dirty="0">
                          <a:solidFill>
                            <a:schemeClr val="tx1"/>
                          </a:solidFill>
                          <a:effectLst/>
                        </a:rPr>
                        <a:t> </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0" dirty="0">
                          <a:solidFill>
                            <a:schemeClr val="tx1"/>
                          </a:solidFill>
                          <a:effectLst/>
                        </a:rPr>
                        <a:t>Only available on expansion GW</a:t>
                      </a:r>
                      <a:endParaRPr lang="ja-JP" sz="1000" kern="100" dirty="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722">
                <a:tc vMerge="1">
                  <a:txBody>
                    <a:bodyPr/>
                    <a:lstStyle/>
                    <a:p>
                      <a:endParaRPr kumimoji="1" lang="ja-JP" altLang="en-US"/>
                    </a:p>
                  </a:txBody>
                  <a:tcPr/>
                </a:tc>
                <a:tc rowSpan="8">
                  <a:txBody>
                    <a:bodyPr/>
                    <a:lstStyle/>
                    <a:p>
                      <a:pPr algn="just">
                        <a:spcAft>
                          <a:spcPts val="0"/>
                        </a:spcAft>
                      </a:pPr>
                      <a:r>
                        <a:rPr lang="en-US" sz="1000" b="1" kern="0" dirty="0">
                          <a:solidFill>
                            <a:schemeClr val="tx1"/>
                          </a:solidFill>
                          <a:effectLst/>
                        </a:rPr>
                        <a:t>NT500</a:t>
                      </a:r>
                      <a:endParaRPr lang="ja-JP" sz="1000" b="1" kern="100" dirty="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US" sz="1000" kern="100" dirty="0">
                          <a:solidFill>
                            <a:schemeClr val="tx1"/>
                          </a:solidFill>
                          <a:effectLst/>
                        </a:rPr>
                        <a:t>KX-NT560</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4.4 inch Graphical LCD and Desi-less </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 </a:t>
                      </a:r>
                      <a:endParaRPr lang="ja-JP" sz="1000" kern="10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722">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1000" kern="100" dirty="0">
                          <a:solidFill>
                            <a:schemeClr val="tx1"/>
                          </a:solidFill>
                          <a:effectLst/>
                        </a:rPr>
                        <a:t>KX-NT546</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3340" algn="just">
                        <a:spcAft>
                          <a:spcPts val="0"/>
                        </a:spcAft>
                      </a:pPr>
                      <a:r>
                        <a:rPr lang="en-US" sz="1000" kern="100" dirty="0">
                          <a:solidFill>
                            <a:schemeClr val="tx1"/>
                          </a:solidFill>
                          <a:effectLst/>
                        </a:rPr>
                        <a:t>6 line LCD, 24 FF key</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 </a:t>
                      </a:r>
                      <a:endParaRPr lang="ja-JP" sz="1000" kern="10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722">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1000" kern="100" dirty="0">
                          <a:solidFill>
                            <a:schemeClr val="tx1"/>
                          </a:solidFill>
                          <a:effectLst/>
                        </a:rPr>
                        <a:t>KX-NT543</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3340" algn="just">
                        <a:spcAft>
                          <a:spcPts val="0"/>
                        </a:spcAft>
                      </a:pPr>
                      <a:r>
                        <a:rPr lang="en-US" sz="1000" kern="100" dirty="0">
                          <a:solidFill>
                            <a:schemeClr val="tx1"/>
                          </a:solidFill>
                          <a:effectLst/>
                        </a:rPr>
                        <a:t>3 line LCD, 24 FF key</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 </a:t>
                      </a:r>
                      <a:endParaRPr lang="ja-JP" sz="1000" kern="10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722">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1000" kern="100">
                          <a:solidFill>
                            <a:schemeClr val="tx1"/>
                          </a:solidFill>
                          <a:effectLst/>
                        </a:rPr>
                        <a:t>KX-NT556</a:t>
                      </a:r>
                      <a:endParaRPr lang="ja-JP" sz="1000" kern="10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6 line Graphical LCD,36 FF key </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 </a:t>
                      </a:r>
                      <a:endParaRPr lang="ja-JP" sz="1000" kern="10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722">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1000" kern="100">
                          <a:solidFill>
                            <a:schemeClr val="tx1"/>
                          </a:solidFill>
                          <a:effectLst/>
                        </a:rPr>
                        <a:t>KX-NT553</a:t>
                      </a:r>
                      <a:endParaRPr lang="ja-JP" sz="1000" kern="10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3 line Graphical LCD, 24 FF key </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 </a:t>
                      </a:r>
                      <a:endParaRPr lang="ja-JP" sz="1000" kern="10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722">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1000" kern="100">
                          <a:solidFill>
                            <a:schemeClr val="tx1"/>
                          </a:solidFill>
                          <a:effectLst/>
                        </a:rPr>
                        <a:t>KX-NT551</a:t>
                      </a:r>
                      <a:endParaRPr lang="ja-JP" sz="1000" kern="10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1 line 16 characters LCD, 8 FF key</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 </a:t>
                      </a:r>
                      <a:endParaRPr lang="ja-JP" sz="1000" kern="10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722">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1000" kern="100">
                          <a:solidFill>
                            <a:schemeClr val="tx1"/>
                          </a:solidFill>
                          <a:effectLst/>
                        </a:rPr>
                        <a:t>KX-NT511</a:t>
                      </a:r>
                      <a:endParaRPr lang="ja-JP" sz="1000" kern="10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1 line 16 characters LCD, 3 FF key</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 </a:t>
                      </a:r>
                      <a:endParaRPr lang="ja-JP" sz="1000" kern="10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444">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1000" kern="100" dirty="0">
                          <a:solidFill>
                            <a:schemeClr val="tx1"/>
                          </a:solidFill>
                          <a:effectLst/>
                        </a:rPr>
                        <a:t>KX-NT505</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3340" algn="l">
                        <a:spcAft>
                          <a:spcPts val="0"/>
                        </a:spcAft>
                      </a:pPr>
                      <a:r>
                        <a:rPr lang="en-US" sz="1000" kern="100" dirty="0">
                          <a:solidFill>
                            <a:schemeClr val="tx1"/>
                          </a:solidFill>
                          <a:effectLst/>
                        </a:rPr>
                        <a:t>48 Flexible button (Max. 4 DSS connection with IP-PT by proprietary cable)</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a:solidFill>
                            <a:schemeClr val="tx1"/>
                          </a:solidFill>
                          <a:effectLst/>
                        </a:rPr>
                        <a:t> </a:t>
                      </a:r>
                      <a:endParaRPr lang="ja-JP" sz="1000" kern="10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060">
                <a:tc vMerge="1">
                  <a:txBody>
                    <a:bodyPr/>
                    <a:lstStyle/>
                    <a:p>
                      <a:endParaRPr kumimoji="1" lang="ja-JP" altLang="en-US"/>
                    </a:p>
                  </a:txBody>
                  <a:tcPr/>
                </a:tc>
                <a:tc rowSpan="5">
                  <a:txBody>
                    <a:bodyPr/>
                    <a:lstStyle/>
                    <a:p>
                      <a:pPr algn="l">
                        <a:spcAft>
                          <a:spcPts val="0"/>
                        </a:spcAft>
                      </a:pPr>
                      <a:r>
                        <a:rPr lang="en-US" sz="1000" b="1" kern="0" dirty="0">
                          <a:solidFill>
                            <a:schemeClr val="tx1"/>
                          </a:solidFill>
                          <a:effectLst/>
                        </a:rPr>
                        <a:t>HDV</a:t>
                      </a:r>
                      <a:endParaRPr lang="ja-JP" sz="1000" b="1" kern="100" dirty="0">
                        <a:solidFill>
                          <a:schemeClr val="tx1"/>
                        </a:solidFill>
                        <a:effectLst/>
                      </a:endParaRPr>
                    </a:p>
                    <a:p>
                      <a:pPr algn="l">
                        <a:spcAft>
                          <a:spcPts val="0"/>
                        </a:spcAft>
                      </a:pPr>
                      <a:r>
                        <a:rPr lang="en-US" sz="1000" b="1" kern="0" dirty="0">
                          <a:solidFill>
                            <a:schemeClr val="tx1"/>
                          </a:solidFill>
                          <a:effectLst/>
                        </a:rPr>
                        <a:t> </a:t>
                      </a:r>
                      <a:endParaRPr lang="ja-JP" sz="1000" b="1" kern="100" dirty="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US" sz="1000" kern="100">
                          <a:solidFill>
                            <a:schemeClr val="tx1"/>
                          </a:solidFill>
                          <a:effectLst/>
                        </a:rPr>
                        <a:t>KX-HDV100</a:t>
                      </a:r>
                      <a:endParaRPr lang="ja-JP" sz="1000" kern="10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rPr>
                        <a:t>LCD (132 x 64 pixel graphical), </a:t>
                      </a:r>
                      <a:r>
                        <a:rPr lang="en-US" sz="1000" kern="100" dirty="0" smtClean="0">
                          <a:solidFill>
                            <a:schemeClr val="tx1"/>
                          </a:solidFill>
                          <a:effectLst/>
                        </a:rPr>
                        <a:t>2 </a:t>
                      </a:r>
                      <a:r>
                        <a:rPr lang="en-US" sz="1000" kern="100" dirty="0">
                          <a:solidFill>
                            <a:schemeClr val="tx1"/>
                          </a:solidFill>
                          <a:effectLst/>
                        </a:rPr>
                        <a:t>programmable key</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a:solidFill>
                            <a:schemeClr val="tx1"/>
                          </a:solidFill>
                          <a:effectLst/>
                        </a:rPr>
                        <a:t>limited service same level as 3</a:t>
                      </a:r>
                      <a:r>
                        <a:rPr lang="en-US" sz="1000" kern="100" baseline="30000">
                          <a:solidFill>
                            <a:schemeClr val="tx1"/>
                          </a:solidFill>
                          <a:effectLst/>
                        </a:rPr>
                        <a:t>rd</a:t>
                      </a:r>
                      <a:r>
                        <a:rPr lang="en-US" sz="1000" kern="100">
                          <a:solidFill>
                            <a:schemeClr val="tx1"/>
                          </a:solidFill>
                          <a:effectLst/>
                        </a:rPr>
                        <a:t> party SIP phone</a:t>
                      </a:r>
                      <a:endParaRPr lang="ja-JP" sz="1000" kern="10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060">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1000" kern="100">
                          <a:solidFill>
                            <a:schemeClr val="tx1"/>
                          </a:solidFill>
                          <a:effectLst/>
                        </a:rPr>
                        <a:t>KX-HDV130</a:t>
                      </a:r>
                      <a:endParaRPr lang="ja-JP" sz="1000" kern="10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LCD(132 x 64 pixel graphical</a:t>
                      </a:r>
                      <a:r>
                        <a:rPr lang="en-US" sz="1000" kern="100" dirty="0" smtClean="0">
                          <a:solidFill>
                            <a:schemeClr val="tx1"/>
                          </a:solidFill>
                          <a:effectLst/>
                        </a:rPr>
                        <a:t>),2 </a:t>
                      </a:r>
                      <a:r>
                        <a:rPr lang="en-US" sz="1000" kern="100" dirty="0">
                          <a:solidFill>
                            <a:schemeClr val="tx1"/>
                          </a:solidFill>
                          <a:effectLst/>
                        </a:rPr>
                        <a:t>programmable key</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rPr>
                        <a:t>limited service same level as 3</a:t>
                      </a:r>
                      <a:r>
                        <a:rPr lang="en-US" sz="1000" kern="100" baseline="30000" dirty="0">
                          <a:solidFill>
                            <a:schemeClr val="tx1"/>
                          </a:solidFill>
                          <a:effectLst/>
                        </a:rPr>
                        <a:t>rd</a:t>
                      </a:r>
                      <a:r>
                        <a:rPr lang="en-US" sz="1000" kern="100" dirty="0">
                          <a:solidFill>
                            <a:schemeClr val="tx1"/>
                          </a:solidFill>
                          <a:effectLst/>
                        </a:rPr>
                        <a:t> party SIP phone</a:t>
                      </a:r>
                      <a:endParaRPr lang="ja-JP" sz="1000" kern="100" dirty="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060">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1000" kern="100">
                          <a:solidFill>
                            <a:schemeClr val="tx1"/>
                          </a:solidFill>
                          <a:effectLst/>
                        </a:rPr>
                        <a:t>KX-HDV230</a:t>
                      </a:r>
                      <a:endParaRPr lang="ja-JP" sz="1000" kern="10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LCD(132 x 64 pixel graphical</a:t>
                      </a:r>
                      <a:r>
                        <a:rPr lang="en-US" sz="1000" kern="100" dirty="0" smtClean="0">
                          <a:solidFill>
                            <a:schemeClr val="tx1"/>
                          </a:solidFill>
                          <a:effectLst/>
                        </a:rPr>
                        <a:t>),24 </a:t>
                      </a:r>
                      <a:r>
                        <a:rPr lang="en-US" sz="1000" kern="100" dirty="0">
                          <a:solidFill>
                            <a:schemeClr val="tx1"/>
                          </a:solidFill>
                          <a:effectLst/>
                        </a:rPr>
                        <a:t>programmable key</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rPr>
                        <a:t>limited service same level as 3</a:t>
                      </a:r>
                      <a:r>
                        <a:rPr lang="en-US" sz="1000" kern="100" baseline="30000" dirty="0">
                          <a:solidFill>
                            <a:schemeClr val="tx1"/>
                          </a:solidFill>
                          <a:effectLst/>
                        </a:rPr>
                        <a:t>rd</a:t>
                      </a:r>
                      <a:r>
                        <a:rPr lang="en-US" sz="1000" kern="100" dirty="0">
                          <a:solidFill>
                            <a:schemeClr val="tx1"/>
                          </a:solidFill>
                          <a:effectLst/>
                        </a:rPr>
                        <a:t> party SIP phone</a:t>
                      </a:r>
                      <a:endParaRPr lang="ja-JP" sz="1000" kern="100" dirty="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71">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1000" kern="100">
                          <a:solidFill>
                            <a:schemeClr val="tx1"/>
                          </a:solidFill>
                          <a:effectLst/>
                        </a:rPr>
                        <a:t>KX-HDV330</a:t>
                      </a:r>
                      <a:endParaRPr lang="ja-JP" sz="1000" kern="10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LCD (4.3 inch color touch panel</a:t>
                      </a:r>
                      <a:r>
                        <a:rPr lang="en-US" sz="1000" kern="100" dirty="0" smtClean="0">
                          <a:solidFill>
                            <a:schemeClr val="tx1"/>
                          </a:solidFill>
                          <a:effectLst/>
                        </a:rPr>
                        <a:t>),24 </a:t>
                      </a:r>
                      <a:r>
                        <a:rPr lang="en-US" sz="1000" kern="100" dirty="0">
                          <a:solidFill>
                            <a:schemeClr val="tx1"/>
                          </a:solidFill>
                          <a:effectLst/>
                        </a:rPr>
                        <a:t>programmable key</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rPr>
                        <a:t>(TBD)</a:t>
                      </a:r>
                      <a:endParaRPr lang="ja-JP" sz="1000" kern="100" dirty="0">
                        <a:solidFill>
                          <a:schemeClr val="tx1"/>
                        </a:solidFill>
                        <a:effectLst/>
                      </a:endParaRPr>
                    </a:p>
                    <a:p>
                      <a:pPr algn="l">
                        <a:spcAft>
                          <a:spcPts val="0"/>
                        </a:spcAft>
                      </a:pPr>
                      <a:r>
                        <a:rPr lang="en-US" sz="1000" kern="100" dirty="0">
                          <a:solidFill>
                            <a:schemeClr val="tx1"/>
                          </a:solidFill>
                          <a:effectLst/>
                        </a:rPr>
                        <a:t>limited service same level as 3</a:t>
                      </a:r>
                      <a:r>
                        <a:rPr lang="en-US" sz="1000" kern="100" baseline="30000" dirty="0">
                          <a:solidFill>
                            <a:schemeClr val="tx1"/>
                          </a:solidFill>
                          <a:effectLst/>
                        </a:rPr>
                        <a:t>rd</a:t>
                      </a:r>
                      <a:r>
                        <a:rPr lang="en-US" sz="1000" kern="100" dirty="0">
                          <a:solidFill>
                            <a:schemeClr val="tx1"/>
                          </a:solidFill>
                          <a:effectLst/>
                        </a:rPr>
                        <a:t> party SIP phone</a:t>
                      </a:r>
                      <a:endParaRPr lang="ja-JP" sz="1000" kern="100" dirty="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71">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1000" kern="100">
                          <a:solidFill>
                            <a:schemeClr val="tx1"/>
                          </a:solidFill>
                          <a:effectLst/>
                        </a:rPr>
                        <a:t>KX-HDV430</a:t>
                      </a:r>
                      <a:endParaRPr lang="ja-JP" sz="1000" kern="10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LCD (4.3 inch color touch panel</a:t>
                      </a:r>
                      <a:r>
                        <a:rPr lang="en-US" sz="1000" kern="100" dirty="0" smtClean="0">
                          <a:solidFill>
                            <a:schemeClr val="tx1"/>
                          </a:solidFill>
                          <a:effectLst/>
                        </a:rPr>
                        <a:t>),24 </a:t>
                      </a:r>
                      <a:r>
                        <a:rPr lang="en-US" sz="1000" kern="100" dirty="0">
                          <a:solidFill>
                            <a:schemeClr val="tx1"/>
                          </a:solidFill>
                          <a:effectLst/>
                        </a:rPr>
                        <a:t>programmable key</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rPr>
                        <a:t>(TBD)</a:t>
                      </a:r>
                      <a:endParaRPr lang="ja-JP" sz="1000" kern="100" dirty="0">
                        <a:solidFill>
                          <a:schemeClr val="tx1"/>
                        </a:solidFill>
                        <a:effectLst/>
                      </a:endParaRPr>
                    </a:p>
                    <a:p>
                      <a:pPr algn="l">
                        <a:spcAft>
                          <a:spcPts val="0"/>
                        </a:spcAft>
                      </a:pPr>
                      <a:r>
                        <a:rPr lang="en-US" sz="1000" kern="100" dirty="0">
                          <a:solidFill>
                            <a:schemeClr val="tx1"/>
                          </a:solidFill>
                          <a:effectLst/>
                        </a:rPr>
                        <a:t>limited service same level as 3</a:t>
                      </a:r>
                      <a:r>
                        <a:rPr lang="en-US" sz="1000" kern="100" baseline="30000" dirty="0">
                          <a:solidFill>
                            <a:schemeClr val="tx1"/>
                          </a:solidFill>
                          <a:effectLst/>
                        </a:rPr>
                        <a:t>rd</a:t>
                      </a:r>
                      <a:r>
                        <a:rPr lang="en-US" sz="1000" kern="100" dirty="0">
                          <a:solidFill>
                            <a:schemeClr val="tx1"/>
                          </a:solidFill>
                          <a:effectLst/>
                        </a:rPr>
                        <a:t> party SIP phone</a:t>
                      </a:r>
                      <a:endParaRPr lang="ja-JP" sz="1000" kern="100" dirty="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060">
                <a:tc vMerge="1">
                  <a:txBody>
                    <a:bodyPr/>
                    <a:lstStyle/>
                    <a:p>
                      <a:endParaRPr kumimoji="1" lang="ja-JP" altLang="en-US"/>
                    </a:p>
                  </a:txBody>
                  <a:tcPr/>
                </a:tc>
                <a:tc>
                  <a:txBody>
                    <a:bodyPr/>
                    <a:lstStyle/>
                    <a:p>
                      <a:pPr algn="l">
                        <a:spcAft>
                          <a:spcPts val="0"/>
                        </a:spcAft>
                      </a:pPr>
                      <a:r>
                        <a:rPr lang="en-US" sz="1000" b="1" kern="0" dirty="0">
                          <a:solidFill>
                            <a:schemeClr val="tx1"/>
                          </a:solidFill>
                          <a:effectLst/>
                        </a:rPr>
                        <a:t>TGP</a:t>
                      </a:r>
                      <a:endParaRPr lang="ja-JP" sz="1000" b="1" kern="100" dirty="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US" sz="1000" kern="100">
                          <a:solidFill>
                            <a:schemeClr val="tx1"/>
                          </a:solidFill>
                          <a:effectLst/>
                        </a:rPr>
                        <a:t>KX-TGP600</a:t>
                      </a:r>
                      <a:endParaRPr lang="ja-JP" sz="1000" kern="10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solidFill>
                            <a:schemeClr val="tx1"/>
                          </a:solidFill>
                          <a:effectLst/>
                        </a:rPr>
                        <a:t>SIP cordless phone</a:t>
                      </a:r>
                      <a:endParaRPr lang="ja-JP" sz="1000" kern="100" dirty="0">
                        <a:solidFill>
                          <a:schemeClr val="tx1"/>
                        </a:solidFill>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solidFill>
                            <a:schemeClr val="tx1"/>
                          </a:solidFill>
                          <a:effectLst/>
                        </a:rPr>
                        <a:t>limited service same level as 3</a:t>
                      </a:r>
                      <a:r>
                        <a:rPr lang="en-US" sz="1000" kern="100" baseline="30000" dirty="0">
                          <a:solidFill>
                            <a:schemeClr val="tx1"/>
                          </a:solidFill>
                          <a:effectLst/>
                        </a:rPr>
                        <a:t>rd</a:t>
                      </a:r>
                      <a:r>
                        <a:rPr lang="en-US" sz="1000" kern="100" dirty="0">
                          <a:solidFill>
                            <a:schemeClr val="tx1"/>
                          </a:solidFill>
                          <a:effectLst/>
                        </a:rPr>
                        <a:t> party SIP phone</a:t>
                      </a:r>
                      <a:endParaRPr lang="ja-JP" sz="1000" kern="100" dirty="0">
                        <a:solidFill>
                          <a:schemeClr val="tx1"/>
                        </a:solidFill>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Rectangle 185"/>
          <p:cNvSpPr>
            <a:spLocks noChangeArrowheads="1"/>
          </p:cNvSpPr>
          <p:nvPr/>
        </p:nvSpPr>
        <p:spPr bwMode="auto">
          <a:xfrm>
            <a:off x="971600" y="771550"/>
            <a:ext cx="2448272" cy="2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The table of </a:t>
            </a:r>
            <a:r>
              <a:rPr lang="en-US" altLang="ja-JP" sz="1200" dirty="0" smtClean="0"/>
              <a:t>IP Terminals</a:t>
            </a:r>
            <a:r>
              <a:rPr lang="en-US" altLang="ja-JP" sz="1200" dirty="0"/>
              <a:t>:</a:t>
            </a:r>
          </a:p>
        </p:txBody>
      </p:sp>
    </p:spTree>
    <p:extLst>
      <p:ext uri="{BB962C8B-B14F-4D97-AF65-F5344CB8AC3E}">
        <p14:creationId xmlns:p14="http://schemas.microsoft.com/office/powerpoint/2010/main" val="123542854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751897734"/>
              </p:ext>
            </p:extLst>
          </p:nvPr>
        </p:nvGraphicFramePr>
        <p:xfrm>
          <a:off x="899084" y="1288926"/>
          <a:ext cx="7345324" cy="1066800"/>
        </p:xfrm>
        <a:graphic>
          <a:graphicData uri="http://schemas.openxmlformats.org/drawingml/2006/table">
            <a:tbl>
              <a:tblPr>
                <a:tableStyleId>{5C22544A-7EE6-4342-B048-85BDC9FD1C3A}</a:tableStyleId>
              </a:tblPr>
              <a:tblGrid>
                <a:gridCol w="1368660"/>
                <a:gridCol w="684076"/>
                <a:gridCol w="1044116"/>
                <a:gridCol w="2736304"/>
                <a:gridCol w="1512168"/>
              </a:tblGrid>
              <a:tr h="53032">
                <a:tc gridSpan="2">
                  <a:txBody>
                    <a:bodyPr/>
                    <a:lstStyle/>
                    <a:p>
                      <a:pPr algn="ctr">
                        <a:spcAft>
                          <a:spcPts val="0"/>
                        </a:spcAft>
                      </a:pPr>
                      <a:r>
                        <a:rPr lang="en-US" sz="1000" b="1" kern="0" dirty="0">
                          <a:effectLst/>
                        </a:rPr>
                        <a:t> </a:t>
                      </a:r>
                      <a:endParaRPr lang="ja-JP" sz="1000" b="1" kern="100" dirty="0">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a:p>
                  </a:txBody>
                  <a:tcPr/>
                </a:tc>
                <a:tc>
                  <a:txBody>
                    <a:bodyPr/>
                    <a:lstStyle/>
                    <a:p>
                      <a:pPr algn="ctr">
                        <a:spcAft>
                          <a:spcPts val="0"/>
                        </a:spcAft>
                      </a:pPr>
                      <a:r>
                        <a:rPr lang="en-US" sz="1000" b="1" kern="0" dirty="0">
                          <a:effectLst/>
                        </a:rPr>
                        <a:t>Model</a:t>
                      </a:r>
                      <a:endParaRPr lang="ja-JP" sz="1000" b="1" kern="100" dirty="0">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US" sz="1000" b="1" kern="0" dirty="0">
                          <a:effectLst/>
                        </a:rPr>
                        <a:t>Description</a:t>
                      </a:r>
                      <a:endParaRPr lang="ja-JP" sz="1000" b="1" kern="100" dirty="0">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US" sz="1000" b="1" kern="0" dirty="0">
                          <a:effectLst/>
                        </a:rPr>
                        <a:t>Remarks</a:t>
                      </a:r>
                      <a:endParaRPr lang="ja-JP" sz="1000" b="1" kern="100" dirty="0">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06065">
                <a:tc gridSpan="2">
                  <a:txBody>
                    <a:bodyPr/>
                    <a:lstStyle/>
                    <a:p>
                      <a:pPr algn="l">
                        <a:spcAft>
                          <a:spcPts val="0"/>
                        </a:spcAft>
                      </a:pPr>
                      <a:r>
                        <a:rPr lang="en-US" sz="1000" b="1" kern="100" dirty="0">
                          <a:effectLst/>
                        </a:rPr>
                        <a:t>IP Conference Phone</a:t>
                      </a:r>
                      <a:endParaRPr lang="ja-JP" sz="1000" b="1" kern="100" dirty="0">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a:p>
                  </a:txBody>
                  <a:tcPr/>
                </a:tc>
                <a:tc>
                  <a:txBody>
                    <a:bodyPr/>
                    <a:lstStyle/>
                    <a:p>
                      <a:pPr indent="62865" algn="ctr">
                        <a:spcAft>
                          <a:spcPts val="0"/>
                        </a:spcAft>
                      </a:pPr>
                      <a:r>
                        <a:rPr lang="en-US" sz="1000" kern="100" dirty="0">
                          <a:effectLst/>
                        </a:rPr>
                        <a:t>KX-NT700</a:t>
                      </a:r>
                      <a:endParaRPr lang="ja-JP" sz="1000" kern="100" dirty="0">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3340" algn="just">
                        <a:spcAft>
                          <a:spcPts val="0"/>
                        </a:spcAft>
                      </a:pPr>
                      <a:r>
                        <a:rPr lang="en-US" sz="1000" kern="0" dirty="0">
                          <a:effectLst/>
                        </a:rPr>
                        <a:t>SIP Conference Telephone</a:t>
                      </a:r>
                      <a:endParaRPr lang="ja-JP" sz="1000" kern="100" dirty="0">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effectLst/>
                        </a:rPr>
                        <a:t>As 3</a:t>
                      </a:r>
                      <a:r>
                        <a:rPr lang="en-US" sz="1000" kern="0" baseline="30000" dirty="0">
                          <a:effectLst/>
                        </a:rPr>
                        <a:t>rd</a:t>
                      </a:r>
                      <a:r>
                        <a:rPr lang="en-US" sz="1000" kern="0" dirty="0">
                          <a:effectLst/>
                        </a:rPr>
                        <a:t> party SIP phone</a:t>
                      </a:r>
                      <a:endParaRPr lang="ja-JP" sz="1000" kern="100" dirty="0">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065">
                <a:tc rowSpan="2" gridSpan="2">
                  <a:txBody>
                    <a:bodyPr/>
                    <a:lstStyle/>
                    <a:p>
                      <a:pPr algn="l">
                        <a:spcAft>
                          <a:spcPts val="0"/>
                        </a:spcAft>
                      </a:pPr>
                      <a:r>
                        <a:rPr lang="en-US" sz="1000" b="1" kern="100" dirty="0">
                          <a:effectLst/>
                        </a:rPr>
                        <a:t>Communication IP Camera </a:t>
                      </a:r>
                      <a:endParaRPr lang="ja-JP" sz="1000" b="1" kern="100" dirty="0">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hMerge="1">
                  <a:txBody>
                    <a:bodyPr/>
                    <a:lstStyle/>
                    <a:p>
                      <a:endParaRPr kumimoji="1" lang="ja-JP" altLang="en-US"/>
                    </a:p>
                  </a:txBody>
                  <a:tcPr/>
                </a:tc>
                <a:tc>
                  <a:txBody>
                    <a:bodyPr/>
                    <a:lstStyle/>
                    <a:p>
                      <a:pPr indent="62865" algn="ctr">
                        <a:spcAft>
                          <a:spcPts val="0"/>
                        </a:spcAft>
                      </a:pPr>
                      <a:r>
                        <a:rPr lang="en-US" sz="1000" kern="100" dirty="0">
                          <a:effectLst/>
                        </a:rPr>
                        <a:t>KX-NTV150</a:t>
                      </a:r>
                      <a:endParaRPr lang="ja-JP" sz="1000" kern="100" dirty="0">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3340" algn="just">
                        <a:spcAft>
                          <a:spcPts val="0"/>
                        </a:spcAft>
                      </a:pPr>
                      <a:r>
                        <a:rPr lang="en-US" sz="1000" kern="100" dirty="0">
                          <a:effectLst/>
                        </a:rPr>
                        <a:t>Communication IP Camera</a:t>
                      </a:r>
                      <a:endParaRPr lang="ja-JP" sz="1000" kern="100" dirty="0">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a:effectLst/>
                        </a:rPr>
                        <a:t> </a:t>
                      </a:r>
                      <a:endParaRPr lang="ja-JP" sz="1000" kern="100">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032">
                <a:tc gridSpan="2" vMerge="1">
                  <a:txBody>
                    <a:bodyPr/>
                    <a:lstStyle/>
                    <a:p>
                      <a:endParaRPr kumimoji="1" lang="ja-JP" altLang="en-US"/>
                    </a:p>
                  </a:txBody>
                  <a:tcPr/>
                </a:tc>
                <a:tc hMerge="1" vMerge="1">
                  <a:txBody>
                    <a:bodyPr/>
                    <a:lstStyle/>
                    <a:p>
                      <a:endParaRPr kumimoji="1" lang="ja-JP" altLang="en-US"/>
                    </a:p>
                  </a:txBody>
                  <a:tcPr/>
                </a:tc>
                <a:tc>
                  <a:txBody>
                    <a:bodyPr/>
                    <a:lstStyle/>
                    <a:p>
                      <a:pPr indent="62865" algn="ctr">
                        <a:spcAft>
                          <a:spcPts val="0"/>
                        </a:spcAft>
                      </a:pPr>
                      <a:r>
                        <a:rPr lang="en-US" sz="1000" kern="100" dirty="0">
                          <a:effectLst/>
                        </a:rPr>
                        <a:t>KX-NTV160</a:t>
                      </a:r>
                      <a:endParaRPr lang="ja-JP" sz="1000" kern="100" dirty="0">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3340" algn="just">
                        <a:spcAft>
                          <a:spcPts val="0"/>
                        </a:spcAft>
                      </a:pPr>
                      <a:r>
                        <a:rPr lang="en-US" sz="1000" kern="0" dirty="0">
                          <a:effectLst/>
                        </a:rPr>
                        <a:t>Video Door phone</a:t>
                      </a:r>
                      <a:endParaRPr lang="ja-JP" sz="1000" kern="100" dirty="0">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a:effectLst/>
                        </a:rPr>
                        <a:t> </a:t>
                      </a:r>
                      <a:endParaRPr lang="ja-JP" sz="1000" kern="100">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032">
                <a:tc gridSpan="2">
                  <a:txBody>
                    <a:bodyPr/>
                    <a:lstStyle/>
                    <a:p>
                      <a:pPr algn="just">
                        <a:spcAft>
                          <a:spcPts val="0"/>
                        </a:spcAft>
                      </a:pPr>
                      <a:r>
                        <a:rPr lang="en-US" sz="1000" b="1" kern="100" dirty="0">
                          <a:effectLst/>
                        </a:rPr>
                        <a:t>Soft-phone</a:t>
                      </a:r>
                      <a:endParaRPr lang="ja-JP" sz="1000" b="1" kern="100" dirty="0">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a:p>
                  </a:txBody>
                  <a:tcPr/>
                </a:tc>
                <a:tc>
                  <a:txBody>
                    <a:bodyPr/>
                    <a:lstStyle/>
                    <a:p>
                      <a:pPr indent="62865" algn="ctr">
                        <a:spcAft>
                          <a:spcPts val="0"/>
                        </a:spcAft>
                      </a:pPr>
                      <a:r>
                        <a:rPr lang="en-US" sz="1000" kern="100" dirty="0">
                          <a:effectLst/>
                        </a:rPr>
                        <a:t>-</a:t>
                      </a:r>
                      <a:endParaRPr lang="ja-JP" sz="1000" kern="100" dirty="0">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3340" algn="just">
                        <a:spcAft>
                          <a:spcPts val="0"/>
                        </a:spcAft>
                      </a:pPr>
                      <a:r>
                        <a:rPr lang="en-US" sz="1000" kern="100" dirty="0">
                          <a:effectLst/>
                        </a:rPr>
                        <a:t>IP Soft phone</a:t>
                      </a:r>
                      <a:endParaRPr lang="ja-JP" sz="1000" kern="100" dirty="0">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effectLst/>
                        </a:rPr>
                        <a:t> </a:t>
                      </a:r>
                      <a:endParaRPr lang="ja-JP" sz="1000" kern="100" dirty="0">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162">
                <a:tc>
                  <a:txBody>
                    <a:bodyPr/>
                    <a:lstStyle/>
                    <a:p>
                      <a:pPr algn="just">
                        <a:spcAft>
                          <a:spcPts val="0"/>
                        </a:spcAft>
                      </a:pPr>
                      <a:r>
                        <a:rPr lang="en-US" sz="1000" b="1" kern="0" dirty="0">
                          <a:effectLst/>
                        </a:rPr>
                        <a:t>Cell Station (CS)</a:t>
                      </a:r>
                      <a:endParaRPr lang="ja-JP" sz="1000" b="1" kern="100" dirty="0">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US" sz="1000" b="1" kern="0" dirty="0">
                          <a:effectLst/>
                        </a:rPr>
                        <a:t>IP-CS</a:t>
                      </a:r>
                      <a:endParaRPr lang="ja-JP" sz="1000" b="1" kern="100" dirty="0">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indent="62865" algn="ctr">
                        <a:spcAft>
                          <a:spcPts val="0"/>
                        </a:spcAft>
                      </a:pPr>
                      <a:r>
                        <a:rPr lang="en-US" sz="1000" kern="100">
                          <a:effectLst/>
                        </a:rPr>
                        <a:t>KX-NS0154</a:t>
                      </a:r>
                      <a:endParaRPr lang="ja-JP" sz="1000" kern="100">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525" algn="just">
                        <a:spcAft>
                          <a:spcPts val="0"/>
                        </a:spcAft>
                      </a:pPr>
                      <a:r>
                        <a:rPr lang="en-US" sz="1000" kern="0" dirty="0">
                          <a:effectLst/>
                        </a:rPr>
                        <a:t>IP 4ch CS for DECT/DECT 6.0 handset</a:t>
                      </a:r>
                      <a:endParaRPr lang="ja-JP" sz="1000" kern="100" dirty="0">
                        <a:effectLst/>
                      </a:endParaRPr>
                    </a:p>
                    <a:p>
                      <a:pPr marL="22860" indent="2540" algn="l">
                        <a:spcAft>
                          <a:spcPts val="0"/>
                        </a:spcAft>
                      </a:pPr>
                      <a:r>
                        <a:rPr lang="en-US" sz="1000" kern="0" dirty="0">
                          <a:effectLst/>
                        </a:rPr>
                        <a:t>*</a:t>
                      </a:r>
                      <a:r>
                        <a:rPr lang="en-US" sz="1000" kern="100" dirty="0">
                          <a:effectLst/>
                        </a:rPr>
                        <a:t>Able to expand 4ch to 8ch with activation key.</a:t>
                      </a:r>
                      <a:endParaRPr lang="ja-JP" sz="1000" kern="100" dirty="0">
                        <a:effectLst/>
                        <a:latin typeface="Arial"/>
                        <a:ea typeface="ＭＳ 明朝"/>
                        <a:cs typeface="Times New Roman"/>
                      </a:endParaRPr>
                    </a:p>
                  </a:txBody>
                  <a:tcPr marL="20834" marR="20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effectLst/>
                        </a:rPr>
                        <a:t> </a:t>
                      </a:r>
                      <a:endParaRPr lang="ja-JP" sz="1000" kern="100" dirty="0">
                        <a:effectLst/>
                        <a:latin typeface="Arial"/>
                        <a:ea typeface="ＭＳ 明朝"/>
                        <a:cs typeface="Times New Roman"/>
                      </a:endParaRPr>
                    </a:p>
                  </a:txBody>
                  <a:tcPr marL="20834" marR="20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37"/>
          <p:cNvSpPr>
            <a:spLocks noChangeArrowheads="1"/>
          </p:cNvSpPr>
          <p:nvPr/>
        </p:nvSpPr>
        <p:spPr bwMode="auto">
          <a:xfrm>
            <a:off x="1655676" y="87474"/>
            <a:ext cx="4966188" cy="43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dirty="0">
                <a:solidFill>
                  <a:schemeClr val="bg1"/>
                </a:solidFill>
              </a:rPr>
              <a:t>3-2. Terminal Compatibility </a:t>
            </a:r>
            <a:r>
              <a:rPr lang="en-US" altLang="ja-JP" sz="2400" dirty="0" smtClean="0">
                <a:solidFill>
                  <a:schemeClr val="bg1"/>
                </a:solidFill>
              </a:rPr>
              <a:t>(2) </a:t>
            </a:r>
            <a:endParaRPr lang="en-US" altLang="ja-JP" sz="2400" dirty="0">
              <a:solidFill>
                <a:schemeClr val="bg1"/>
              </a:solidFill>
            </a:endParaRPr>
          </a:p>
        </p:txBody>
      </p:sp>
      <p:sp>
        <p:nvSpPr>
          <p:cNvPr id="4" name="Rectangle 185"/>
          <p:cNvSpPr>
            <a:spLocks noChangeArrowheads="1"/>
          </p:cNvSpPr>
          <p:nvPr/>
        </p:nvSpPr>
        <p:spPr bwMode="auto">
          <a:xfrm>
            <a:off x="971600" y="915566"/>
            <a:ext cx="2448272" cy="2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The table of </a:t>
            </a:r>
            <a:r>
              <a:rPr lang="en-US" altLang="ja-JP" sz="1200" dirty="0" smtClean="0"/>
              <a:t>IP Terminals</a:t>
            </a:r>
            <a:r>
              <a:rPr lang="en-US" altLang="ja-JP" sz="1200" dirty="0"/>
              <a:t>:</a:t>
            </a:r>
          </a:p>
        </p:txBody>
      </p:sp>
    </p:spTree>
    <p:extLst>
      <p:ext uri="{BB962C8B-B14F-4D97-AF65-F5344CB8AC3E}">
        <p14:creationId xmlns:p14="http://schemas.microsoft.com/office/powerpoint/2010/main" val="24982924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168012560"/>
              </p:ext>
            </p:extLst>
          </p:nvPr>
        </p:nvGraphicFramePr>
        <p:xfrm>
          <a:off x="1007603" y="1095586"/>
          <a:ext cx="7164798" cy="3303000"/>
        </p:xfrm>
        <a:graphic>
          <a:graphicData uri="http://schemas.openxmlformats.org/drawingml/2006/table">
            <a:tbl>
              <a:tblPr>
                <a:tableStyleId>{5C22544A-7EE6-4342-B048-85BDC9FD1C3A}</a:tableStyleId>
              </a:tblPr>
              <a:tblGrid>
                <a:gridCol w="499042"/>
                <a:gridCol w="641624"/>
                <a:gridCol w="2709077"/>
                <a:gridCol w="2208365"/>
                <a:gridCol w="1106690"/>
              </a:tblGrid>
              <a:tr h="146136">
                <a:tc gridSpan="2">
                  <a:txBody>
                    <a:bodyPr/>
                    <a:lstStyle/>
                    <a:p>
                      <a:pPr algn="ctr">
                        <a:spcAft>
                          <a:spcPts val="0"/>
                        </a:spcAft>
                      </a:pPr>
                      <a:r>
                        <a:rPr lang="en-US" sz="1000" b="1" kern="0" dirty="0">
                          <a:effectLst/>
                        </a:rPr>
                        <a:t> </a:t>
                      </a:r>
                      <a:endParaRPr lang="ja-JP" sz="1000" b="1" kern="100" dirty="0">
                        <a:effectLst/>
                        <a:latin typeface="Arial"/>
                        <a:ea typeface="ＭＳ 明朝"/>
                        <a:cs typeface="Times New Roman"/>
                      </a:endParaRPr>
                    </a:p>
                  </a:txBody>
                  <a:tcPr marL="41668" marR="41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a:p>
                  </a:txBody>
                  <a:tcPr/>
                </a:tc>
                <a:tc>
                  <a:txBody>
                    <a:bodyPr/>
                    <a:lstStyle/>
                    <a:p>
                      <a:pPr algn="ctr">
                        <a:spcAft>
                          <a:spcPts val="0"/>
                        </a:spcAft>
                      </a:pPr>
                      <a:r>
                        <a:rPr lang="en-US" sz="1000" b="1" kern="0" dirty="0">
                          <a:effectLst/>
                        </a:rPr>
                        <a:t>Model</a:t>
                      </a:r>
                      <a:endParaRPr lang="ja-JP" sz="1000" b="1" kern="100" dirty="0">
                        <a:effectLst/>
                        <a:latin typeface="Arial"/>
                        <a:ea typeface="ＭＳ 明朝"/>
                        <a:cs typeface="Times New Roman"/>
                      </a:endParaRPr>
                    </a:p>
                  </a:txBody>
                  <a:tcPr marL="41668" marR="41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US" sz="1000" b="1" kern="0" dirty="0">
                          <a:effectLst/>
                        </a:rPr>
                        <a:t>Description</a:t>
                      </a:r>
                      <a:endParaRPr lang="ja-JP" sz="1000" b="1" kern="100" dirty="0">
                        <a:effectLst/>
                        <a:latin typeface="Arial"/>
                        <a:ea typeface="ＭＳ 明朝"/>
                        <a:cs typeface="Times New Roman"/>
                      </a:endParaRPr>
                    </a:p>
                  </a:txBody>
                  <a:tcPr marL="41668" marR="41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US" sz="1000" b="1" kern="0" dirty="0">
                          <a:effectLst/>
                        </a:rPr>
                        <a:t>Remarks</a:t>
                      </a:r>
                      <a:endParaRPr lang="ja-JP" sz="1000" b="1"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77900">
                <a:tc rowSpan="9">
                  <a:txBody>
                    <a:bodyPr/>
                    <a:lstStyle/>
                    <a:p>
                      <a:pPr algn="just">
                        <a:spcAft>
                          <a:spcPts val="0"/>
                        </a:spcAft>
                      </a:pPr>
                      <a:r>
                        <a:rPr lang="en-US" sz="1000" b="1" kern="0" dirty="0">
                          <a:effectLst/>
                        </a:rPr>
                        <a:t>DPT</a:t>
                      </a:r>
                      <a:endParaRPr lang="ja-JP" sz="1000" b="1"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5">
                  <a:txBody>
                    <a:bodyPr/>
                    <a:lstStyle/>
                    <a:p>
                      <a:pPr algn="just">
                        <a:spcAft>
                          <a:spcPts val="0"/>
                        </a:spcAft>
                      </a:pPr>
                      <a:r>
                        <a:rPr lang="en-US" sz="1000" b="1" kern="0" dirty="0">
                          <a:effectLst/>
                        </a:rPr>
                        <a:t>DT300</a:t>
                      </a:r>
                      <a:endParaRPr lang="ja-JP" sz="1000" b="1"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sz="1000" kern="0" dirty="0">
                          <a:effectLst/>
                        </a:rPr>
                        <a:t>DT346</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a:effectLst/>
                        </a:rPr>
                        <a:t>6 line LCD, 24 FF key</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a:effectLst/>
                        </a:rPr>
                        <a:t> </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90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1000" kern="0" dirty="0">
                          <a:effectLst/>
                        </a:rPr>
                        <a:t>DT343</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a:effectLst/>
                        </a:rPr>
                        <a:t>3 line LCD, 24 FF key</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a:effectLst/>
                        </a:rPr>
                        <a:t> </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90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1000" kern="0" dirty="0">
                          <a:effectLst/>
                        </a:rPr>
                        <a:t>DT333</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0">
                          <a:effectLst/>
                        </a:rPr>
                        <a:t>3 line LCD, 24 FF key</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a:effectLst/>
                        </a:rPr>
                        <a:t> </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13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1000" kern="0" dirty="0">
                          <a:effectLst/>
                        </a:rPr>
                        <a:t>DT321</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0">
                          <a:effectLst/>
                        </a:rPr>
                        <a:t>1 line LCD, 8 FF key</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a:effectLst/>
                        </a:rPr>
                        <a:t> </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13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1000" kern="0" dirty="0">
                          <a:effectLst/>
                        </a:rPr>
                        <a:t>DT390</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0">
                          <a:effectLst/>
                        </a:rPr>
                        <a:t>DSS console</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a:effectLst/>
                        </a:rPr>
                        <a:t> </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900">
                <a:tc vMerge="1">
                  <a:txBody>
                    <a:bodyPr/>
                    <a:lstStyle/>
                    <a:p>
                      <a:endParaRPr kumimoji="1" lang="ja-JP" altLang="en-US"/>
                    </a:p>
                  </a:txBody>
                  <a:tcPr/>
                </a:tc>
                <a:tc rowSpan="4">
                  <a:txBody>
                    <a:bodyPr/>
                    <a:lstStyle/>
                    <a:p>
                      <a:pPr algn="just">
                        <a:spcAft>
                          <a:spcPts val="0"/>
                        </a:spcAft>
                      </a:pPr>
                      <a:r>
                        <a:rPr lang="en-US" sz="1000" b="1" kern="0" dirty="0">
                          <a:effectLst/>
                        </a:rPr>
                        <a:t>DT500</a:t>
                      </a:r>
                      <a:endParaRPr lang="ja-JP" sz="1000" b="1"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sz="1000" kern="0" dirty="0">
                          <a:effectLst/>
                        </a:rPr>
                        <a:t>DT546</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effectLst/>
                        </a:rPr>
                        <a:t>6 line LCD, 24 FF key</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a:effectLst/>
                        </a:rPr>
                        <a:t> </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90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1000" kern="0" dirty="0">
                          <a:effectLst/>
                        </a:rPr>
                        <a:t>DT543</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effectLst/>
                        </a:rPr>
                        <a:t>3 line LCD, 24 FF key</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a:effectLst/>
                        </a:rPr>
                        <a:t> </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13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1000" kern="0">
                          <a:effectLst/>
                        </a:rPr>
                        <a:t>DT521</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0" dirty="0">
                          <a:effectLst/>
                        </a:rPr>
                        <a:t>1 line LCD, 8 FF key</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a:effectLst/>
                        </a:rPr>
                        <a:t> </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13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1000" kern="0">
                          <a:effectLst/>
                        </a:rPr>
                        <a:t>DT590</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0" dirty="0">
                          <a:effectLst/>
                        </a:rPr>
                        <a:t>DSS console</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a:effectLst/>
                        </a:rPr>
                        <a:t> </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136">
                <a:tc gridSpan="2">
                  <a:txBody>
                    <a:bodyPr/>
                    <a:lstStyle/>
                    <a:p>
                      <a:pPr algn="just">
                        <a:spcAft>
                          <a:spcPts val="0"/>
                        </a:spcAft>
                      </a:pPr>
                      <a:r>
                        <a:rPr lang="en-US" sz="1000" b="1" kern="0" dirty="0">
                          <a:effectLst/>
                        </a:rPr>
                        <a:t>APT</a:t>
                      </a:r>
                      <a:endParaRPr lang="ja-JP" sz="1000" b="1"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a:p>
                  </a:txBody>
                  <a:tcPr/>
                </a:tc>
                <a:tc>
                  <a:txBody>
                    <a:bodyPr/>
                    <a:lstStyle/>
                    <a:p>
                      <a:pPr algn="just">
                        <a:spcAft>
                          <a:spcPts val="0"/>
                        </a:spcAft>
                      </a:pPr>
                      <a:r>
                        <a:rPr lang="en-US" sz="1000" kern="0">
                          <a:effectLst/>
                        </a:rPr>
                        <a:t>T77XX series</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0" dirty="0">
                          <a:effectLst/>
                        </a:rPr>
                        <a:t>( DHLC4 is needed )</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a:effectLst/>
                        </a:rPr>
                        <a:t> </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272">
                <a:tc rowSpan="2">
                  <a:txBody>
                    <a:bodyPr/>
                    <a:lstStyle/>
                    <a:p>
                      <a:pPr algn="just">
                        <a:spcAft>
                          <a:spcPts val="0"/>
                        </a:spcAft>
                      </a:pPr>
                      <a:r>
                        <a:rPr lang="en-US" sz="1000" b="1" kern="0">
                          <a:effectLst/>
                        </a:rPr>
                        <a:t>PS</a:t>
                      </a:r>
                      <a:endParaRPr lang="ja-JP" sz="1000" b="1" kern="100">
                        <a:effectLst/>
                      </a:endParaRPr>
                    </a:p>
                    <a:p>
                      <a:pPr algn="just">
                        <a:spcAft>
                          <a:spcPts val="0"/>
                        </a:spcAft>
                      </a:pPr>
                      <a:r>
                        <a:rPr lang="en-US" sz="1000" b="1" kern="0">
                          <a:effectLst/>
                        </a:rPr>
                        <a:t> </a:t>
                      </a:r>
                      <a:endParaRPr lang="ja-JP" sz="1000" b="1"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sz="1000" b="1" kern="0" dirty="0">
                          <a:effectLst/>
                        </a:rPr>
                        <a:t>DECT</a:t>
                      </a:r>
                      <a:endParaRPr lang="ja-JP" sz="1000" b="1"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en-US" sz="1000" kern="0" dirty="0">
                          <a:effectLst/>
                        </a:rPr>
                        <a:t>TCA175, TCA275, WT115, </a:t>
                      </a:r>
                      <a:endParaRPr lang="ja-JP" sz="1000" kern="100" dirty="0">
                        <a:effectLst/>
                      </a:endParaRPr>
                    </a:p>
                    <a:p>
                      <a:pPr algn="l">
                        <a:spcAft>
                          <a:spcPts val="0"/>
                        </a:spcAft>
                      </a:pPr>
                      <a:r>
                        <a:rPr lang="en-US" sz="1000" kern="0" dirty="0">
                          <a:effectLst/>
                        </a:rPr>
                        <a:t>TCA185,TCA285TCA385,TCA364</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effectLst/>
                        </a:rPr>
                        <a:t>DECT handset</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effectLst/>
                        </a:rPr>
                        <a:t> </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900">
                <a:tc vMerge="1">
                  <a:txBody>
                    <a:bodyPr/>
                    <a:lstStyle/>
                    <a:p>
                      <a:endParaRPr kumimoji="1" lang="ja-JP" altLang="en-US"/>
                    </a:p>
                  </a:txBody>
                  <a:tcPr/>
                </a:tc>
                <a:tc>
                  <a:txBody>
                    <a:bodyPr/>
                    <a:lstStyle/>
                    <a:p>
                      <a:pPr algn="l">
                        <a:spcAft>
                          <a:spcPts val="0"/>
                        </a:spcAft>
                      </a:pPr>
                      <a:r>
                        <a:rPr lang="en-US" sz="1000" b="1" kern="0" dirty="0">
                          <a:effectLst/>
                        </a:rPr>
                        <a:t>DECT6.0</a:t>
                      </a:r>
                      <a:endParaRPr lang="ja-JP" sz="1000" b="1" kern="100" dirty="0">
                        <a:effectLst/>
                        <a:latin typeface="Arial"/>
                        <a:ea typeface="ＭＳ 明朝"/>
                        <a:cs typeface="Times New Roman"/>
                      </a:endParaRPr>
                    </a:p>
                  </a:txBody>
                  <a:tcPr marL="41668" marR="41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sz="1000" kern="0" dirty="0">
                          <a:effectLst/>
                        </a:rPr>
                        <a:t>TD7685,TD7695, TD7696</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0">
                          <a:effectLst/>
                        </a:rPr>
                        <a:t>DECT handset</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effectLst/>
                        </a:rPr>
                        <a:t> </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900">
                <a:tc rowSpan="4">
                  <a:txBody>
                    <a:bodyPr/>
                    <a:lstStyle/>
                    <a:p>
                      <a:pPr algn="l">
                        <a:spcAft>
                          <a:spcPts val="0"/>
                        </a:spcAft>
                      </a:pPr>
                      <a:r>
                        <a:rPr lang="en-US" sz="1000" b="1" kern="0">
                          <a:effectLst/>
                        </a:rPr>
                        <a:t>CS</a:t>
                      </a:r>
                      <a:endParaRPr lang="ja-JP" sz="1000" b="1" kern="100">
                        <a:effectLst/>
                        <a:latin typeface="Arial"/>
                        <a:ea typeface="ＭＳ 明朝"/>
                        <a:cs typeface="Times New Roman"/>
                      </a:endParaRPr>
                    </a:p>
                  </a:txBody>
                  <a:tcPr marL="41668" marR="41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a:txBody>
                    <a:bodyPr/>
                    <a:lstStyle/>
                    <a:p>
                      <a:pPr algn="just">
                        <a:spcAft>
                          <a:spcPts val="0"/>
                        </a:spcAft>
                      </a:pPr>
                      <a:r>
                        <a:rPr lang="en-US" sz="1000" b="1" kern="0" dirty="0">
                          <a:effectLst/>
                        </a:rPr>
                        <a:t>DECT</a:t>
                      </a:r>
                      <a:endParaRPr lang="ja-JP" sz="1000" b="1" kern="100" dirty="0">
                        <a:effectLst/>
                      </a:endParaRPr>
                    </a:p>
                    <a:p>
                      <a:pPr algn="just">
                        <a:spcAft>
                          <a:spcPts val="0"/>
                        </a:spcAft>
                      </a:pPr>
                      <a:r>
                        <a:rPr lang="en-US" sz="1000" b="1" kern="0" dirty="0">
                          <a:effectLst/>
                        </a:rPr>
                        <a:t> </a:t>
                      </a:r>
                      <a:endParaRPr lang="ja-JP" sz="1000" b="1"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sz="1000" kern="0" dirty="0">
                          <a:effectLst/>
                        </a:rPr>
                        <a:t>KX-TDA0155CE </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0">
                          <a:effectLst/>
                        </a:rPr>
                        <a:t>2 ch CS Using DLC Card</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effectLst/>
                        </a:rPr>
                        <a:t> </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90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1000" kern="0" dirty="0">
                          <a:effectLst/>
                        </a:rPr>
                        <a:t>KX-TDA0158CE </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0">
                          <a:effectLst/>
                        </a:rPr>
                        <a:t>8 ch CS Using DLC Card</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effectLst/>
                        </a:rPr>
                        <a:t> </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900">
                <a:tc vMerge="1">
                  <a:txBody>
                    <a:bodyPr/>
                    <a:lstStyle/>
                    <a:p>
                      <a:endParaRPr kumimoji="1" lang="ja-JP" altLang="en-US"/>
                    </a:p>
                  </a:txBody>
                  <a:tcPr/>
                </a:tc>
                <a:tc rowSpan="2">
                  <a:txBody>
                    <a:bodyPr/>
                    <a:lstStyle/>
                    <a:p>
                      <a:pPr algn="just">
                        <a:spcAft>
                          <a:spcPts val="0"/>
                        </a:spcAft>
                      </a:pPr>
                      <a:r>
                        <a:rPr lang="en-US" sz="1000" b="1" kern="0" dirty="0">
                          <a:effectLst/>
                        </a:rPr>
                        <a:t>DECT6.0</a:t>
                      </a:r>
                      <a:endParaRPr lang="ja-JP" sz="1000" b="1" kern="100" dirty="0">
                        <a:effectLst/>
                        <a:latin typeface="Arial"/>
                        <a:ea typeface="ＭＳ 明朝"/>
                        <a:cs typeface="Times New Roman"/>
                      </a:endParaRPr>
                    </a:p>
                  </a:txBody>
                  <a:tcPr marL="41668" marR="41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sz="1000" kern="0">
                          <a:effectLst/>
                        </a:rPr>
                        <a:t>KX-T0155</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0">
                          <a:effectLst/>
                        </a:rPr>
                        <a:t>2 ch CS Using DLC Card</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effectLst/>
                        </a:rPr>
                        <a:t> </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90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1000" kern="0">
                          <a:effectLst/>
                        </a:rPr>
                        <a:t>KX-T0158</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0">
                          <a:effectLst/>
                        </a:rPr>
                        <a:t>8 ch CS Using DLC Card</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effectLst/>
                        </a:rPr>
                        <a:t> </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136">
                <a:tc rowSpan="2" gridSpan="2">
                  <a:txBody>
                    <a:bodyPr/>
                    <a:lstStyle/>
                    <a:p>
                      <a:pPr algn="l">
                        <a:spcAft>
                          <a:spcPts val="0"/>
                        </a:spcAft>
                      </a:pPr>
                      <a:r>
                        <a:rPr lang="en-US" sz="1000" b="1" kern="0" dirty="0">
                          <a:effectLst/>
                        </a:rPr>
                        <a:t> </a:t>
                      </a:r>
                      <a:r>
                        <a:rPr lang="en-US" sz="1000" b="1" kern="0" dirty="0" err="1" smtClean="0">
                          <a:effectLst/>
                        </a:rPr>
                        <a:t>Doorphone</a:t>
                      </a:r>
                      <a:endParaRPr lang="ja-JP" sz="1000" b="1" kern="100" dirty="0">
                        <a:effectLst/>
                        <a:latin typeface="Arial"/>
                        <a:ea typeface="ＭＳ 明朝"/>
                        <a:cs typeface="Times New Roman"/>
                      </a:endParaRPr>
                    </a:p>
                  </a:txBody>
                  <a:tcPr marL="41668" marR="41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hMerge="1">
                  <a:txBody>
                    <a:bodyPr/>
                    <a:lstStyle/>
                    <a:p>
                      <a:endParaRPr kumimoji="1" lang="ja-JP" altLang="en-US"/>
                    </a:p>
                  </a:txBody>
                  <a:tcPr/>
                </a:tc>
                <a:tc>
                  <a:txBody>
                    <a:bodyPr/>
                    <a:lstStyle/>
                    <a:p>
                      <a:pPr algn="just">
                        <a:spcAft>
                          <a:spcPts val="0"/>
                        </a:spcAft>
                      </a:pPr>
                      <a:r>
                        <a:rPr lang="en-US" sz="1000" kern="0">
                          <a:effectLst/>
                        </a:rPr>
                        <a:t>KX-T30865 </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0">
                          <a:effectLst/>
                        </a:rPr>
                        <a:t>Door Phone</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effectLst/>
                        </a:rPr>
                        <a:t> </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136">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en-US" sz="1000" kern="0">
                          <a:effectLst/>
                        </a:rPr>
                        <a:t>KX-T7765 </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0">
                          <a:effectLst/>
                        </a:rPr>
                        <a:t>Door Phone</a:t>
                      </a:r>
                      <a:endParaRPr lang="ja-JP" sz="1000" kern="10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0" dirty="0">
                          <a:effectLst/>
                        </a:rPr>
                        <a:t> </a:t>
                      </a:r>
                      <a:endParaRPr lang="ja-JP" sz="1000" kern="100" dirty="0">
                        <a:effectLst/>
                        <a:latin typeface="Arial"/>
                        <a:ea typeface="ＭＳ 明朝"/>
                        <a:cs typeface="Times New Roman"/>
                      </a:endParaRPr>
                    </a:p>
                  </a:txBody>
                  <a:tcPr marL="41668" marR="41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185"/>
          <p:cNvSpPr>
            <a:spLocks noChangeArrowheads="1"/>
          </p:cNvSpPr>
          <p:nvPr/>
        </p:nvSpPr>
        <p:spPr bwMode="auto">
          <a:xfrm>
            <a:off x="971600" y="735546"/>
            <a:ext cx="2448272" cy="2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The table of </a:t>
            </a:r>
            <a:r>
              <a:rPr lang="en-US" altLang="ja-JP" sz="1200" dirty="0" smtClean="0"/>
              <a:t>Legacy Terminals</a:t>
            </a:r>
            <a:r>
              <a:rPr lang="en-US" altLang="ja-JP" sz="1200" dirty="0"/>
              <a:t>:</a:t>
            </a:r>
          </a:p>
        </p:txBody>
      </p:sp>
      <p:sp>
        <p:nvSpPr>
          <p:cNvPr id="4" name="Rectangle 37"/>
          <p:cNvSpPr>
            <a:spLocks noChangeArrowheads="1"/>
          </p:cNvSpPr>
          <p:nvPr/>
        </p:nvSpPr>
        <p:spPr bwMode="auto">
          <a:xfrm>
            <a:off x="1655676" y="87474"/>
            <a:ext cx="4966188" cy="43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dirty="0">
                <a:solidFill>
                  <a:schemeClr val="bg1"/>
                </a:solidFill>
              </a:rPr>
              <a:t>3-2. Terminal Compatibility </a:t>
            </a:r>
            <a:r>
              <a:rPr lang="en-US" altLang="ja-JP" sz="2400" dirty="0" smtClean="0">
                <a:solidFill>
                  <a:schemeClr val="bg1"/>
                </a:solidFill>
              </a:rPr>
              <a:t>(3) </a:t>
            </a:r>
            <a:endParaRPr lang="en-US" altLang="ja-JP" sz="2400" dirty="0">
              <a:solidFill>
                <a:schemeClr val="bg1"/>
              </a:solidFill>
            </a:endParaRPr>
          </a:p>
        </p:txBody>
      </p:sp>
    </p:spTree>
    <p:extLst>
      <p:ext uri="{BB962C8B-B14F-4D97-AF65-F5344CB8AC3E}">
        <p14:creationId xmlns:p14="http://schemas.microsoft.com/office/powerpoint/2010/main" val="36083287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03757208"/>
              </p:ext>
            </p:extLst>
          </p:nvPr>
        </p:nvGraphicFramePr>
        <p:xfrm>
          <a:off x="899592" y="915566"/>
          <a:ext cx="7380821" cy="3581400"/>
        </p:xfrm>
        <a:graphic>
          <a:graphicData uri="http://schemas.openxmlformats.org/drawingml/2006/table">
            <a:tbl>
              <a:tblPr firstRow="1" firstCol="1" bandRow="1">
                <a:tableStyleId>{5C22544A-7EE6-4342-B048-85BDC9FD1C3A}</a:tableStyleId>
              </a:tblPr>
              <a:tblGrid>
                <a:gridCol w="1656184"/>
                <a:gridCol w="3024336"/>
                <a:gridCol w="2700301"/>
              </a:tblGrid>
              <a:tr h="203181">
                <a:tc>
                  <a:txBody>
                    <a:bodyPr/>
                    <a:lstStyle/>
                    <a:p>
                      <a:pPr algn="ctr">
                        <a:lnSpc>
                          <a:spcPts val="1800"/>
                        </a:lnSpc>
                        <a:spcAft>
                          <a:spcPts val="0"/>
                        </a:spcAft>
                        <a:tabLst>
                          <a:tab pos="2700020" algn="ctr"/>
                          <a:tab pos="5400040" algn="r"/>
                        </a:tabLst>
                      </a:pPr>
                      <a:r>
                        <a:rPr lang="en-US" sz="1000" dirty="0">
                          <a:solidFill>
                            <a:schemeClr val="tx1"/>
                          </a:solidFill>
                          <a:effectLst/>
                        </a:rPr>
                        <a:t>Type</a:t>
                      </a:r>
                      <a:endParaRPr lang="ja-JP" sz="1000" dirty="0">
                        <a:solidFill>
                          <a:schemeClr val="tx1"/>
                        </a:solidFill>
                        <a:effectLst/>
                        <a:latin typeface="明朝"/>
                        <a:cs typeface="Times New Roman"/>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tabLst>
                          <a:tab pos="2700020" algn="ctr"/>
                          <a:tab pos="5400040" algn="r"/>
                        </a:tabLst>
                      </a:pPr>
                      <a:r>
                        <a:rPr lang="en-US" sz="1000" dirty="0">
                          <a:solidFill>
                            <a:schemeClr val="tx1"/>
                          </a:solidFill>
                          <a:effectLst/>
                        </a:rPr>
                        <a:t>Devices/Applications</a:t>
                      </a:r>
                      <a:endParaRPr lang="ja-JP" sz="1000" dirty="0">
                        <a:solidFill>
                          <a:schemeClr val="tx1"/>
                        </a:solidFill>
                        <a:effectLst/>
                        <a:latin typeface="明朝"/>
                        <a:cs typeface="Times New Roman"/>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tabLst>
                          <a:tab pos="2700020" algn="ctr"/>
                          <a:tab pos="5400040" algn="r"/>
                        </a:tabLst>
                      </a:pPr>
                      <a:r>
                        <a:rPr lang="en-US" sz="1000" dirty="0">
                          <a:solidFill>
                            <a:schemeClr val="tx1"/>
                          </a:solidFill>
                          <a:effectLst/>
                        </a:rPr>
                        <a:t>Remarks</a:t>
                      </a:r>
                      <a:endParaRPr lang="ja-JP" sz="1000" dirty="0">
                        <a:solidFill>
                          <a:schemeClr val="tx1"/>
                        </a:solidFill>
                        <a:effectLst/>
                        <a:latin typeface="明朝"/>
                        <a:cs typeface="Times New Roman"/>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181">
                <a:tc rowSpan="3">
                  <a:txBody>
                    <a:bodyPr/>
                    <a:lstStyle/>
                    <a:p>
                      <a:pPr algn="just">
                        <a:lnSpc>
                          <a:spcPts val="1800"/>
                        </a:lnSpc>
                        <a:spcAft>
                          <a:spcPts val="0"/>
                        </a:spcAft>
                        <a:tabLst>
                          <a:tab pos="2700020" algn="ctr"/>
                          <a:tab pos="5400040" algn="r"/>
                        </a:tabLst>
                      </a:pPr>
                      <a:r>
                        <a:rPr lang="en-US" sz="1000" dirty="0">
                          <a:solidFill>
                            <a:schemeClr val="tx1"/>
                          </a:solidFill>
                          <a:effectLst/>
                        </a:rPr>
                        <a:t>IP-terminal</a:t>
                      </a:r>
                      <a:endParaRPr lang="ja-JP" sz="1000" dirty="0">
                        <a:solidFill>
                          <a:schemeClr val="tx1"/>
                        </a:solidFill>
                        <a:effectLst/>
                        <a:latin typeface="明朝"/>
                        <a:cs typeface="Times New Roman"/>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248920" algn="l"/>
                        </a:tabLst>
                      </a:pPr>
                      <a:r>
                        <a:rPr lang="en-US" sz="1000" kern="100" dirty="0">
                          <a:solidFill>
                            <a:schemeClr val="tx1"/>
                          </a:solidFill>
                          <a:effectLst/>
                          <a:latin typeface="Arial" panose="020B0604020202020204" pitchFamily="34" charset="0"/>
                          <a:cs typeface="Arial" panose="020B0604020202020204" pitchFamily="34" charset="0"/>
                        </a:rPr>
                        <a:t>KX-NT265,KX-NT400, KX-HGT100</a:t>
                      </a:r>
                      <a:endParaRPr lang="ja-JP" sz="1000" kern="100" dirty="0">
                        <a:solidFill>
                          <a:schemeClr val="tx1"/>
                        </a:solidFill>
                        <a:effectLst/>
                        <a:latin typeface="Arial" panose="020B0604020202020204" pitchFamily="34" charset="0"/>
                        <a:ea typeface="ＭＳ 明朝"/>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a:solidFill>
                            <a:schemeClr val="tx1"/>
                          </a:solidFill>
                          <a:effectLst/>
                          <a:latin typeface="Arial" panose="020B0604020202020204" pitchFamily="34" charset="0"/>
                          <a:cs typeface="Arial" panose="020B0604020202020204" pitchFamily="34" charset="0"/>
                        </a:rPr>
                        <a:t> </a:t>
                      </a:r>
                      <a:endParaRPr lang="ja-JP" sz="1000">
                        <a:solidFill>
                          <a:schemeClr val="tx1"/>
                        </a:solidFill>
                        <a:effectLst/>
                        <a:latin typeface="Arial" panose="020B0604020202020204" pitchFamily="34" charset="0"/>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91">
                <a:tc vMerge="1">
                  <a:txBody>
                    <a:bodyPr/>
                    <a:lstStyle/>
                    <a:p>
                      <a:endParaRPr kumimoji="1" lang="ja-JP" altLang="en-US"/>
                    </a:p>
                  </a:txBody>
                  <a:tcPr/>
                </a:tc>
                <a:tc>
                  <a:txBody>
                    <a:bodyPr/>
                    <a:lstStyle/>
                    <a:p>
                      <a:pPr algn="l">
                        <a:spcAft>
                          <a:spcPts val="0"/>
                        </a:spcAft>
                        <a:tabLst>
                          <a:tab pos="248920" algn="l"/>
                        </a:tabLst>
                      </a:pPr>
                      <a:r>
                        <a:rPr lang="en-US" sz="1000" kern="100" dirty="0">
                          <a:solidFill>
                            <a:schemeClr val="tx1"/>
                          </a:solidFill>
                          <a:effectLst/>
                          <a:latin typeface="Arial" panose="020B0604020202020204" pitchFamily="34" charset="0"/>
                          <a:cs typeface="Arial" panose="020B0604020202020204" pitchFamily="34" charset="0"/>
                        </a:rPr>
                        <a:t>KX-UDS/UDT (SIP based DECT) (UDS124,UDT111/121/131)</a:t>
                      </a:r>
                      <a:endParaRPr lang="ja-JP" sz="1000" kern="100" dirty="0">
                        <a:solidFill>
                          <a:schemeClr val="tx1"/>
                        </a:solidFill>
                        <a:effectLst/>
                        <a:latin typeface="Arial" panose="020B0604020202020204" pitchFamily="34" charset="0"/>
                        <a:ea typeface="ＭＳ 明朝"/>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a:solidFill>
                            <a:schemeClr val="tx1"/>
                          </a:solidFill>
                          <a:effectLst/>
                          <a:latin typeface="Arial" panose="020B0604020202020204" pitchFamily="34" charset="0"/>
                          <a:cs typeface="Arial" panose="020B0604020202020204" pitchFamily="34" charset="0"/>
                        </a:rPr>
                        <a:t> </a:t>
                      </a:r>
                      <a:endParaRPr lang="ja-JP" sz="1000">
                        <a:solidFill>
                          <a:schemeClr val="tx1"/>
                        </a:solidFill>
                        <a:effectLst/>
                        <a:latin typeface="Arial" panose="020B0604020202020204" pitchFamily="34" charset="0"/>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8182">
                <a:tc vMerge="1">
                  <a:txBody>
                    <a:bodyPr/>
                    <a:lstStyle/>
                    <a:p>
                      <a:endParaRPr kumimoji="1" lang="ja-JP" altLang="en-US"/>
                    </a:p>
                  </a:txBody>
                  <a:tcPr/>
                </a:tc>
                <a:tc>
                  <a:txBody>
                    <a:bodyPr/>
                    <a:lstStyle/>
                    <a:p>
                      <a:pPr algn="l">
                        <a:spcAft>
                          <a:spcPts val="0"/>
                        </a:spcAft>
                        <a:tabLst>
                          <a:tab pos="248920" algn="l"/>
                        </a:tabLst>
                      </a:pPr>
                      <a:r>
                        <a:rPr lang="en-US" sz="1000" kern="100" dirty="0">
                          <a:solidFill>
                            <a:schemeClr val="tx1"/>
                          </a:solidFill>
                          <a:effectLst/>
                          <a:latin typeface="Arial" panose="020B0604020202020204" pitchFamily="34" charset="0"/>
                          <a:cs typeface="Arial" panose="020B0604020202020204" pitchFamily="34" charset="0"/>
                        </a:rPr>
                        <a:t>KX-</a:t>
                      </a:r>
                      <a:r>
                        <a:rPr lang="en-US" sz="1000" kern="100" dirty="0" err="1">
                          <a:solidFill>
                            <a:schemeClr val="tx1"/>
                          </a:solidFill>
                          <a:effectLst/>
                          <a:latin typeface="Arial" panose="020B0604020202020204" pitchFamily="34" charset="0"/>
                          <a:cs typeface="Arial" panose="020B0604020202020204" pitchFamily="34" charset="0"/>
                        </a:rPr>
                        <a:t>UTseries</a:t>
                      </a:r>
                      <a:r>
                        <a:rPr lang="en-US" sz="1000" kern="100" dirty="0">
                          <a:solidFill>
                            <a:schemeClr val="tx1"/>
                          </a:solidFill>
                          <a:effectLst/>
                          <a:latin typeface="Arial" panose="020B0604020202020204" pitchFamily="34" charset="0"/>
                          <a:cs typeface="Arial" panose="020B0604020202020204" pitchFamily="34" charset="0"/>
                        </a:rPr>
                        <a:t> SIP phone (UT113/123/136/133/248/670)  </a:t>
                      </a:r>
                      <a:r>
                        <a:rPr lang="en-US" sz="1000" kern="100" baseline="30000" dirty="0">
                          <a:solidFill>
                            <a:schemeClr val="tx1"/>
                          </a:solidFill>
                          <a:effectLst/>
                          <a:latin typeface="Arial" panose="020B0604020202020204" pitchFamily="34" charset="0"/>
                          <a:cs typeface="Arial" panose="020B0604020202020204" pitchFamily="34" charset="0"/>
                        </a:rPr>
                        <a:t>*1</a:t>
                      </a:r>
                      <a:endParaRPr lang="ja-JP" sz="1000" kern="100" dirty="0">
                        <a:solidFill>
                          <a:schemeClr val="tx1"/>
                        </a:solidFill>
                        <a:effectLst/>
                        <a:latin typeface="Arial" panose="020B0604020202020204" pitchFamily="34" charset="0"/>
                        <a:cs typeface="Arial" panose="020B0604020202020204" pitchFamily="34" charset="0"/>
                      </a:endParaRPr>
                    </a:p>
                    <a:p>
                      <a:pPr algn="l">
                        <a:lnSpc>
                          <a:spcPts val="1800"/>
                        </a:lnSpc>
                        <a:spcAft>
                          <a:spcPts val="0"/>
                        </a:spcAft>
                        <a:tabLst>
                          <a:tab pos="2700020" algn="ctr"/>
                          <a:tab pos="5400040" algn="r"/>
                        </a:tabLst>
                      </a:pPr>
                      <a:r>
                        <a:rPr lang="en-US" sz="1000" dirty="0">
                          <a:solidFill>
                            <a:schemeClr val="tx1"/>
                          </a:solidFill>
                          <a:effectLst/>
                          <a:latin typeface="Arial" panose="020B0604020202020204" pitchFamily="34" charset="0"/>
                          <a:cs typeface="Arial" panose="020B0604020202020204" pitchFamily="34" charset="0"/>
                        </a:rPr>
                        <a:t> </a:t>
                      </a:r>
                      <a:endParaRPr lang="ja-JP" sz="1000" dirty="0">
                        <a:solidFill>
                          <a:schemeClr val="tx1"/>
                        </a:solidFill>
                        <a:effectLst/>
                        <a:latin typeface="Arial" panose="020B0604020202020204" pitchFamily="34" charset="0"/>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248920" algn="l"/>
                        </a:tabLst>
                      </a:pPr>
                      <a:r>
                        <a:rPr lang="en-US" sz="1000" kern="100" dirty="0">
                          <a:solidFill>
                            <a:schemeClr val="tx1"/>
                          </a:solidFill>
                          <a:effectLst/>
                          <a:latin typeface="Arial" panose="020B0604020202020204" pitchFamily="34" charset="0"/>
                          <a:cs typeface="Arial" panose="020B0604020202020204" pitchFamily="34" charset="0"/>
                        </a:rPr>
                        <a:t>*1 : UT series SIP phones can be connected as 3</a:t>
                      </a:r>
                      <a:r>
                        <a:rPr lang="en-US" sz="1000" kern="100" baseline="30000" dirty="0">
                          <a:solidFill>
                            <a:schemeClr val="tx1"/>
                          </a:solidFill>
                          <a:effectLst/>
                          <a:latin typeface="Arial" panose="020B0604020202020204" pitchFamily="34" charset="0"/>
                          <a:cs typeface="Arial" panose="020B0604020202020204" pitchFamily="34" charset="0"/>
                        </a:rPr>
                        <a:t>rd</a:t>
                      </a:r>
                      <a:r>
                        <a:rPr lang="en-US" sz="1000" kern="100" dirty="0">
                          <a:solidFill>
                            <a:schemeClr val="tx1"/>
                          </a:solidFill>
                          <a:effectLst/>
                          <a:latin typeface="Arial" panose="020B0604020202020204" pitchFamily="34" charset="0"/>
                          <a:cs typeface="Arial" panose="020B0604020202020204" pitchFamily="34" charset="0"/>
                        </a:rPr>
                        <a:t> party SIP phone and used limited service as 3</a:t>
                      </a:r>
                      <a:r>
                        <a:rPr lang="en-US" sz="1000" kern="100" baseline="30000" dirty="0">
                          <a:solidFill>
                            <a:schemeClr val="tx1"/>
                          </a:solidFill>
                          <a:effectLst/>
                          <a:latin typeface="Arial" panose="020B0604020202020204" pitchFamily="34" charset="0"/>
                          <a:cs typeface="Arial" panose="020B0604020202020204" pitchFamily="34" charset="0"/>
                        </a:rPr>
                        <a:t>rd</a:t>
                      </a:r>
                      <a:r>
                        <a:rPr lang="en-US" sz="1000" kern="100" dirty="0">
                          <a:solidFill>
                            <a:schemeClr val="tx1"/>
                          </a:solidFill>
                          <a:effectLst/>
                          <a:latin typeface="Arial" panose="020B0604020202020204" pitchFamily="34" charset="0"/>
                          <a:cs typeface="Arial" panose="020B0604020202020204" pitchFamily="34" charset="0"/>
                        </a:rPr>
                        <a:t> party SIP phone. SIP extension </a:t>
                      </a:r>
                      <a:r>
                        <a:rPr lang="en-US" sz="1000" kern="100" dirty="0" smtClean="0">
                          <a:solidFill>
                            <a:schemeClr val="tx1"/>
                          </a:solidFill>
                          <a:effectLst/>
                          <a:latin typeface="Arial" panose="020B0604020202020204" pitchFamily="34" charset="0"/>
                          <a:cs typeface="Arial" panose="020B0604020202020204" pitchFamily="34" charset="0"/>
                        </a:rPr>
                        <a:t>activation </a:t>
                      </a:r>
                      <a:r>
                        <a:rPr lang="en-US" sz="1000" kern="100" dirty="0">
                          <a:solidFill>
                            <a:schemeClr val="tx1"/>
                          </a:solidFill>
                          <a:effectLst/>
                          <a:latin typeface="Arial" panose="020B0604020202020204" pitchFamily="34" charset="0"/>
                          <a:cs typeface="Arial" panose="020B0604020202020204" pitchFamily="34" charset="0"/>
                        </a:rPr>
                        <a:t>key is required. </a:t>
                      </a:r>
                      <a:endParaRPr lang="ja-JP" sz="1000" kern="100" dirty="0">
                        <a:solidFill>
                          <a:schemeClr val="tx1"/>
                        </a:solidFill>
                        <a:effectLst/>
                        <a:latin typeface="Arial" panose="020B0604020202020204" pitchFamily="34" charset="0"/>
                        <a:ea typeface="ＭＳ 明朝"/>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181">
                <a:tc>
                  <a:txBody>
                    <a:bodyPr/>
                    <a:lstStyle/>
                    <a:p>
                      <a:pPr algn="just">
                        <a:lnSpc>
                          <a:spcPts val="1800"/>
                        </a:lnSpc>
                        <a:spcAft>
                          <a:spcPts val="0"/>
                        </a:spcAft>
                        <a:tabLst>
                          <a:tab pos="2700020" algn="ctr"/>
                          <a:tab pos="5400040" algn="r"/>
                        </a:tabLst>
                      </a:pPr>
                      <a:r>
                        <a:rPr lang="en-US" sz="1000" dirty="0">
                          <a:solidFill>
                            <a:schemeClr val="tx1"/>
                          </a:solidFill>
                          <a:effectLst/>
                        </a:rPr>
                        <a:t>DECT-PS</a:t>
                      </a:r>
                      <a:endParaRPr lang="ja-JP" sz="1000" dirty="0">
                        <a:solidFill>
                          <a:schemeClr val="tx1"/>
                        </a:solidFill>
                        <a:effectLst/>
                        <a:latin typeface="明朝"/>
                        <a:cs typeface="Times New Roman"/>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Arial" panose="020B0604020202020204" pitchFamily="34" charset="0"/>
                          <a:cs typeface="Arial" panose="020B0604020202020204" pitchFamily="34" charset="0"/>
                        </a:rPr>
                        <a:t>TCA155,TCA256,TCA355</a:t>
                      </a:r>
                      <a:endParaRPr lang="ja-JP" sz="1000" kern="100" dirty="0">
                        <a:solidFill>
                          <a:schemeClr val="tx1"/>
                        </a:solidFill>
                        <a:effectLst/>
                        <a:latin typeface="Arial" panose="020B0604020202020204" pitchFamily="34" charset="0"/>
                        <a:ea typeface="ＭＳ 明朝"/>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248920" algn="l"/>
                        </a:tabLst>
                      </a:pPr>
                      <a:r>
                        <a:rPr lang="en-US" sz="1000" kern="100" dirty="0">
                          <a:solidFill>
                            <a:schemeClr val="tx1"/>
                          </a:solidFill>
                          <a:effectLst/>
                          <a:latin typeface="Arial" panose="020B0604020202020204" pitchFamily="34" charset="0"/>
                          <a:cs typeface="Arial" panose="020B0604020202020204" pitchFamily="34" charset="0"/>
                        </a:rPr>
                        <a:t> </a:t>
                      </a:r>
                      <a:endParaRPr lang="ja-JP" sz="1000" kern="100" dirty="0">
                        <a:solidFill>
                          <a:schemeClr val="tx1"/>
                        </a:solidFill>
                        <a:effectLst/>
                        <a:latin typeface="Arial" panose="020B0604020202020204" pitchFamily="34" charset="0"/>
                        <a:ea typeface="ＭＳ 明朝"/>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181">
                <a:tc>
                  <a:txBody>
                    <a:bodyPr/>
                    <a:lstStyle/>
                    <a:p>
                      <a:pPr algn="just">
                        <a:lnSpc>
                          <a:spcPts val="1800"/>
                        </a:lnSpc>
                        <a:spcAft>
                          <a:spcPts val="0"/>
                        </a:spcAft>
                        <a:tabLst>
                          <a:tab pos="2700020" algn="ctr"/>
                          <a:tab pos="5400040" algn="r"/>
                        </a:tabLst>
                      </a:pPr>
                      <a:r>
                        <a:rPr lang="en-US" sz="1000" dirty="0">
                          <a:solidFill>
                            <a:schemeClr val="tx1"/>
                          </a:solidFill>
                          <a:effectLst/>
                        </a:rPr>
                        <a:t>IP-CS</a:t>
                      </a:r>
                      <a:endParaRPr lang="ja-JP" sz="1000" dirty="0">
                        <a:solidFill>
                          <a:schemeClr val="tx1"/>
                        </a:solidFill>
                        <a:effectLst/>
                        <a:latin typeface="明朝"/>
                        <a:cs typeface="Times New Roman"/>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0" dirty="0">
                          <a:solidFill>
                            <a:schemeClr val="tx1"/>
                          </a:solidFill>
                          <a:effectLst/>
                          <a:latin typeface="Arial" panose="020B0604020202020204" pitchFamily="34" charset="0"/>
                          <a:cs typeface="Arial" panose="020B0604020202020204" pitchFamily="34" charset="0"/>
                        </a:rPr>
                        <a:t>NCP0158</a:t>
                      </a:r>
                      <a:endParaRPr lang="ja-JP" sz="1000" kern="100" dirty="0">
                        <a:solidFill>
                          <a:schemeClr val="tx1"/>
                        </a:solidFill>
                        <a:effectLst/>
                        <a:latin typeface="Arial" panose="020B0604020202020204" pitchFamily="34" charset="0"/>
                        <a:ea typeface="ＭＳ 明朝"/>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tabLst>
                          <a:tab pos="248920" algn="l"/>
                        </a:tabLst>
                      </a:pPr>
                      <a:r>
                        <a:rPr lang="en-US" sz="1000" kern="100">
                          <a:solidFill>
                            <a:schemeClr val="tx1"/>
                          </a:solidFill>
                          <a:effectLst/>
                          <a:latin typeface="Arial" panose="020B0604020202020204" pitchFamily="34" charset="0"/>
                          <a:cs typeface="Arial" panose="020B0604020202020204" pitchFamily="34" charset="0"/>
                        </a:rPr>
                        <a:t> </a:t>
                      </a:r>
                      <a:endParaRPr lang="ja-JP" sz="1000" kern="100">
                        <a:solidFill>
                          <a:schemeClr val="tx1"/>
                        </a:solidFill>
                        <a:effectLst/>
                        <a:latin typeface="Arial" panose="020B0604020202020204" pitchFamily="34" charset="0"/>
                        <a:ea typeface="ＭＳ 明朝"/>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181">
                <a:tc rowSpan="4">
                  <a:txBody>
                    <a:bodyPr/>
                    <a:lstStyle/>
                    <a:p>
                      <a:pPr algn="just">
                        <a:lnSpc>
                          <a:spcPts val="1800"/>
                        </a:lnSpc>
                        <a:spcAft>
                          <a:spcPts val="0"/>
                        </a:spcAft>
                        <a:tabLst>
                          <a:tab pos="2700020" algn="ctr"/>
                          <a:tab pos="5400040" algn="r"/>
                        </a:tabLst>
                      </a:pPr>
                      <a:r>
                        <a:rPr lang="en-US" sz="1000" dirty="0">
                          <a:solidFill>
                            <a:schemeClr val="tx1"/>
                          </a:solidFill>
                          <a:effectLst/>
                        </a:rPr>
                        <a:t>Legacy terminal</a:t>
                      </a:r>
                      <a:endParaRPr lang="ja-JP" sz="1000" dirty="0">
                        <a:solidFill>
                          <a:schemeClr val="tx1"/>
                        </a:solidFill>
                        <a:effectLst/>
                        <a:latin typeface="明朝"/>
                        <a:cs typeface="Times New Roman"/>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 pos="533400" algn="l"/>
                        </a:tabLst>
                      </a:pPr>
                      <a:r>
                        <a:rPr lang="en-US" sz="1000" dirty="0" smtClean="0">
                          <a:solidFill>
                            <a:schemeClr val="tx1"/>
                          </a:solidFill>
                          <a:effectLst/>
                          <a:latin typeface="Arial" panose="020B0604020202020204" pitchFamily="34" charset="0"/>
                          <a:cs typeface="Arial" panose="020B0604020202020204" pitchFamily="34" charset="0"/>
                        </a:rPr>
                        <a:t>DPT:KX-T7600/T7500/T7400/T7300/T7200 </a:t>
                      </a:r>
                      <a:r>
                        <a:rPr lang="en-US" sz="1000" dirty="0">
                          <a:solidFill>
                            <a:schemeClr val="tx1"/>
                          </a:solidFill>
                          <a:effectLst/>
                          <a:latin typeface="Arial" panose="020B0604020202020204" pitchFamily="34" charset="0"/>
                          <a:cs typeface="Arial" panose="020B0604020202020204" pitchFamily="34" charset="0"/>
                        </a:rPr>
                        <a:t>series</a:t>
                      </a:r>
                      <a:endParaRPr lang="ja-JP" sz="1000" dirty="0">
                        <a:solidFill>
                          <a:schemeClr val="tx1"/>
                        </a:solidFill>
                        <a:effectLst/>
                        <a:latin typeface="Arial" panose="020B0604020202020204" pitchFamily="34" charset="0"/>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a:solidFill>
                            <a:schemeClr val="tx1"/>
                          </a:solidFill>
                          <a:effectLst/>
                          <a:latin typeface="Arial" panose="020B0604020202020204" pitchFamily="34" charset="0"/>
                          <a:cs typeface="Arial" panose="020B0604020202020204" pitchFamily="34" charset="0"/>
                        </a:rPr>
                        <a:t> </a:t>
                      </a:r>
                      <a:endParaRPr lang="ja-JP" sz="1000">
                        <a:solidFill>
                          <a:schemeClr val="tx1"/>
                        </a:solidFill>
                        <a:effectLst/>
                        <a:latin typeface="Arial" panose="020B0604020202020204" pitchFamily="34" charset="0"/>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181">
                <a:tc vMerge="1">
                  <a:txBody>
                    <a:bodyPr/>
                    <a:lstStyle/>
                    <a:p>
                      <a:endParaRPr kumimoji="1" lang="ja-JP" altLang="en-US"/>
                    </a:p>
                  </a:txBody>
                  <a:tcPr/>
                </a:tc>
                <a:tc>
                  <a:txBody>
                    <a:bodyPr/>
                    <a:lstStyle/>
                    <a:p>
                      <a:pPr algn="just">
                        <a:lnSpc>
                          <a:spcPts val="1800"/>
                        </a:lnSpc>
                        <a:spcAft>
                          <a:spcPts val="0"/>
                        </a:spcAft>
                        <a:tabLst>
                          <a:tab pos="2700020" algn="ctr"/>
                          <a:tab pos="5400040" algn="r"/>
                          <a:tab pos="533400" algn="l"/>
                        </a:tabLst>
                      </a:pPr>
                      <a:r>
                        <a:rPr lang="en-US" sz="1000" dirty="0">
                          <a:solidFill>
                            <a:schemeClr val="tx1"/>
                          </a:solidFill>
                          <a:effectLst/>
                          <a:latin typeface="Arial" panose="020B0604020202020204" pitchFamily="34" charset="0"/>
                          <a:cs typeface="Arial" panose="020B0604020202020204" pitchFamily="34" charset="0"/>
                        </a:rPr>
                        <a:t>2.4G </a:t>
                      </a:r>
                      <a:r>
                        <a:rPr lang="en-US" sz="1000" dirty="0" smtClean="0">
                          <a:solidFill>
                            <a:schemeClr val="tx1"/>
                          </a:solidFill>
                          <a:effectLst/>
                          <a:latin typeface="Arial" panose="020B0604020202020204" pitchFamily="34" charset="0"/>
                          <a:cs typeface="Arial" panose="020B0604020202020204" pitchFamily="34" charset="0"/>
                        </a:rPr>
                        <a:t>PS:KX-TD7684/7694 </a:t>
                      </a:r>
                      <a:r>
                        <a:rPr lang="en-US" sz="1000" dirty="0">
                          <a:solidFill>
                            <a:schemeClr val="tx1"/>
                          </a:solidFill>
                          <a:effectLst/>
                          <a:latin typeface="Arial" panose="020B0604020202020204" pitchFamily="34" charset="0"/>
                          <a:cs typeface="Arial" panose="020B0604020202020204" pitchFamily="34" charset="0"/>
                        </a:rPr>
                        <a:t>etc.</a:t>
                      </a:r>
                      <a:endParaRPr lang="ja-JP" sz="1000" dirty="0">
                        <a:solidFill>
                          <a:schemeClr val="tx1"/>
                        </a:solidFill>
                        <a:effectLst/>
                        <a:latin typeface="Arial" panose="020B0604020202020204" pitchFamily="34" charset="0"/>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solidFill>
                            <a:schemeClr val="tx1"/>
                          </a:solidFill>
                          <a:effectLst/>
                          <a:latin typeface="Arial" panose="020B0604020202020204" pitchFamily="34" charset="0"/>
                          <a:cs typeface="Arial" panose="020B0604020202020204" pitchFamily="34" charset="0"/>
                        </a:rPr>
                        <a:t> </a:t>
                      </a:r>
                      <a:endParaRPr lang="ja-JP" sz="1000" dirty="0">
                        <a:solidFill>
                          <a:schemeClr val="tx1"/>
                        </a:solidFill>
                        <a:effectLst/>
                        <a:latin typeface="Arial" panose="020B0604020202020204" pitchFamily="34" charset="0"/>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91">
                <a:tc vMerge="1">
                  <a:txBody>
                    <a:bodyPr/>
                    <a:lstStyle/>
                    <a:p>
                      <a:endParaRPr kumimoji="1" lang="ja-JP" altLang="en-US"/>
                    </a:p>
                  </a:txBody>
                  <a:tcPr/>
                </a:tc>
                <a:tc>
                  <a:txBody>
                    <a:bodyPr/>
                    <a:lstStyle/>
                    <a:p>
                      <a:pPr marL="0" algn="l" defTabSz="914400" rtl="0" eaLnBrk="1" latinLnBrk="0" hangingPunct="1">
                        <a:lnSpc>
                          <a:spcPct val="100000"/>
                        </a:lnSpc>
                        <a:spcAft>
                          <a:spcPts val="0"/>
                        </a:spcAft>
                        <a:tabLst>
                          <a:tab pos="248920" algn="l"/>
                        </a:tabLst>
                      </a:pPr>
                      <a:r>
                        <a:rPr kumimoji="1" lang="en-US" sz="1000" kern="100" dirty="0">
                          <a:solidFill>
                            <a:schemeClr val="tx1"/>
                          </a:solidFill>
                          <a:effectLst/>
                          <a:latin typeface="Arial" panose="020B0604020202020204" pitchFamily="34" charset="0"/>
                          <a:ea typeface="+mn-ea"/>
                          <a:cs typeface="Arial" panose="020B0604020202020204" pitchFamily="34" charset="0"/>
                        </a:rPr>
                        <a:t>CS for 2.4G PS: </a:t>
                      </a:r>
                      <a:r>
                        <a:rPr kumimoji="1" lang="en-US" sz="1000" kern="100" dirty="0" smtClean="0">
                          <a:solidFill>
                            <a:schemeClr val="tx1"/>
                          </a:solidFill>
                          <a:effectLst/>
                          <a:latin typeface="Arial" panose="020B0604020202020204" pitchFamily="34" charset="0"/>
                          <a:ea typeface="+mn-ea"/>
                          <a:cs typeface="Arial" panose="020B0604020202020204" pitchFamily="34" charset="0"/>
                        </a:rPr>
                        <a:t>KX-TDA0141/TDA0142/TDA151/TDA152</a:t>
                      </a:r>
                      <a:endParaRPr kumimoji="1" lang="ja-JP" sz="1000" kern="100" dirty="0">
                        <a:solidFill>
                          <a:schemeClr val="tx1"/>
                        </a:solidFill>
                        <a:effectLst/>
                        <a:latin typeface="Arial" panose="020B0604020202020204" pitchFamily="34" charset="0"/>
                        <a:ea typeface="+mn-ea"/>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solidFill>
                            <a:schemeClr val="tx1"/>
                          </a:solidFill>
                          <a:effectLst/>
                          <a:latin typeface="Arial" panose="020B0604020202020204" pitchFamily="34" charset="0"/>
                          <a:cs typeface="Arial" panose="020B0604020202020204" pitchFamily="34" charset="0"/>
                        </a:rPr>
                        <a:t> </a:t>
                      </a:r>
                      <a:endParaRPr lang="ja-JP" sz="1000" dirty="0">
                        <a:solidFill>
                          <a:schemeClr val="tx1"/>
                        </a:solidFill>
                        <a:effectLst/>
                        <a:latin typeface="Arial" panose="020B0604020202020204" pitchFamily="34" charset="0"/>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91">
                <a:tc vMerge="1">
                  <a:txBody>
                    <a:bodyPr/>
                    <a:lstStyle/>
                    <a:p>
                      <a:endParaRPr kumimoji="1" lang="ja-JP" altLang="en-US"/>
                    </a:p>
                  </a:txBody>
                  <a:tcPr/>
                </a:tc>
                <a:tc>
                  <a:txBody>
                    <a:bodyPr/>
                    <a:lstStyle/>
                    <a:p>
                      <a:pPr algn="l">
                        <a:lnSpc>
                          <a:spcPct val="100000"/>
                        </a:lnSpc>
                        <a:spcAft>
                          <a:spcPts val="0"/>
                        </a:spcAft>
                        <a:tabLst>
                          <a:tab pos="2700020" algn="ctr"/>
                          <a:tab pos="5400040" algn="r"/>
                          <a:tab pos="533400" algn="l"/>
                        </a:tabLst>
                      </a:pPr>
                      <a:r>
                        <a:rPr lang="en-US" sz="1000" dirty="0">
                          <a:solidFill>
                            <a:schemeClr val="tx1"/>
                          </a:solidFill>
                          <a:effectLst/>
                          <a:latin typeface="Arial" panose="020B0604020202020204" pitchFamily="34" charset="0"/>
                          <a:cs typeface="Arial" panose="020B0604020202020204" pitchFamily="34" charset="0"/>
                        </a:rPr>
                        <a:t>CS for DECT: DECT: KX-TDA0141CE/TDA0142CE/TDA0156CE/TDA0156</a:t>
                      </a:r>
                      <a:endParaRPr lang="ja-JP" sz="1000" dirty="0">
                        <a:solidFill>
                          <a:schemeClr val="tx1"/>
                        </a:solidFill>
                        <a:effectLst/>
                        <a:latin typeface="Arial" panose="020B0604020202020204" pitchFamily="34" charset="0"/>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solidFill>
                            <a:schemeClr val="tx1"/>
                          </a:solidFill>
                          <a:effectLst/>
                          <a:latin typeface="Arial" panose="020B0604020202020204" pitchFamily="34" charset="0"/>
                          <a:cs typeface="Arial" panose="020B0604020202020204" pitchFamily="34" charset="0"/>
                        </a:rPr>
                        <a:t> </a:t>
                      </a:r>
                      <a:endParaRPr lang="ja-JP" sz="1000" dirty="0">
                        <a:solidFill>
                          <a:schemeClr val="tx1"/>
                        </a:solidFill>
                        <a:effectLst/>
                        <a:latin typeface="Arial" panose="020B0604020202020204" pitchFamily="34" charset="0"/>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181">
                <a:tc>
                  <a:txBody>
                    <a:bodyPr/>
                    <a:lstStyle/>
                    <a:p>
                      <a:pPr algn="just">
                        <a:lnSpc>
                          <a:spcPts val="1800"/>
                        </a:lnSpc>
                        <a:spcAft>
                          <a:spcPts val="0"/>
                        </a:spcAft>
                        <a:tabLst>
                          <a:tab pos="2700020" algn="ctr"/>
                          <a:tab pos="5400040" algn="r"/>
                        </a:tabLst>
                      </a:pPr>
                      <a:r>
                        <a:rPr lang="en-US" sz="1000" dirty="0">
                          <a:solidFill>
                            <a:schemeClr val="tx1"/>
                          </a:solidFill>
                          <a:effectLst/>
                        </a:rPr>
                        <a:t>Voicemail</a:t>
                      </a:r>
                      <a:endParaRPr lang="ja-JP" sz="1000" dirty="0">
                        <a:solidFill>
                          <a:schemeClr val="tx1"/>
                        </a:solidFill>
                        <a:effectLst/>
                        <a:latin typeface="明朝"/>
                        <a:cs typeface="Times New Roman"/>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 pos="533400" algn="l"/>
                        </a:tabLst>
                      </a:pPr>
                      <a:r>
                        <a:rPr lang="en-US" sz="1000" dirty="0">
                          <a:solidFill>
                            <a:schemeClr val="tx1"/>
                          </a:solidFill>
                          <a:effectLst/>
                          <a:latin typeface="Arial" panose="020B0604020202020204" pitchFamily="34" charset="0"/>
                          <a:cs typeface="Arial" panose="020B0604020202020204" pitchFamily="34" charset="0"/>
                        </a:rPr>
                        <a:t>KX-TVM200/TVM50, KX-TVA200/TVA50</a:t>
                      </a:r>
                      <a:endParaRPr lang="ja-JP" sz="1000" dirty="0">
                        <a:solidFill>
                          <a:schemeClr val="tx1"/>
                        </a:solidFill>
                        <a:effectLst/>
                        <a:latin typeface="Arial" panose="020B0604020202020204" pitchFamily="34" charset="0"/>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solidFill>
                            <a:schemeClr val="tx1"/>
                          </a:solidFill>
                          <a:effectLst/>
                          <a:latin typeface="Arial" panose="020B0604020202020204" pitchFamily="34" charset="0"/>
                          <a:cs typeface="Arial" panose="020B0604020202020204" pitchFamily="34" charset="0"/>
                        </a:rPr>
                        <a:t> </a:t>
                      </a:r>
                      <a:endParaRPr lang="ja-JP" sz="1000" dirty="0">
                        <a:solidFill>
                          <a:schemeClr val="tx1"/>
                        </a:solidFill>
                        <a:effectLst/>
                        <a:latin typeface="Arial" panose="020B0604020202020204" pitchFamily="34" charset="0"/>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181">
                <a:tc>
                  <a:txBody>
                    <a:bodyPr/>
                    <a:lstStyle/>
                    <a:p>
                      <a:pPr algn="just">
                        <a:lnSpc>
                          <a:spcPts val="1800"/>
                        </a:lnSpc>
                        <a:spcAft>
                          <a:spcPts val="0"/>
                        </a:spcAft>
                        <a:tabLst>
                          <a:tab pos="2700020" algn="ctr"/>
                          <a:tab pos="5400040" algn="r"/>
                        </a:tabLst>
                      </a:pPr>
                      <a:r>
                        <a:rPr lang="en-US" sz="1000" dirty="0">
                          <a:solidFill>
                            <a:schemeClr val="tx1"/>
                          </a:solidFill>
                          <a:effectLst/>
                        </a:rPr>
                        <a:t>Application</a:t>
                      </a:r>
                      <a:endParaRPr lang="ja-JP" sz="1000" dirty="0">
                        <a:solidFill>
                          <a:schemeClr val="tx1"/>
                        </a:solidFill>
                        <a:effectLst/>
                        <a:latin typeface="明朝"/>
                        <a:cs typeface="Times New Roman"/>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solidFill>
                            <a:schemeClr val="tx1"/>
                          </a:solidFill>
                          <a:effectLst/>
                          <a:latin typeface="Arial" panose="020B0604020202020204" pitchFamily="34" charset="0"/>
                          <a:cs typeface="Arial" panose="020B0604020202020204" pitchFamily="34" charset="0"/>
                        </a:rPr>
                        <a:t>CA</a:t>
                      </a:r>
                      <a:endParaRPr lang="ja-JP" sz="1000" dirty="0">
                        <a:solidFill>
                          <a:schemeClr val="tx1"/>
                        </a:solidFill>
                        <a:effectLst/>
                        <a:latin typeface="Arial" panose="020B0604020202020204" pitchFamily="34" charset="0"/>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solidFill>
                            <a:schemeClr val="tx1"/>
                          </a:solidFill>
                          <a:effectLst/>
                          <a:latin typeface="Arial" panose="020B0604020202020204" pitchFamily="34" charset="0"/>
                          <a:cs typeface="Arial" panose="020B0604020202020204" pitchFamily="34" charset="0"/>
                        </a:rPr>
                        <a:t> </a:t>
                      </a:r>
                      <a:endParaRPr lang="ja-JP" sz="1000" dirty="0">
                        <a:solidFill>
                          <a:schemeClr val="tx1"/>
                        </a:solidFill>
                        <a:effectLst/>
                        <a:latin typeface="Arial" panose="020B0604020202020204" pitchFamily="34" charset="0"/>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181">
                <a:tc>
                  <a:txBody>
                    <a:bodyPr/>
                    <a:lstStyle/>
                    <a:p>
                      <a:pPr algn="l">
                        <a:lnSpc>
                          <a:spcPts val="1800"/>
                        </a:lnSpc>
                        <a:spcAft>
                          <a:spcPts val="0"/>
                        </a:spcAft>
                        <a:tabLst>
                          <a:tab pos="2700020" algn="ctr"/>
                          <a:tab pos="5400040" algn="r"/>
                        </a:tabLst>
                      </a:pPr>
                      <a:r>
                        <a:rPr lang="en-US" sz="1000" dirty="0">
                          <a:solidFill>
                            <a:schemeClr val="tx1"/>
                          </a:solidFill>
                          <a:effectLst/>
                        </a:rPr>
                        <a:t>Stacked PBX for NS1000</a:t>
                      </a:r>
                      <a:endParaRPr lang="ja-JP" sz="1000" dirty="0">
                        <a:solidFill>
                          <a:schemeClr val="tx1"/>
                        </a:solidFill>
                        <a:effectLst/>
                        <a:latin typeface="明朝"/>
                        <a:cs typeface="Times New Roman"/>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solidFill>
                            <a:schemeClr val="tx1"/>
                          </a:solidFill>
                          <a:effectLst/>
                          <a:latin typeface="Arial" panose="020B0604020202020204" pitchFamily="34" charset="0"/>
                          <a:cs typeface="Arial" panose="020B0604020202020204" pitchFamily="34" charset="0"/>
                        </a:rPr>
                        <a:t>NCP500/1000, </a:t>
                      </a:r>
                      <a:r>
                        <a:rPr lang="en-US" sz="1000" dirty="0" smtClean="0">
                          <a:solidFill>
                            <a:schemeClr val="tx1"/>
                          </a:solidFill>
                          <a:effectLst/>
                          <a:latin typeface="Arial" panose="020B0604020202020204" pitchFamily="34" charset="0"/>
                          <a:cs typeface="Arial" panose="020B0604020202020204" pitchFamily="34" charset="0"/>
                        </a:rPr>
                        <a:t>NS1020 TDA100/200,TDE100/200</a:t>
                      </a:r>
                      <a:endParaRPr lang="ja-JP" sz="1000" dirty="0">
                        <a:solidFill>
                          <a:schemeClr val="tx1"/>
                        </a:solidFill>
                        <a:effectLst/>
                        <a:latin typeface="Arial" panose="020B0604020202020204" pitchFamily="34" charset="0"/>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tabLst>
                          <a:tab pos="2700020" algn="ctr"/>
                          <a:tab pos="5400040" algn="r"/>
                        </a:tabLst>
                      </a:pPr>
                      <a:r>
                        <a:rPr lang="en-US" sz="1000" dirty="0">
                          <a:solidFill>
                            <a:schemeClr val="tx1"/>
                          </a:solidFill>
                          <a:effectLst/>
                          <a:latin typeface="Arial" panose="020B0604020202020204" pitchFamily="34" charset="0"/>
                          <a:cs typeface="Arial" panose="020B0604020202020204" pitchFamily="34" charset="0"/>
                        </a:rPr>
                        <a:t>For expansion GW</a:t>
                      </a:r>
                      <a:endParaRPr lang="ja-JP" sz="1000" dirty="0">
                        <a:solidFill>
                          <a:schemeClr val="tx1"/>
                        </a:solidFill>
                        <a:effectLst/>
                        <a:latin typeface="Arial" panose="020B0604020202020204" pitchFamily="34" charset="0"/>
                        <a:cs typeface="Arial" panose="020B0604020202020204" pitchFamily="34" charset="0"/>
                      </a:endParaRPr>
                    </a:p>
                  </a:txBody>
                  <a:tcPr marL="40729" marR="40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37"/>
          <p:cNvSpPr>
            <a:spLocks noChangeArrowheads="1"/>
          </p:cNvSpPr>
          <p:nvPr/>
        </p:nvSpPr>
        <p:spPr bwMode="auto">
          <a:xfrm>
            <a:off x="1655676" y="87474"/>
            <a:ext cx="4966188" cy="43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dirty="0">
                <a:solidFill>
                  <a:schemeClr val="bg1"/>
                </a:solidFill>
              </a:rPr>
              <a:t>3-2. Terminal Compatibility </a:t>
            </a:r>
            <a:r>
              <a:rPr lang="en-US" altLang="ja-JP" sz="2400" dirty="0" smtClean="0">
                <a:solidFill>
                  <a:schemeClr val="bg1"/>
                </a:solidFill>
              </a:rPr>
              <a:t>(4) </a:t>
            </a:r>
            <a:endParaRPr lang="en-US" altLang="ja-JP" sz="2400" dirty="0">
              <a:solidFill>
                <a:schemeClr val="bg1"/>
              </a:solidFill>
            </a:endParaRPr>
          </a:p>
        </p:txBody>
      </p:sp>
      <p:sp>
        <p:nvSpPr>
          <p:cNvPr id="4" name="Rectangle 185"/>
          <p:cNvSpPr>
            <a:spLocks noChangeArrowheads="1"/>
          </p:cNvSpPr>
          <p:nvPr/>
        </p:nvSpPr>
        <p:spPr bwMode="auto">
          <a:xfrm>
            <a:off x="971600" y="705250"/>
            <a:ext cx="3888432" cy="2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The table of </a:t>
            </a:r>
            <a:r>
              <a:rPr lang="en-US" altLang="ja-JP" sz="1200" dirty="0" smtClean="0">
                <a:solidFill>
                  <a:srgbClr val="FF0000"/>
                </a:solidFill>
              </a:rPr>
              <a:t>Un</a:t>
            </a:r>
            <a:r>
              <a:rPr lang="en-US" altLang="ja-JP" sz="1200" dirty="0" smtClean="0"/>
              <a:t>supported Terminals</a:t>
            </a:r>
            <a:r>
              <a:rPr lang="en-US" altLang="ja-JP" sz="1200" dirty="0"/>
              <a:t>:</a:t>
            </a:r>
          </a:p>
        </p:txBody>
      </p:sp>
    </p:spTree>
    <p:extLst>
      <p:ext uri="{BB962C8B-B14F-4D97-AF65-F5344CB8AC3E}">
        <p14:creationId xmlns:p14="http://schemas.microsoft.com/office/powerpoint/2010/main" val="20021445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184746539"/>
              </p:ext>
            </p:extLst>
          </p:nvPr>
        </p:nvGraphicFramePr>
        <p:xfrm>
          <a:off x="1079612" y="1203594"/>
          <a:ext cx="6124575" cy="1641088"/>
        </p:xfrm>
        <a:graphic>
          <a:graphicData uri="http://schemas.openxmlformats.org/drawingml/2006/table">
            <a:tbl>
              <a:tblPr>
                <a:tableStyleId>{5C22544A-7EE6-4342-B048-85BDC9FD1C3A}</a:tableStyleId>
              </a:tblPr>
              <a:tblGrid>
                <a:gridCol w="1122587"/>
                <a:gridCol w="1835717"/>
                <a:gridCol w="2345919"/>
                <a:gridCol w="820352"/>
              </a:tblGrid>
              <a:tr h="273515">
                <a:tc>
                  <a:txBody>
                    <a:bodyPr/>
                    <a:lstStyle/>
                    <a:p>
                      <a:pPr algn="ctr">
                        <a:spcAft>
                          <a:spcPts val="0"/>
                        </a:spcAft>
                      </a:pPr>
                      <a:r>
                        <a:rPr lang="en-US" sz="1050" b="1" kern="100" dirty="0">
                          <a:solidFill>
                            <a:schemeClr val="tx1"/>
                          </a:solidFill>
                          <a:effectLst/>
                        </a:rPr>
                        <a:t>Model</a:t>
                      </a:r>
                      <a:endParaRPr lang="ja-JP" sz="1050" b="1"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US" sz="1050" b="1" kern="100" dirty="0">
                          <a:solidFill>
                            <a:schemeClr val="tx1"/>
                          </a:solidFill>
                          <a:effectLst/>
                        </a:rPr>
                        <a:t>Name</a:t>
                      </a:r>
                      <a:endParaRPr lang="ja-JP" sz="1050" b="1"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98170" algn="just">
                        <a:spcAft>
                          <a:spcPts val="0"/>
                        </a:spcAft>
                      </a:pPr>
                      <a:r>
                        <a:rPr lang="en-US" sz="1050" b="1" kern="100" dirty="0">
                          <a:solidFill>
                            <a:schemeClr val="tx1"/>
                          </a:solidFill>
                          <a:effectLst/>
                        </a:rPr>
                        <a:t>Description</a:t>
                      </a:r>
                      <a:endParaRPr lang="ja-JP" sz="1050" b="1"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50" b="1" kern="100" dirty="0">
                          <a:solidFill>
                            <a:schemeClr val="tx1"/>
                          </a:solidFill>
                          <a:effectLst/>
                        </a:rPr>
                        <a:t>Remarks</a:t>
                      </a:r>
                      <a:endParaRPr lang="ja-JP" sz="1050" b="1"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515">
                <a:tc>
                  <a:txBody>
                    <a:bodyPr/>
                    <a:lstStyle/>
                    <a:p>
                      <a:pPr algn="just">
                        <a:spcAft>
                          <a:spcPts val="0"/>
                        </a:spcAft>
                      </a:pPr>
                      <a:r>
                        <a:rPr lang="en-US" sz="1050" b="1" kern="0" dirty="0">
                          <a:solidFill>
                            <a:schemeClr val="tx1"/>
                          </a:solidFill>
                          <a:effectLst/>
                        </a:rPr>
                        <a:t>KX-NS8188X</a:t>
                      </a:r>
                      <a:endParaRPr lang="ja-JP" sz="1050" b="1"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en-US" sz="1050" kern="0" dirty="0">
                          <a:solidFill>
                            <a:schemeClr val="tx1"/>
                          </a:solidFill>
                          <a:effectLst/>
                        </a:rPr>
                        <a:t>E1 Trunk Adaptor</a:t>
                      </a:r>
                      <a:endParaRPr lang="ja-JP" sz="1050"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50" kern="100">
                          <a:solidFill>
                            <a:schemeClr val="tx1"/>
                          </a:solidFill>
                          <a:effectLst/>
                        </a:rPr>
                        <a:t>1 E1 Interface</a:t>
                      </a:r>
                      <a:endParaRPr lang="ja-JP" sz="1050" kern="10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50" kern="100" dirty="0">
                          <a:solidFill>
                            <a:schemeClr val="tx1"/>
                          </a:solidFill>
                          <a:effectLst/>
                        </a:rPr>
                        <a:t> </a:t>
                      </a:r>
                      <a:endParaRPr lang="ja-JP" sz="1050" kern="100" dirty="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029">
                <a:tc>
                  <a:txBody>
                    <a:bodyPr/>
                    <a:lstStyle/>
                    <a:p>
                      <a:pPr algn="just">
                        <a:spcAft>
                          <a:spcPts val="0"/>
                        </a:spcAft>
                      </a:pPr>
                      <a:r>
                        <a:rPr lang="en-US" sz="1050" b="1" kern="0" dirty="0">
                          <a:solidFill>
                            <a:schemeClr val="tx1"/>
                          </a:solidFill>
                          <a:effectLst/>
                        </a:rPr>
                        <a:t>KX-NS8290CE</a:t>
                      </a:r>
                      <a:endParaRPr lang="ja-JP" sz="1050" b="1"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en-US" sz="1050" kern="0">
                          <a:solidFill>
                            <a:schemeClr val="tx1"/>
                          </a:solidFill>
                          <a:effectLst/>
                        </a:rPr>
                        <a:t>PRI Adaptor(30ch)</a:t>
                      </a:r>
                      <a:endParaRPr lang="ja-JP" sz="1050" kern="10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50" kern="100">
                          <a:solidFill>
                            <a:schemeClr val="tx1"/>
                          </a:solidFill>
                          <a:effectLst/>
                        </a:rPr>
                        <a:t>1 PRI(30ch) Interface</a:t>
                      </a:r>
                      <a:endParaRPr lang="ja-JP" sz="1050" kern="100">
                        <a:solidFill>
                          <a:schemeClr val="tx1"/>
                        </a:solidFill>
                        <a:effectLst/>
                      </a:endParaRPr>
                    </a:p>
                    <a:p>
                      <a:pPr algn="l">
                        <a:spcAft>
                          <a:spcPts val="0"/>
                        </a:spcAft>
                      </a:pPr>
                      <a:r>
                        <a:rPr lang="en-US" sz="1050" kern="100">
                          <a:solidFill>
                            <a:schemeClr val="tx1"/>
                          </a:solidFill>
                          <a:effectLst/>
                        </a:rPr>
                        <a:t>Support Public line and Private line</a:t>
                      </a:r>
                      <a:endParaRPr lang="ja-JP" sz="1050" kern="10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50" kern="100">
                          <a:solidFill>
                            <a:schemeClr val="tx1"/>
                          </a:solidFill>
                          <a:effectLst/>
                        </a:rPr>
                        <a:t> </a:t>
                      </a:r>
                      <a:endParaRPr lang="ja-JP" sz="1050" kern="10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029">
                <a:tc>
                  <a:txBody>
                    <a:bodyPr/>
                    <a:lstStyle/>
                    <a:p>
                      <a:pPr algn="just">
                        <a:spcAft>
                          <a:spcPts val="0"/>
                        </a:spcAft>
                      </a:pPr>
                      <a:r>
                        <a:rPr lang="en-US" sz="1050" b="1" kern="0" dirty="0">
                          <a:solidFill>
                            <a:schemeClr val="tx1"/>
                          </a:solidFill>
                          <a:effectLst/>
                        </a:rPr>
                        <a:t>KX-NS8290</a:t>
                      </a:r>
                      <a:endParaRPr lang="ja-JP" sz="1050" b="1"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en-US" sz="1050" kern="0">
                          <a:solidFill>
                            <a:schemeClr val="tx1"/>
                          </a:solidFill>
                          <a:effectLst/>
                        </a:rPr>
                        <a:t>PRI Adaptor(23ch)</a:t>
                      </a:r>
                      <a:endParaRPr lang="ja-JP" sz="1050" kern="10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50" kern="100" dirty="0">
                          <a:solidFill>
                            <a:schemeClr val="tx1"/>
                          </a:solidFill>
                          <a:effectLst/>
                        </a:rPr>
                        <a:t>1 PRI(23ch) Interface</a:t>
                      </a:r>
                      <a:endParaRPr lang="ja-JP" sz="1050" kern="100" dirty="0">
                        <a:solidFill>
                          <a:schemeClr val="tx1"/>
                        </a:solidFill>
                        <a:effectLst/>
                      </a:endParaRPr>
                    </a:p>
                    <a:p>
                      <a:pPr algn="l">
                        <a:spcAft>
                          <a:spcPts val="0"/>
                        </a:spcAft>
                      </a:pPr>
                      <a:r>
                        <a:rPr lang="en-US" sz="1050" kern="100" dirty="0">
                          <a:solidFill>
                            <a:schemeClr val="tx1"/>
                          </a:solidFill>
                          <a:effectLst/>
                        </a:rPr>
                        <a:t>Support Public line and Private line</a:t>
                      </a:r>
                      <a:endParaRPr lang="ja-JP" sz="1050"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50" kern="100" dirty="0">
                          <a:solidFill>
                            <a:schemeClr val="tx1"/>
                          </a:solidFill>
                          <a:effectLst/>
                        </a:rPr>
                        <a:t> </a:t>
                      </a:r>
                      <a:endParaRPr lang="ja-JP" sz="1050" kern="100" dirty="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37"/>
          <p:cNvSpPr>
            <a:spLocks noChangeArrowheads="1"/>
          </p:cNvSpPr>
          <p:nvPr/>
        </p:nvSpPr>
        <p:spPr bwMode="auto">
          <a:xfrm>
            <a:off x="1655676" y="87474"/>
            <a:ext cx="5904656" cy="43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dirty="0" smtClean="0">
                <a:solidFill>
                  <a:schemeClr val="bg1"/>
                </a:solidFill>
              </a:rPr>
              <a:t>3-3. Trunk Adaptor Compatibility </a:t>
            </a:r>
            <a:endParaRPr lang="en-US" altLang="ja-JP" sz="2400" dirty="0">
              <a:solidFill>
                <a:schemeClr val="bg1"/>
              </a:solidFill>
            </a:endParaRPr>
          </a:p>
        </p:txBody>
      </p:sp>
      <p:sp>
        <p:nvSpPr>
          <p:cNvPr id="4" name="正方形/長方形 3"/>
          <p:cNvSpPr/>
          <p:nvPr/>
        </p:nvSpPr>
        <p:spPr>
          <a:xfrm>
            <a:off x="1043608" y="2974181"/>
            <a:ext cx="6228692" cy="461665"/>
          </a:xfrm>
          <a:prstGeom prst="rect">
            <a:avLst/>
          </a:prstGeom>
        </p:spPr>
        <p:txBody>
          <a:bodyPr wrap="square">
            <a:spAutoFit/>
          </a:bodyPr>
          <a:lstStyle/>
          <a:p>
            <a:r>
              <a:rPr lang="en-US" altLang="ja-JP" sz="1200" dirty="0"/>
              <a:t>Note: Trunk </a:t>
            </a:r>
            <a:r>
              <a:rPr lang="en-US" altLang="ja-JP" sz="1200" dirty="0" smtClean="0"/>
              <a:t>adaptors can</a:t>
            </a:r>
            <a:r>
              <a:rPr lang="en-US" altLang="ja-JP" sz="1200" dirty="0" smtClean="0">
                <a:solidFill>
                  <a:srgbClr val="FF0000"/>
                </a:solidFill>
              </a:rPr>
              <a:t>not</a:t>
            </a:r>
            <a:r>
              <a:rPr lang="en-US" altLang="ja-JP" sz="1200" dirty="0" smtClean="0"/>
              <a:t> </a:t>
            </a:r>
            <a:r>
              <a:rPr lang="en-US" altLang="ja-JP" sz="1200" dirty="0"/>
              <a:t>be supported on NS300/500/700 as the expansion gateway.</a:t>
            </a:r>
            <a:endParaRPr lang="ja-JP" altLang="en-US" sz="1200" dirty="0"/>
          </a:p>
        </p:txBody>
      </p:sp>
      <p:sp>
        <p:nvSpPr>
          <p:cNvPr id="5" name="Rectangle 185"/>
          <p:cNvSpPr>
            <a:spLocks noChangeArrowheads="1"/>
          </p:cNvSpPr>
          <p:nvPr/>
        </p:nvSpPr>
        <p:spPr bwMode="auto">
          <a:xfrm>
            <a:off x="971600" y="735546"/>
            <a:ext cx="2448272" cy="2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The table of </a:t>
            </a:r>
            <a:r>
              <a:rPr lang="en-US" altLang="ja-JP" sz="1200" dirty="0" smtClean="0"/>
              <a:t>Trunk Adaptors</a:t>
            </a:r>
            <a:r>
              <a:rPr lang="en-US" altLang="ja-JP" sz="1200" dirty="0"/>
              <a:t>:</a:t>
            </a:r>
          </a:p>
        </p:txBody>
      </p:sp>
    </p:spTree>
    <p:extLst>
      <p:ext uri="{BB962C8B-B14F-4D97-AF65-F5344CB8AC3E}">
        <p14:creationId xmlns:p14="http://schemas.microsoft.com/office/powerpoint/2010/main" val="11063582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455701387"/>
              </p:ext>
            </p:extLst>
          </p:nvPr>
        </p:nvGraphicFramePr>
        <p:xfrm>
          <a:off x="1079612" y="1030168"/>
          <a:ext cx="6669140" cy="3008665"/>
        </p:xfrm>
        <a:graphic>
          <a:graphicData uri="http://schemas.openxmlformats.org/drawingml/2006/table">
            <a:tbl>
              <a:tblPr>
                <a:tableStyleId>{5C22544A-7EE6-4342-B048-85BDC9FD1C3A}</a:tableStyleId>
              </a:tblPr>
              <a:tblGrid>
                <a:gridCol w="1122587"/>
                <a:gridCol w="3599511"/>
                <a:gridCol w="1947042"/>
              </a:tblGrid>
              <a:tr h="273515">
                <a:tc>
                  <a:txBody>
                    <a:bodyPr/>
                    <a:lstStyle/>
                    <a:p>
                      <a:pPr algn="ctr">
                        <a:spcAft>
                          <a:spcPts val="0"/>
                        </a:spcAft>
                      </a:pPr>
                      <a:r>
                        <a:rPr lang="en-US" sz="1050" b="1" kern="100" dirty="0">
                          <a:solidFill>
                            <a:schemeClr val="tx1"/>
                          </a:solidFill>
                          <a:effectLst/>
                        </a:rPr>
                        <a:t>Model</a:t>
                      </a:r>
                      <a:endParaRPr lang="ja-JP" sz="1050" b="1"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indent="0" algn="ctr">
                        <a:spcAft>
                          <a:spcPts val="0"/>
                        </a:spcAft>
                      </a:pPr>
                      <a:r>
                        <a:rPr lang="en-US" sz="1050" b="1" kern="100" dirty="0">
                          <a:solidFill>
                            <a:schemeClr val="tx1"/>
                          </a:solidFill>
                          <a:effectLst/>
                        </a:rPr>
                        <a:t>Description</a:t>
                      </a:r>
                      <a:endParaRPr lang="ja-JP" sz="1050" b="1"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50" b="1" kern="100" dirty="0">
                          <a:solidFill>
                            <a:schemeClr val="tx1"/>
                          </a:solidFill>
                          <a:effectLst/>
                        </a:rPr>
                        <a:t>Remarks</a:t>
                      </a:r>
                      <a:endParaRPr lang="ja-JP" sz="1050" b="1"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515">
                <a:tc>
                  <a:txBody>
                    <a:bodyPr/>
                    <a:lstStyle/>
                    <a:p>
                      <a:pPr algn="just">
                        <a:spcAft>
                          <a:spcPts val="0"/>
                        </a:spcAft>
                      </a:pPr>
                      <a:r>
                        <a:rPr lang="en-US" sz="1050" b="1" kern="0" dirty="0" smtClean="0">
                          <a:solidFill>
                            <a:schemeClr val="tx1"/>
                          </a:solidFill>
                          <a:effectLst/>
                        </a:rPr>
                        <a:t>KX-TDA0105</a:t>
                      </a:r>
                      <a:endParaRPr lang="ja-JP" sz="1050" b="1"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altLang="ja-JP" sz="1050" kern="100" dirty="0" smtClean="0">
                          <a:solidFill>
                            <a:schemeClr val="tx1"/>
                          </a:solidFill>
                          <a:effectLst/>
                          <a:latin typeface="+mn-lt"/>
                          <a:ea typeface="+mn-ea"/>
                          <a:cs typeface="+mn-cs"/>
                        </a:rPr>
                        <a:t>Memory</a:t>
                      </a:r>
                      <a:r>
                        <a:rPr lang="en-US" altLang="ja-JP" sz="1050" kern="100" baseline="0" dirty="0" smtClean="0">
                          <a:solidFill>
                            <a:schemeClr val="tx1"/>
                          </a:solidFill>
                          <a:effectLst/>
                          <a:latin typeface="+mn-lt"/>
                          <a:ea typeface="+mn-ea"/>
                          <a:cs typeface="+mn-cs"/>
                        </a:rPr>
                        <a:t> Expansion card (MEC)</a:t>
                      </a:r>
                      <a:endParaRPr lang="ja-JP" sz="1050"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50" kern="100" dirty="0">
                          <a:solidFill>
                            <a:schemeClr val="tx1"/>
                          </a:solidFill>
                          <a:effectLst/>
                        </a:rPr>
                        <a:t> </a:t>
                      </a:r>
                      <a:endParaRPr lang="ja-JP" sz="1050" kern="100" dirty="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5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b="1" kern="0" dirty="0" smtClean="0">
                          <a:solidFill>
                            <a:schemeClr val="tx1"/>
                          </a:solidFill>
                          <a:effectLst/>
                        </a:rPr>
                        <a:t>KX-TDA0191</a:t>
                      </a:r>
                      <a:endParaRPr lang="ja-JP" altLang="ja-JP" sz="1050" b="1" kern="100" dirty="0" smtClean="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altLang="ja-JP" sz="1050" kern="100" dirty="0" smtClean="0">
                          <a:solidFill>
                            <a:schemeClr val="tx1"/>
                          </a:solidFill>
                          <a:effectLst/>
                          <a:latin typeface="Arial"/>
                          <a:ea typeface="ＭＳ 明朝"/>
                          <a:cs typeface="Times New Roman"/>
                        </a:rPr>
                        <a:t>4-Channel</a:t>
                      </a:r>
                      <a:r>
                        <a:rPr lang="en-US" altLang="ja-JP" sz="1050" kern="100" baseline="0" dirty="0" smtClean="0">
                          <a:solidFill>
                            <a:schemeClr val="tx1"/>
                          </a:solidFill>
                          <a:effectLst/>
                          <a:latin typeface="Arial"/>
                          <a:ea typeface="ＭＳ 明朝"/>
                          <a:cs typeface="Times New Roman"/>
                        </a:rPr>
                        <a:t> Message Card (MSG4)</a:t>
                      </a:r>
                      <a:endParaRPr lang="ja-JP" sz="1050"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endParaRPr lang="ja-JP" sz="1050" kern="100" dirty="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5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b="1" kern="0" dirty="0" smtClean="0">
                          <a:solidFill>
                            <a:schemeClr val="tx1"/>
                          </a:solidFill>
                          <a:effectLst/>
                        </a:rPr>
                        <a:t>KX-TDA0192</a:t>
                      </a:r>
                      <a:endParaRPr lang="ja-JP" altLang="ja-JP" sz="1050" b="1" kern="100" dirty="0" smtClean="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altLang="ja-JP" sz="1050" kern="100" dirty="0" smtClean="0">
                          <a:solidFill>
                            <a:schemeClr val="tx1"/>
                          </a:solidFill>
                          <a:effectLst/>
                          <a:latin typeface="Arial"/>
                          <a:ea typeface="ＭＳ 明朝"/>
                          <a:cs typeface="Times New Roman"/>
                        </a:rPr>
                        <a:t>2-Channel</a:t>
                      </a:r>
                      <a:r>
                        <a:rPr lang="en-US" altLang="ja-JP" sz="1050" kern="100" baseline="0" dirty="0" smtClean="0">
                          <a:solidFill>
                            <a:schemeClr val="tx1"/>
                          </a:solidFill>
                          <a:effectLst/>
                          <a:latin typeface="Arial"/>
                          <a:ea typeface="ＭＳ 明朝"/>
                          <a:cs typeface="Times New Roman"/>
                        </a:rPr>
                        <a:t> Simplified Voice Message Card (ESVM2)</a:t>
                      </a:r>
                      <a:endParaRPr lang="ja-JP" sz="1050"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endParaRPr lang="ja-JP" sz="1050" kern="100" dirty="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5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b="1" kern="0" dirty="0" smtClean="0">
                          <a:solidFill>
                            <a:schemeClr val="tx1"/>
                          </a:solidFill>
                          <a:effectLst/>
                        </a:rPr>
                        <a:t>KX-TDA0194</a:t>
                      </a:r>
                      <a:endParaRPr lang="ja-JP" altLang="ja-JP" sz="1050" b="1" kern="100" dirty="0" smtClean="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n-lt"/>
                          <a:ea typeface="ＭＳ 明朝"/>
                          <a:cs typeface="Times New Roman"/>
                        </a:rPr>
                        <a:t>4-Channel</a:t>
                      </a:r>
                      <a:r>
                        <a:rPr lang="en-US" altLang="ja-JP" sz="1050" kern="100" baseline="0" dirty="0" smtClean="0">
                          <a:solidFill>
                            <a:schemeClr val="tx1"/>
                          </a:solidFill>
                          <a:effectLst/>
                          <a:latin typeface="+mn-lt"/>
                          <a:ea typeface="ＭＳ 明朝"/>
                          <a:cs typeface="Times New Roman"/>
                        </a:rPr>
                        <a:t> Simplified Voice Message Card (ESVM4)</a:t>
                      </a:r>
                      <a:endParaRPr lang="ja-JP" altLang="ja-JP" sz="1050" kern="100" dirty="0" smtClean="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endParaRPr lang="ja-JP" sz="1050" kern="100" dirty="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5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b="1" kern="0" dirty="0" smtClean="0">
                          <a:solidFill>
                            <a:schemeClr val="tx1"/>
                          </a:solidFill>
                          <a:effectLst/>
                        </a:rPr>
                        <a:t>KX-TDA0196</a:t>
                      </a:r>
                      <a:endParaRPr lang="ja-JP" altLang="ja-JP" sz="1050" b="1" kern="100" dirty="0" smtClean="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altLang="ja-JP" sz="1050" kern="100" dirty="0" smtClean="0">
                          <a:solidFill>
                            <a:schemeClr val="tx1"/>
                          </a:solidFill>
                          <a:effectLst/>
                          <a:latin typeface="Arial"/>
                          <a:ea typeface="ＭＳ 明朝"/>
                          <a:cs typeface="Times New Roman"/>
                        </a:rPr>
                        <a:t>Remote Card (RMT)</a:t>
                      </a:r>
                      <a:endParaRPr lang="ja-JP" sz="1050"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endParaRPr lang="ja-JP" sz="1050" kern="100" dirty="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5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b="1" kern="0" dirty="0" smtClean="0">
                          <a:solidFill>
                            <a:schemeClr val="tx1"/>
                          </a:solidFill>
                          <a:effectLst/>
                        </a:rPr>
                        <a:t>KX-TDA0410</a:t>
                      </a:r>
                      <a:endParaRPr lang="ja-JP" altLang="ja-JP" sz="1050" b="1" kern="100" dirty="0" smtClean="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altLang="ja-JP" sz="1050" kern="100" dirty="0" smtClean="0">
                          <a:solidFill>
                            <a:schemeClr val="tx1"/>
                          </a:solidFill>
                          <a:effectLst/>
                          <a:latin typeface="Arial"/>
                          <a:ea typeface="ＭＳ 明朝"/>
                          <a:cs typeface="Times New Roman"/>
                        </a:rPr>
                        <a:t>CTI Link Card (CTI-LINK)</a:t>
                      </a:r>
                      <a:endParaRPr lang="ja-JP" sz="1050"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endParaRPr lang="ja-JP" sz="1050" kern="100" dirty="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5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b="1" kern="0" dirty="0" smtClean="0">
                          <a:solidFill>
                            <a:schemeClr val="tx1"/>
                          </a:solidFill>
                          <a:effectLst/>
                        </a:rPr>
                        <a:t>KX-TDA0470</a:t>
                      </a:r>
                      <a:endParaRPr lang="ja-JP" altLang="ja-JP" sz="1050" b="1" kern="100" dirty="0" smtClean="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altLang="ja-JP" sz="1050" kern="100" dirty="0" smtClean="0">
                          <a:solidFill>
                            <a:schemeClr val="tx1"/>
                          </a:solidFill>
                          <a:effectLst/>
                          <a:latin typeface="Arial"/>
                          <a:ea typeface="ＭＳ 明朝"/>
                          <a:cs typeface="Times New Roman"/>
                        </a:rPr>
                        <a:t>16-Channel VoIP Extension Card (IP-EXT16)</a:t>
                      </a:r>
                      <a:endParaRPr lang="ja-JP" sz="1050"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endParaRPr lang="ja-JP" sz="1050" kern="100" dirty="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5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b="1" kern="100" dirty="0" smtClean="0">
                          <a:solidFill>
                            <a:schemeClr val="tx1"/>
                          </a:solidFill>
                          <a:effectLst/>
                          <a:latin typeface="+mn-lt"/>
                          <a:ea typeface="ＭＳ 明朝"/>
                          <a:cs typeface="Times New Roman"/>
                        </a:rPr>
                        <a:t>KX-TDA0480</a:t>
                      </a:r>
                      <a:endParaRPr lang="ja-JP" altLang="ja-JP" sz="1050" b="1" kern="100" dirty="0" smtClean="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n-lt"/>
                          <a:ea typeface="ＭＳ 明朝"/>
                          <a:cs typeface="Times New Roman"/>
                        </a:rPr>
                        <a:t>4-Channel VoIP Gateway Card (IP-GW4)</a:t>
                      </a:r>
                      <a:endParaRPr lang="ja-JP" altLang="ja-JP" sz="1050" kern="100" dirty="0" smtClean="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endParaRPr lang="ja-JP" sz="1050" kern="100" dirty="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5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b="1" kern="100" dirty="0" smtClean="0">
                          <a:solidFill>
                            <a:schemeClr val="tx1"/>
                          </a:solidFill>
                          <a:effectLst/>
                          <a:latin typeface="+mn-lt"/>
                          <a:ea typeface="ＭＳ 明朝"/>
                          <a:cs typeface="Times New Roman"/>
                        </a:rPr>
                        <a:t>KX-TDA0484</a:t>
                      </a:r>
                      <a:endParaRPr lang="ja-JP" altLang="ja-JP" sz="1050" b="1" kern="100" dirty="0" smtClean="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n-lt"/>
                          <a:ea typeface="ＭＳ 明朝"/>
                          <a:cs typeface="Times New Roman"/>
                        </a:rPr>
                        <a:t>4-Channel VoIP Gateway Card (IP-GW4E)</a:t>
                      </a:r>
                      <a:endParaRPr lang="ja-JP" altLang="ja-JP" sz="1050" kern="100" dirty="0" smtClean="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endParaRPr lang="ja-JP" sz="1050" kern="100" dirty="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5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b="1" kern="100" dirty="0" smtClean="0">
                          <a:solidFill>
                            <a:schemeClr val="tx1"/>
                          </a:solidFill>
                          <a:effectLst/>
                          <a:latin typeface="+mn-lt"/>
                          <a:ea typeface="ＭＳ 明朝"/>
                          <a:cs typeface="Times New Roman"/>
                        </a:rPr>
                        <a:t>KX-TDA0490</a:t>
                      </a:r>
                      <a:endParaRPr lang="ja-JP" altLang="ja-JP" sz="1050" b="1" kern="100" dirty="0" smtClean="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n-lt"/>
                          <a:ea typeface="ＭＳ 明朝"/>
                          <a:cs typeface="Times New Roman"/>
                        </a:rPr>
                        <a:t>16-Channel VoIP Gateway Card (IP-GW6)</a:t>
                      </a:r>
                      <a:endParaRPr lang="ja-JP" altLang="ja-JP" sz="1050" kern="100" dirty="0" smtClean="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endParaRPr lang="ja-JP" sz="1050" kern="100" dirty="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37"/>
          <p:cNvSpPr>
            <a:spLocks noChangeArrowheads="1"/>
          </p:cNvSpPr>
          <p:nvPr/>
        </p:nvSpPr>
        <p:spPr bwMode="auto">
          <a:xfrm>
            <a:off x="1655676" y="118252"/>
            <a:ext cx="7488324" cy="36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dirty="0" smtClean="0">
                <a:solidFill>
                  <a:schemeClr val="bg1"/>
                </a:solidFill>
              </a:rPr>
              <a:t>3-4. Physical </a:t>
            </a:r>
            <a:r>
              <a:rPr lang="en-US" altLang="ja-JP" sz="2000" dirty="0">
                <a:solidFill>
                  <a:schemeClr val="bg1"/>
                </a:solidFill>
              </a:rPr>
              <a:t>card Compatibility for Legacy </a:t>
            </a:r>
            <a:r>
              <a:rPr lang="en-US" altLang="ja-JP" sz="2000" dirty="0" smtClean="0">
                <a:solidFill>
                  <a:schemeClr val="bg1"/>
                </a:solidFill>
              </a:rPr>
              <a:t>Gateways (1)</a:t>
            </a:r>
            <a:endParaRPr lang="en-US" altLang="ja-JP" sz="2000" dirty="0">
              <a:solidFill>
                <a:schemeClr val="bg1"/>
              </a:solidFill>
            </a:endParaRPr>
          </a:p>
        </p:txBody>
      </p:sp>
      <p:sp>
        <p:nvSpPr>
          <p:cNvPr id="7" name="Rectangle 185"/>
          <p:cNvSpPr>
            <a:spLocks noChangeArrowheads="1"/>
          </p:cNvSpPr>
          <p:nvPr/>
        </p:nvSpPr>
        <p:spPr bwMode="auto">
          <a:xfrm>
            <a:off x="971600" y="705250"/>
            <a:ext cx="3888432" cy="2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The table of </a:t>
            </a:r>
            <a:r>
              <a:rPr lang="en-US" altLang="ja-JP" sz="1200" dirty="0" smtClean="0">
                <a:solidFill>
                  <a:srgbClr val="FF0000"/>
                </a:solidFill>
              </a:rPr>
              <a:t>Un</a:t>
            </a:r>
            <a:r>
              <a:rPr lang="en-US" altLang="ja-JP" sz="1200" dirty="0" smtClean="0"/>
              <a:t>supported Physical cards:</a:t>
            </a:r>
            <a:endParaRPr lang="en-US" altLang="ja-JP" sz="1200" dirty="0"/>
          </a:p>
        </p:txBody>
      </p:sp>
    </p:spTree>
    <p:extLst>
      <p:ext uri="{BB962C8B-B14F-4D97-AF65-F5344CB8AC3E}">
        <p14:creationId xmlns:p14="http://schemas.microsoft.com/office/powerpoint/2010/main" val="18973513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879159983"/>
              </p:ext>
            </p:extLst>
          </p:nvPr>
        </p:nvGraphicFramePr>
        <p:xfrm>
          <a:off x="1079612" y="1030168"/>
          <a:ext cx="6669140" cy="1367575"/>
        </p:xfrm>
        <a:graphic>
          <a:graphicData uri="http://schemas.openxmlformats.org/drawingml/2006/table">
            <a:tbl>
              <a:tblPr>
                <a:tableStyleId>{5C22544A-7EE6-4342-B048-85BDC9FD1C3A}</a:tableStyleId>
              </a:tblPr>
              <a:tblGrid>
                <a:gridCol w="1122587"/>
                <a:gridCol w="3599511"/>
                <a:gridCol w="1947042"/>
              </a:tblGrid>
              <a:tr h="273515">
                <a:tc>
                  <a:txBody>
                    <a:bodyPr/>
                    <a:lstStyle/>
                    <a:p>
                      <a:pPr algn="ctr">
                        <a:spcAft>
                          <a:spcPts val="0"/>
                        </a:spcAft>
                      </a:pPr>
                      <a:r>
                        <a:rPr lang="en-US" sz="1050" b="1" kern="100" dirty="0">
                          <a:solidFill>
                            <a:schemeClr val="tx1"/>
                          </a:solidFill>
                          <a:effectLst/>
                        </a:rPr>
                        <a:t>Model</a:t>
                      </a:r>
                      <a:endParaRPr lang="ja-JP" sz="1050" b="1"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indent="0" algn="ctr">
                        <a:spcAft>
                          <a:spcPts val="0"/>
                        </a:spcAft>
                      </a:pPr>
                      <a:r>
                        <a:rPr lang="en-US" sz="1050" b="1" kern="100" dirty="0">
                          <a:solidFill>
                            <a:schemeClr val="tx1"/>
                          </a:solidFill>
                          <a:effectLst/>
                        </a:rPr>
                        <a:t>Description</a:t>
                      </a:r>
                      <a:endParaRPr lang="ja-JP" sz="1050" b="1"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50" b="1" kern="100" dirty="0">
                          <a:solidFill>
                            <a:schemeClr val="tx1"/>
                          </a:solidFill>
                          <a:effectLst/>
                        </a:rPr>
                        <a:t>Remarks</a:t>
                      </a:r>
                      <a:endParaRPr lang="ja-JP" sz="1050" b="1"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515">
                <a:tc>
                  <a:txBody>
                    <a:bodyPr/>
                    <a:lstStyle/>
                    <a:p>
                      <a:pPr algn="just">
                        <a:spcAft>
                          <a:spcPts val="0"/>
                        </a:spcAft>
                      </a:pPr>
                      <a:r>
                        <a:rPr lang="en-US" sz="1050" b="1" kern="0" dirty="0" smtClean="0">
                          <a:solidFill>
                            <a:schemeClr val="tx1"/>
                          </a:solidFill>
                          <a:effectLst/>
                        </a:rPr>
                        <a:t>KX-TDA0143</a:t>
                      </a:r>
                      <a:endParaRPr lang="ja-JP" sz="1050" b="1"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altLang="ja-JP" sz="1050" kern="100" dirty="0" smtClean="0">
                          <a:solidFill>
                            <a:schemeClr val="tx1"/>
                          </a:solidFill>
                          <a:effectLst/>
                          <a:latin typeface="+mn-lt"/>
                          <a:ea typeface="+mn-ea"/>
                          <a:cs typeface="+mn-cs"/>
                        </a:rPr>
                        <a:t>4</a:t>
                      </a:r>
                      <a:r>
                        <a:rPr lang="en-US" altLang="ja-JP" sz="1050" kern="100" baseline="0" dirty="0" smtClean="0">
                          <a:solidFill>
                            <a:schemeClr val="tx1"/>
                          </a:solidFill>
                          <a:effectLst/>
                          <a:latin typeface="+mn-lt"/>
                          <a:ea typeface="+mn-ea"/>
                          <a:cs typeface="+mn-cs"/>
                        </a:rPr>
                        <a:t> Cell Station Interface Card (CSIF4)</a:t>
                      </a:r>
                      <a:endParaRPr lang="ja-JP" sz="1050"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50" kern="100" dirty="0">
                          <a:solidFill>
                            <a:schemeClr val="tx1"/>
                          </a:solidFill>
                          <a:effectLst/>
                        </a:rPr>
                        <a:t> </a:t>
                      </a:r>
                      <a:endParaRPr lang="ja-JP" sz="1050" kern="100" dirty="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5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b="1" kern="0" dirty="0" smtClean="0">
                          <a:solidFill>
                            <a:schemeClr val="tx1"/>
                          </a:solidFill>
                          <a:effectLst/>
                        </a:rPr>
                        <a:t>KX-TDA0144</a:t>
                      </a:r>
                      <a:endParaRPr lang="ja-JP" altLang="ja-JP" sz="1050" b="1" kern="100" dirty="0" smtClean="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altLang="ja-JP" sz="1050" kern="100" baseline="0" dirty="0" smtClean="0">
                          <a:solidFill>
                            <a:schemeClr val="tx1"/>
                          </a:solidFill>
                          <a:effectLst/>
                          <a:latin typeface="+mn-lt"/>
                          <a:ea typeface="+mn-ea"/>
                          <a:cs typeface="+mn-cs"/>
                        </a:rPr>
                        <a:t>8 Cell Station Interface Card (CSIF8)</a:t>
                      </a:r>
                      <a:endParaRPr lang="ja-JP" altLang="ja-JP" sz="1050"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endParaRPr lang="ja-JP" sz="1050" kern="100" dirty="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5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b="1" kern="0" dirty="0" smtClean="0">
                          <a:solidFill>
                            <a:schemeClr val="tx1"/>
                          </a:solidFill>
                          <a:effectLst/>
                        </a:rPr>
                        <a:t>KX-TDE0110</a:t>
                      </a:r>
                      <a:endParaRPr lang="ja-JP" altLang="ja-JP" sz="1050" b="1" kern="100" dirty="0" smtClean="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altLang="ja-JP" sz="1050" kern="100" dirty="0" smtClean="0">
                          <a:solidFill>
                            <a:schemeClr val="tx1"/>
                          </a:solidFill>
                          <a:effectLst/>
                          <a:latin typeface="Arial"/>
                          <a:ea typeface="ＭＳ 明朝"/>
                          <a:cs typeface="Times New Roman"/>
                        </a:rPr>
                        <a:t>16-Channel</a:t>
                      </a:r>
                      <a:r>
                        <a:rPr lang="en-US" altLang="ja-JP" sz="1050" kern="100" baseline="0" dirty="0" smtClean="0">
                          <a:solidFill>
                            <a:schemeClr val="tx1"/>
                          </a:solidFill>
                          <a:effectLst/>
                          <a:latin typeface="Arial"/>
                          <a:ea typeface="ＭＳ 明朝"/>
                          <a:cs typeface="Times New Roman"/>
                        </a:rPr>
                        <a:t> VoIP DSP Card (DSP16)</a:t>
                      </a:r>
                      <a:endParaRPr lang="ja-JP" sz="1050" kern="100" dirty="0">
                        <a:solidFill>
                          <a:schemeClr val="tx1"/>
                        </a:solidFill>
                        <a:effectLst/>
                        <a:latin typeface="Arial"/>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endParaRPr lang="ja-JP" sz="1050" kern="100" dirty="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5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b="1" kern="0" dirty="0" smtClean="0">
                          <a:solidFill>
                            <a:schemeClr val="tx1"/>
                          </a:solidFill>
                          <a:effectLst/>
                        </a:rPr>
                        <a:t>KX-TDE0111</a:t>
                      </a:r>
                      <a:endParaRPr lang="ja-JP" altLang="ja-JP" sz="1050" b="1" kern="100" dirty="0" smtClean="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altLang="ja-JP" sz="1050" kern="100" dirty="0" smtClean="0">
                          <a:solidFill>
                            <a:schemeClr val="tx1"/>
                          </a:solidFill>
                          <a:effectLst/>
                          <a:latin typeface="+mn-lt"/>
                          <a:ea typeface="ＭＳ 明朝"/>
                          <a:cs typeface="Times New Roman"/>
                        </a:rPr>
                        <a:t>64-Channel</a:t>
                      </a:r>
                      <a:r>
                        <a:rPr lang="en-US" altLang="ja-JP" sz="1050" kern="100" baseline="0" dirty="0" smtClean="0">
                          <a:solidFill>
                            <a:schemeClr val="tx1"/>
                          </a:solidFill>
                          <a:effectLst/>
                          <a:latin typeface="+mn-lt"/>
                          <a:ea typeface="ＭＳ 明朝"/>
                          <a:cs typeface="Times New Roman"/>
                        </a:rPr>
                        <a:t> VoIP DSP Card (DSP64)</a:t>
                      </a:r>
                      <a:endParaRPr lang="ja-JP" altLang="ja-JP" sz="1050"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endParaRPr lang="ja-JP" sz="1050" kern="100" dirty="0">
                        <a:solidFill>
                          <a:schemeClr val="tx1"/>
                        </a:solidFill>
                        <a:effectLst/>
                        <a:latin typeface="Arial"/>
                        <a:ea typeface="ＭＳ 明朝"/>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37"/>
          <p:cNvSpPr>
            <a:spLocks noChangeArrowheads="1"/>
          </p:cNvSpPr>
          <p:nvPr/>
        </p:nvSpPr>
        <p:spPr bwMode="auto">
          <a:xfrm>
            <a:off x="1655676" y="118252"/>
            <a:ext cx="7488324" cy="36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dirty="0" smtClean="0">
                <a:solidFill>
                  <a:schemeClr val="bg1"/>
                </a:solidFill>
              </a:rPr>
              <a:t>3-4. Physical </a:t>
            </a:r>
            <a:r>
              <a:rPr lang="en-US" altLang="ja-JP" sz="2000" dirty="0">
                <a:solidFill>
                  <a:schemeClr val="bg1"/>
                </a:solidFill>
              </a:rPr>
              <a:t>card Compatibility for Legacy </a:t>
            </a:r>
            <a:r>
              <a:rPr lang="en-US" altLang="ja-JP" sz="2000" dirty="0" smtClean="0">
                <a:solidFill>
                  <a:schemeClr val="bg1"/>
                </a:solidFill>
              </a:rPr>
              <a:t>Gateways (1)</a:t>
            </a:r>
            <a:endParaRPr lang="en-US" altLang="ja-JP" sz="2000" dirty="0">
              <a:solidFill>
                <a:schemeClr val="bg1"/>
              </a:solidFill>
            </a:endParaRPr>
          </a:p>
        </p:txBody>
      </p:sp>
      <p:sp>
        <p:nvSpPr>
          <p:cNvPr id="7" name="Rectangle 185"/>
          <p:cNvSpPr>
            <a:spLocks noChangeArrowheads="1"/>
          </p:cNvSpPr>
          <p:nvPr/>
        </p:nvSpPr>
        <p:spPr bwMode="auto">
          <a:xfrm>
            <a:off x="971600" y="705250"/>
            <a:ext cx="3888432" cy="2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1064" tIns="30529" rIns="30529" bIns="305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The table of </a:t>
            </a:r>
            <a:r>
              <a:rPr lang="en-US" altLang="ja-JP" sz="1200" dirty="0" smtClean="0">
                <a:solidFill>
                  <a:srgbClr val="FF0000"/>
                </a:solidFill>
              </a:rPr>
              <a:t>Un</a:t>
            </a:r>
            <a:r>
              <a:rPr lang="en-US" altLang="ja-JP" sz="1200" dirty="0" smtClean="0"/>
              <a:t>supported Physical cards:</a:t>
            </a:r>
            <a:endParaRPr lang="en-US" altLang="ja-JP" sz="1200" dirty="0"/>
          </a:p>
        </p:txBody>
      </p:sp>
    </p:spTree>
    <p:extLst>
      <p:ext uri="{BB962C8B-B14F-4D97-AF65-F5344CB8AC3E}">
        <p14:creationId xmlns:p14="http://schemas.microsoft.com/office/powerpoint/2010/main" val="13595548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532822" y="1810774"/>
            <a:ext cx="6046177" cy="120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1155" tIns="30575" rIns="30575" bIns="30575"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hangingPunct="0">
              <a:buFontTx/>
              <a:buNone/>
            </a:pPr>
            <a:r>
              <a:rPr lang="en-US" altLang="ja-JP" sz="3700" dirty="0">
                <a:solidFill>
                  <a:srgbClr val="FFFFFF"/>
                </a:solidFill>
              </a:rPr>
              <a:t>Chapter 4</a:t>
            </a:r>
            <a:br>
              <a:rPr lang="en-US" altLang="ja-JP" sz="3700" dirty="0">
                <a:solidFill>
                  <a:srgbClr val="FFFFFF"/>
                </a:solidFill>
              </a:rPr>
            </a:br>
            <a:r>
              <a:rPr lang="en-US" altLang="ja-JP" sz="3700" dirty="0">
                <a:solidFill>
                  <a:srgbClr val="FFFFFF"/>
                </a:solidFill>
              </a:rPr>
              <a:t>System Capacity</a:t>
            </a:r>
          </a:p>
        </p:txBody>
      </p:sp>
    </p:spTree>
    <p:extLst>
      <p:ext uri="{BB962C8B-B14F-4D97-AF65-F5344CB8AC3E}">
        <p14:creationId xmlns:p14="http://schemas.microsoft.com/office/powerpoint/2010/main" val="42296761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80" name="Text Box 4"/>
          <p:cNvSpPr txBox="1">
            <a:spLocks noChangeArrowheads="1"/>
          </p:cNvSpPr>
          <p:nvPr/>
        </p:nvSpPr>
        <p:spPr bwMode="auto">
          <a:xfrm>
            <a:off x="1715634" y="51579"/>
            <a:ext cx="4548554" cy="431087"/>
          </a:xfrm>
          <a:prstGeom prst="rect">
            <a:avLst/>
          </a:prstGeom>
          <a:noFill/>
          <a:ln w="9525">
            <a:noFill/>
            <a:miter lim="800000"/>
            <a:headEnd/>
            <a:tailEnd/>
          </a:ln>
          <a:effectLst/>
        </p:spPr>
        <p:txBody>
          <a:bodyPr lIns="61162" tIns="30579" rIns="30579" bIns="30579" anchor="ctr">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defRPr/>
            </a:pPr>
            <a:r>
              <a:rPr lang="en-US" altLang="ja-JP" i="0" dirty="0">
                <a:solidFill>
                  <a:schemeClr val="bg1"/>
                </a:solidFill>
                <a:latin typeface="Arial" pitchFamily="34" charset="0"/>
              </a:rPr>
              <a:t>4-1. System Capacity (1)  </a:t>
            </a:r>
            <a:r>
              <a:rPr lang="en-US" altLang="ja-JP" i="0" dirty="0">
                <a:solidFill>
                  <a:schemeClr val="bg1"/>
                </a:solidFill>
                <a:effectLst>
                  <a:outerShdw blurRad="38100" dist="38100" dir="2700000" algn="tl">
                    <a:srgbClr val="C0C0C0"/>
                  </a:outerShdw>
                </a:effectLst>
                <a:latin typeface="Arial" pitchFamily="34" charset="0"/>
              </a:rPr>
              <a:t> </a:t>
            </a:r>
          </a:p>
        </p:txBody>
      </p:sp>
      <p:graphicFrame>
        <p:nvGraphicFramePr>
          <p:cNvPr id="2" name="表 1"/>
          <p:cNvGraphicFramePr>
            <a:graphicFrameLocks noGrp="1"/>
          </p:cNvGraphicFramePr>
          <p:nvPr>
            <p:extLst>
              <p:ext uri="{D42A27DB-BD31-4B8C-83A1-F6EECF244321}">
                <p14:modId xmlns:p14="http://schemas.microsoft.com/office/powerpoint/2010/main" val="2647062230"/>
              </p:ext>
            </p:extLst>
          </p:nvPr>
        </p:nvGraphicFramePr>
        <p:xfrm>
          <a:off x="827584" y="771550"/>
          <a:ext cx="7560840" cy="3085328"/>
        </p:xfrm>
        <a:graphic>
          <a:graphicData uri="http://schemas.openxmlformats.org/drawingml/2006/table">
            <a:tbl>
              <a:tblPr firstRow="1" firstCol="1" bandRow="1">
                <a:tableStyleId>{5C22544A-7EE6-4342-B048-85BDC9FD1C3A}</a:tableStyleId>
              </a:tblPr>
              <a:tblGrid>
                <a:gridCol w="969520"/>
                <a:gridCol w="1082708"/>
                <a:gridCol w="972108"/>
                <a:gridCol w="1548172"/>
                <a:gridCol w="747083"/>
                <a:gridCol w="747083"/>
                <a:gridCol w="747083"/>
                <a:gridCol w="747083"/>
              </a:tblGrid>
              <a:tr h="132437">
                <a:tc rowSpan="2" gridSpan="4">
                  <a:txBody>
                    <a:bodyPr/>
                    <a:lstStyle/>
                    <a:p>
                      <a:pPr algn="just">
                        <a:spcAft>
                          <a:spcPts val="0"/>
                        </a:spcAft>
                      </a:pPr>
                      <a:r>
                        <a:rPr lang="en-US" sz="900" kern="100" dirty="0">
                          <a:solidFill>
                            <a:schemeClr val="tx1"/>
                          </a:solidFill>
                          <a:effectLst/>
                        </a:rPr>
                        <a:t> </a:t>
                      </a:r>
                      <a:endParaRPr lang="ja-JP" sz="900" kern="100" dirty="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algn="ctr">
                        <a:spcAft>
                          <a:spcPts val="0"/>
                        </a:spcAft>
                      </a:pPr>
                      <a:r>
                        <a:rPr lang="en-US" sz="900" kern="0">
                          <a:solidFill>
                            <a:schemeClr val="tx1"/>
                          </a:solidFill>
                          <a:effectLst/>
                        </a:rPr>
                        <a:t>NSX1000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en-US" sz="900" kern="0">
                          <a:solidFill>
                            <a:schemeClr val="tx1"/>
                          </a:solidFill>
                          <a:effectLst/>
                        </a:rPr>
                        <a:t>NSX2000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264873">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900" kern="0" dirty="0">
                          <a:solidFill>
                            <a:schemeClr val="tx1"/>
                          </a:solidFill>
                          <a:effectLst/>
                        </a:rPr>
                        <a:t>Stand-alone</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Multi-</a:t>
                      </a:r>
                      <a:endParaRPr lang="ja-JP" sz="900" kern="100" dirty="0">
                        <a:solidFill>
                          <a:schemeClr val="tx1"/>
                        </a:solidFill>
                        <a:effectLst/>
                      </a:endParaRPr>
                    </a:p>
                    <a:p>
                      <a:pPr algn="ctr">
                        <a:spcAft>
                          <a:spcPts val="0"/>
                        </a:spcAft>
                      </a:pPr>
                      <a:r>
                        <a:rPr lang="en-US" sz="900" kern="0" dirty="0">
                          <a:solidFill>
                            <a:schemeClr val="tx1"/>
                          </a:solidFill>
                          <a:effectLst/>
                        </a:rPr>
                        <a:t>connection</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Stand-alone</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Multi-</a:t>
                      </a:r>
                      <a:endParaRPr lang="ja-JP" sz="900" kern="100" dirty="0">
                        <a:solidFill>
                          <a:schemeClr val="tx1"/>
                        </a:solidFill>
                        <a:effectLst/>
                      </a:endParaRPr>
                    </a:p>
                    <a:p>
                      <a:pPr algn="ctr">
                        <a:spcAft>
                          <a:spcPts val="0"/>
                        </a:spcAft>
                      </a:pPr>
                      <a:r>
                        <a:rPr lang="en-US" sz="900" kern="0" dirty="0">
                          <a:solidFill>
                            <a:schemeClr val="tx1"/>
                          </a:solidFill>
                          <a:effectLst/>
                        </a:rPr>
                        <a:t>connection</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437">
                <a:tc gridSpan="4">
                  <a:txBody>
                    <a:bodyPr/>
                    <a:lstStyle/>
                    <a:p>
                      <a:pPr algn="l">
                        <a:spcAft>
                          <a:spcPts val="0"/>
                        </a:spcAft>
                      </a:pPr>
                      <a:r>
                        <a:rPr lang="en-US" sz="900" kern="0" dirty="0">
                          <a:solidFill>
                            <a:schemeClr val="tx1"/>
                          </a:solidFill>
                          <a:effectLst/>
                        </a:rPr>
                        <a:t>User</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1000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1000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437">
                <a:tc gridSpan="4">
                  <a:txBody>
                    <a:bodyPr/>
                    <a:lstStyle/>
                    <a:p>
                      <a:pPr algn="l">
                        <a:spcAft>
                          <a:spcPts val="0"/>
                        </a:spcAft>
                      </a:pPr>
                      <a:r>
                        <a:rPr lang="en-US" sz="900" kern="0" dirty="0">
                          <a:solidFill>
                            <a:schemeClr val="tx1"/>
                          </a:solidFill>
                          <a:effectLst/>
                        </a:rPr>
                        <a:t>Device for User (Extension) (</a:t>
                      </a:r>
                      <a:r>
                        <a:rPr lang="en-US" sz="900" kern="0" dirty="0" smtClean="0">
                          <a:solidFill>
                            <a:schemeClr val="tx1"/>
                          </a:solidFill>
                          <a:effectLst/>
                        </a:rPr>
                        <a:t>pcs)</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900" kern="0" dirty="0">
                          <a:solidFill>
                            <a:schemeClr val="tx1"/>
                          </a:solidFill>
                          <a:effectLst/>
                        </a:rPr>
                        <a:t>1000</a:t>
                      </a:r>
                      <a:endParaRPr lang="ja-JP" sz="900" kern="100" dirty="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1000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437">
                <a:tc rowSpan="12">
                  <a:txBody>
                    <a:bodyPr/>
                    <a:lstStyle/>
                    <a:p>
                      <a:pPr algn="l">
                        <a:spcAft>
                          <a:spcPts val="0"/>
                        </a:spcAft>
                      </a:pPr>
                      <a:r>
                        <a:rPr lang="en-US" sz="900" kern="0" dirty="0">
                          <a:solidFill>
                            <a:schemeClr val="tx1"/>
                          </a:solidFill>
                          <a:effectLst/>
                        </a:rPr>
                        <a:t> </a:t>
                      </a:r>
                      <a:r>
                        <a:rPr lang="en-US" sz="900" kern="0" dirty="0" smtClean="0">
                          <a:solidFill>
                            <a:srgbClr val="FF0000"/>
                          </a:solidFill>
                          <a:effectLst/>
                        </a:rPr>
                        <a:t>Total Device Number can’t beyond Max User number</a:t>
                      </a:r>
                      <a:endParaRPr lang="ja-JP" sz="900" kern="100" dirty="0">
                        <a:solidFill>
                          <a:srgbClr val="FF0000"/>
                        </a:solidFill>
                        <a:effectLst/>
                        <a:latin typeface="Arial"/>
                        <a:ea typeface="ＭＳ 明朝"/>
                        <a:cs typeface="Times New Roman"/>
                      </a:endParaRPr>
                    </a:p>
                    <a:p>
                      <a:pPr algn="l">
                        <a:spcAft>
                          <a:spcPts val="0"/>
                        </a:spcAft>
                      </a:pPr>
                      <a:r>
                        <a:rPr lang="en-US"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l">
                        <a:spcAft>
                          <a:spcPts val="0"/>
                        </a:spcAft>
                      </a:pPr>
                      <a:r>
                        <a:rPr lang="en-US" sz="900" kern="0" dirty="0">
                          <a:solidFill>
                            <a:schemeClr val="tx1"/>
                          </a:solidFill>
                          <a:effectLst/>
                        </a:rPr>
                        <a:t>Wired device</a:t>
                      </a:r>
                      <a:r>
                        <a:rPr lang="ja-JP" sz="900" kern="0" dirty="0">
                          <a:solidFill>
                            <a:schemeClr val="tx1"/>
                          </a:solidFill>
                          <a:effectLst/>
                        </a:rPr>
                        <a:t>　</a:t>
                      </a:r>
                      <a:r>
                        <a:rPr lang="en-US" sz="900" kern="0" dirty="0">
                          <a:solidFill>
                            <a:schemeClr val="tx1"/>
                          </a:solidFill>
                          <a:effectLst/>
                        </a:rPr>
                        <a:t>(</a:t>
                      </a:r>
                      <a:r>
                        <a:rPr lang="en-US" sz="900" kern="0" dirty="0" err="1">
                          <a:solidFill>
                            <a:schemeClr val="tx1"/>
                          </a:solidFill>
                          <a:effectLst/>
                        </a:rPr>
                        <a:t>psc</a:t>
                      </a:r>
                      <a:r>
                        <a:rPr lang="en-US" sz="900" kern="0" dirty="0">
                          <a:solidFill>
                            <a:schemeClr val="tx1"/>
                          </a:solidFill>
                          <a:effectLst/>
                        </a:rPr>
                        <a:t>)</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900" kern="0" dirty="0">
                          <a:solidFill>
                            <a:schemeClr val="tx1"/>
                          </a:solidFill>
                          <a:effectLst/>
                        </a:rPr>
                        <a:t>1000</a:t>
                      </a:r>
                      <a:endParaRPr lang="ja-JP" sz="900" kern="100" dirty="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1000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437">
                <a:tc vMerge="1">
                  <a:txBody>
                    <a:bodyPr/>
                    <a:lstStyle/>
                    <a:p>
                      <a:pPr algn="l">
                        <a:spcAft>
                          <a:spcPts val="0"/>
                        </a:spcAft>
                      </a:pPr>
                      <a:endParaRPr lang="ja-JP" sz="800" kern="100" dirty="0">
                        <a:solidFill>
                          <a:schemeClr val="tx1"/>
                        </a:solidFill>
                        <a:effectLst/>
                        <a:latin typeface="Arial"/>
                        <a:ea typeface="ＭＳ 明朝"/>
                        <a:cs typeface="Times New Roman"/>
                      </a:endParaRPr>
                    </a:p>
                  </a:txBody>
                  <a:tcPr marL="23141" marR="231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9">
                  <a:txBody>
                    <a:bodyPr/>
                    <a:lstStyle/>
                    <a:p>
                      <a:pPr algn="l">
                        <a:spcAft>
                          <a:spcPts val="0"/>
                        </a:spcAft>
                      </a:pPr>
                      <a:r>
                        <a:rPr lang="en-US"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spcAft>
                          <a:spcPts val="0"/>
                        </a:spcAft>
                      </a:pPr>
                      <a:r>
                        <a:rPr lang="en-US" sz="900" kern="0">
                          <a:solidFill>
                            <a:schemeClr val="tx1"/>
                          </a:solidFill>
                          <a:effectLst/>
                        </a:rPr>
                        <a:t>IP device</a:t>
                      </a:r>
                      <a:r>
                        <a:rPr lang="ja-JP" sz="900" kern="0">
                          <a:solidFill>
                            <a:schemeClr val="tx1"/>
                          </a:solidFill>
                          <a:effectLst/>
                        </a:rPr>
                        <a:t>　</a:t>
                      </a:r>
                      <a:r>
                        <a:rPr lang="en-US" sz="900" kern="0">
                          <a:solidFill>
                            <a:schemeClr val="tx1"/>
                          </a:solidFill>
                          <a:effectLst/>
                        </a:rPr>
                        <a:t>(pcs)</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1000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1000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2183">
                <a:tc vMerge="1">
                  <a:txBody>
                    <a:bodyPr/>
                    <a:lstStyle/>
                    <a:p>
                      <a:endParaRPr kumimoji="1" lang="ja-JP" altLang="en-US"/>
                    </a:p>
                  </a:txBody>
                  <a:tcPr/>
                </a:tc>
                <a:tc vMerge="1">
                  <a:txBody>
                    <a:bodyPr/>
                    <a:lstStyle/>
                    <a:p>
                      <a:endParaRPr kumimoji="1" lang="ja-JP" altLang="en-US"/>
                    </a:p>
                  </a:txBody>
                  <a:tcPr/>
                </a:tc>
                <a:tc rowSpan="3">
                  <a:txBody>
                    <a:bodyPr/>
                    <a:lstStyle/>
                    <a:p>
                      <a:pPr algn="l">
                        <a:spcAft>
                          <a:spcPts val="0"/>
                        </a:spcAft>
                      </a:pPr>
                      <a:r>
                        <a:rPr lang="ja-JP"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kern="0" dirty="0">
                          <a:solidFill>
                            <a:schemeClr val="tx1"/>
                          </a:solidFill>
                          <a:effectLst/>
                        </a:rPr>
                        <a:t>IP-PT(NT3*/NT5* series)</a:t>
                      </a:r>
                      <a:r>
                        <a:rPr lang="ja-JP" sz="900" kern="0" dirty="0">
                          <a:solidFill>
                            <a:schemeClr val="tx1"/>
                          </a:solidFill>
                          <a:effectLst/>
                        </a:rPr>
                        <a:t>　</a:t>
                      </a:r>
                      <a:r>
                        <a:rPr lang="en-US" sz="900" kern="0" baseline="30000" dirty="0">
                          <a:solidFill>
                            <a:schemeClr val="tx1"/>
                          </a:solidFill>
                          <a:effectLst/>
                        </a:rPr>
                        <a:t>*2</a:t>
                      </a:r>
                      <a:endParaRPr lang="ja-JP" sz="900" kern="100" dirty="0">
                        <a:solidFill>
                          <a:schemeClr val="tx1"/>
                        </a:solidFill>
                        <a:effectLst/>
                      </a:endParaRPr>
                    </a:p>
                    <a:p>
                      <a:pPr algn="l">
                        <a:spcAft>
                          <a:spcPts val="0"/>
                        </a:spcAft>
                      </a:pPr>
                      <a:r>
                        <a:rPr lang="en-US" sz="900" kern="0" dirty="0" smtClean="0">
                          <a:solidFill>
                            <a:schemeClr val="tx1"/>
                          </a:solidFill>
                          <a:effectLst/>
                        </a:rPr>
                        <a:t>HDV </a:t>
                      </a:r>
                      <a:r>
                        <a:rPr lang="en-US" sz="900" kern="0" dirty="0">
                          <a:solidFill>
                            <a:schemeClr val="tx1"/>
                          </a:solidFill>
                          <a:effectLst/>
                        </a:rPr>
                        <a:t>series</a:t>
                      </a:r>
                      <a:endParaRPr lang="ja-JP" sz="900" kern="100" dirty="0">
                        <a:solidFill>
                          <a:schemeClr val="tx1"/>
                        </a:solidFill>
                        <a:effectLst/>
                      </a:endParaRPr>
                    </a:p>
                    <a:p>
                      <a:pPr algn="l">
                        <a:spcAft>
                          <a:spcPts val="0"/>
                        </a:spcAft>
                      </a:pPr>
                      <a:r>
                        <a:rPr lang="en-US" sz="900" kern="0" dirty="0">
                          <a:solidFill>
                            <a:schemeClr val="tx1"/>
                          </a:solidFill>
                          <a:effectLst/>
                        </a:rPr>
                        <a:t>TGP600</a:t>
                      </a:r>
                      <a:endParaRPr lang="ja-JP" sz="900" kern="100" dirty="0">
                        <a:solidFill>
                          <a:schemeClr val="tx1"/>
                        </a:solidFill>
                        <a:effectLst/>
                      </a:endParaRPr>
                    </a:p>
                    <a:p>
                      <a:pPr algn="l">
                        <a:spcAft>
                          <a:spcPts val="0"/>
                        </a:spcAft>
                      </a:pPr>
                      <a:r>
                        <a:rPr lang="en-US" sz="900" kern="100" dirty="0">
                          <a:solidFill>
                            <a:schemeClr val="tx1"/>
                          </a:solidFill>
                          <a:effectLst/>
                        </a:rPr>
                        <a:t> </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1000</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1000</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53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en-US" sz="900" kern="0">
                          <a:solidFill>
                            <a:schemeClr val="tx1"/>
                          </a:solidFill>
                          <a:effectLst/>
                        </a:rPr>
                        <a:t>SIP phone(3rd party)</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1000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1000</a:t>
                      </a:r>
                      <a:endParaRPr lang="ja-JP" sz="900" kern="100" dirty="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2000</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2000</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37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en-US" sz="900" kern="0">
                          <a:solidFill>
                            <a:schemeClr val="tx1"/>
                          </a:solidFill>
                          <a:effectLst/>
                        </a:rPr>
                        <a:t>Communication Camera /</a:t>
                      </a:r>
                      <a:endParaRPr lang="ja-JP" sz="900" kern="100">
                        <a:solidFill>
                          <a:schemeClr val="tx1"/>
                        </a:solidFill>
                        <a:effectLst/>
                      </a:endParaRPr>
                    </a:p>
                    <a:p>
                      <a:pPr algn="l">
                        <a:spcAft>
                          <a:spcPts val="0"/>
                        </a:spcAft>
                      </a:pPr>
                      <a:r>
                        <a:rPr lang="en-US" sz="900" kern="0">
                          <a:solidFill>
                            <a:schemeClr val="tx1"/>
                          </a:solidFill>
                          <a:effectLst/>
                        </a:rPr>
                        <a:t>IP Doorphone *3</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128</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128</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128</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128</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437">
                <a:tc vMerge="1">
                  <a:txBody>
                    <a:bodyPr/>
                    <a:lstStyle/>
                    <a:p>
                      <a:endParaRPr kumimoji="1" lang="ja-JP" altLang="en-US"/>
                    </a:p>
                  </a:txBody>
                  <a:tcPr/>
                </a:tc>
                <a:tc vMerge="1">
                  <a:txBody>
                    <a:bodyPr/>
                    <a:lstStyle/>
                    <a:p>
                      <a:endParaRPr kumimoji="1" lang="ja-JP" altLang="en-US"/>
                    </a:p>
                  </a:txBody>
                  <a:tcPr/>
                </a:tc>
                <a:tc gridSpan="2">
                  <a:txBody>
                    <a:bodyPr/>
                    <a:lstStyle/>
                    <a:p>
                      <a:pPr algn="l">
                        <a:spcAft>
                          <a:spcPts val="0"/>
                        </a:spcAft>
                      </a:pPr>
                      <a:r>
                        <a:rPr lang="en-US" sz="900" kern="0" dirty="0">
                          <a:solidFill>
                            <a:schemeClr val="tx1"/>
                          </a:solidFill>
                          <a:effectLst/>
                        </a:rPr>
                        <a:t>Legacy device</a:t>
                      </a:r>
                      <a:r>
                        <a:rPr lang="ja-JP" sz="900" kern="0" dirty="0">
                          <a:solidFill>
                            <a:schemeClr val="tx1"/>
                          </a:solidFill>
                          <a:effectLst/>
                        </a:rPr>
                        <a:t>　</a:t>
                      </a:r>
                      <a:r>
                        <a:rPr lang="en-US" sz="900" kern="0" dirty="0">
                          <a:solidFill>
                            <a:schemeClr val="tx1"/>
                          </a:solidFill>
                          <a:effectLst/>
                        </a:rPr>
                        <a:t>(pcs)</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1000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0</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2000</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437">
                <a:tc vMerge="1">
                  <a:txBody>
                    <a:bodyPr/>
                    <a:lstStyle/>
                    <a:p>
                      <a:endParaRPr kumimoji="1" lang="ja-JP" altLang="en-US"/>
                    </a:p>
                  </a:txBody>
                  <a:tcPr/>
                </a:tc>
                <a:tc vMerge="1">
                  <a:txBody>
                    <a:bodyPr/>
                    <a:lstStyle/>
                    <a:p>
                      <a:endParaRPr kumimoji="1" lang="ja-JP" altLang="en-US"/>
                    </a:p>
                  </a:txBody>
                  <a:tcPr/>
                </a:tc>
                <a:tc rowSpan="3">
                  <a:txBody>
                    <a:bodyPr/>
                    <a:lstStyle/>
                    <a:p>
                      <a:pPr algn="l">
                        <a:spcAft>
                          <a:spcPts val="0"/>
                        </a:spcAft>
                      </a:pPr>
                      <a:r>
                        <a:rPr lang="ja-JP" sz="900" kern="0" dirty="0">
                          <a:solidFill>
                            <a:schemeClr val="tx1"/>
                          </a:solidFill>
                          <a:effectLst/>
                        </a:rPr>
                        <a:t>　</a:t>
                      </a:r>
                      <a:endParaRPr lang="ja-JP" sz="900" kern="100" dirty="0">
                        <a:solidFill>
                          <a:schemeClr val="tx1"/>
                        </a:solidFill>
                        <a:effectLst/>
                      </a:endParaRPr>
                    </a:p>
                    <a:p>
                      <a:pPr algn="l">
                        <a:spcAft>
                          <a:spcPts val="0"/>
                        </a:spcAft>
                      </a:pPr>
                      <a:r>
                        <a:rPr lang="ja-JP"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900" kern="0" dirty="0">
                          <a:solidFill>
                            <a:schemeClr val="tx1"/>
                          </a:solidFill>
                          <a:effectLst/>
                        </a:rPr>
                        <a:t>SLT</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1000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0</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2000</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4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900" kern="0">
                          <a:solidFill>
                            <a:schemeClr val="tx1"/>
                          </a:solidFill>
                          <a:effectLst/>
                        </a:rPr>
                        <a:t>DPT</a:t>
                      </a:r>
                      <a:r>
                        <a:rPr lang="ja-JP" sz="900" kern="0">
                          <a:solidFill>
                            <a:schemeClr val="tx1"/>
                          </a:solidFill>
                          <a:effectLst/>
                        </a:rPr>
                        <a:t>　</a:t>
                      </a:r>
                      <a:r>
                        <a:rPr lang="en-US" sz="900" kern="0">
                          <a:solidFill>
                            <a:schemeClr val="tx1"/>
                          </a:solidFill>
                          <a:effectLst/>
                        </a:rPr>
                        <a:t>*1</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512(1000)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0</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1024(2000)</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4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900" kern="0">
                          <a:solidFill>
                            <a:schemeClr val="tx1"/>
                          </a:solidFill>
                          <a:effectLst/>
                        </a:rPr>
                        <a:t>APT</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320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640</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437">
                <a:tc vMerge="1">
                  <a:txBody>
                    <a:bodyPr/>
                    <a:lstStyle/>
                    <a:p>
                      <a:endParaRPr kumimoji="1" lang="ja-JP" altLang="en-US"/>
                    </a:p>
                  </a:txBody>
                  <a:tcPr/>
                </a:tc>
                <a:tc vMerge="1">
                  <a:txBody>
                    <a:bodyPr/>
                    <a:lstStyle/>
                    <a:p>
                      <a:endParaRPr kumimoji="1" lang="ja-JP" altLang="en-US"/>
                    </a:p>
                  </a:txBody>
                  <a:tcPr/>
                </a:tc>
                <a:tc gridSpan="2">
                  <a:txBody>
                    <a:bodyPr/>
                    <a:lstStyle/>
                    <a:p>
                      <a:pPr algn="just">
                        <a:spcAft>
                          <a:spcPts val="0"/>
                        </a:spcAft>
                      </a:pPr>
                      <a:r>
                        <a:rPr lang="en-US" sz="900" kern="0">
                          <a:solidFill>
                            <a:schemeClr val="tx1"/>
                          </a:solidFill>
                          <a:effectLst/>
                        </a:rPr>
                        <a:t>DSS console</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128</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128</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437">
                <a:tc vMerge="1">
                  <a:txBody>
                    <a:bodyPr/>
                    <a:lstStyle/>
                    <a:p>
                      <a:endParaRPr kumimoji="1" lang="ja-JP" altLang="en-US"/>
                    </a:p>
                  </a:txBody>
                  <a:tcPr/>
                </a:tc>
                <a:tc gridSpan="3">
                  <a:txBody>
                    <a:bodyPr/>
                    <a:lstStyle/>
                    <a:p>
                      <a:pPr algn="l">
                        <a:spcAft>
                          <a:spcPts val="0"/>
                        </a:spcAft>
                      </a:pPr>
                      <a:r>
                        <a:rPr lang="en-US" sz="900" kern="0">
                          <a:solidFill>
                            <a:schemeClr val="tx1"/>
                          </a:solidFill>
                          <a:effectLst/>
                        </a:rPr>
                        <a:t>PS</a:t>
                      </a:r>
                      <a:r>
                        <a:rPr lang="ja-JP" sz="900" kern="0">
                          <a:solidFill>
                            <a:schemeClr val="tx1"/>
                          </a:solidFill>
                          <a:effectLst/>
                        </a:rPr>
                        <a:t>　</a:t>
                      </a:r>
                      <a:r>
                        <a:rPr lang="en-US" sz="900" kern="0">
                          <a:solidFill>
                            <a:schemeClr val="tx1"/>
                          </a:solidFill>
                          <a:effectLst/>
                        </a:rPr>
                        <a:t>(pcs)</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1000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1000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1000</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437">
                <a:tc vMerge="1">
                  <a:txBody>
                    <a:bodyPr/>
                    <a:lstStyle/>
                    <a:p>
                      <a:endParaRPr kumimoji="1" lang="ja-JP" altLang="en-US"/>
                    </a:p>
                  </a:txBody>
                  <a:tcPr/>
                </a:tc>
                <a:tc gridSpan="3">
                  <a:txBody>
                    <a:bodyPr/>
                    <a:lstStyle/>
                    <a:p>
                      <a:pPr algn="l">
                        <a:spcAft>
                          <a:spcPts val="0"/>
                        </a:spcAft>
                      </a:pPr>
                      <a:r>
                        <a:rPr lang="en-US" sz="900" kern="0" dirty="0">
                          <a:solidFill>
                            <a:schemeClr val="tx1"/>
                          </a:solidFill>
                          <a:effectLst/>
                        </a:rPr>
                        <a:t>Mobile number in user container</a:t>
                      </a:r>
                      <a:endParaRPr lang="ja-JP" sz="900" kern="100" dirty="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1000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1000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2000</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正方形/長方形 2"/>
          <p:cNvSpPr/>
          <p:nvPr/>
        </p:nvSpPr>
        <p:spPr>
          <a:xfrm>
            <a:off x="935596" y="3869635"/>
            <a:ext cx="8100900" cy="646331"/>
          </a:xfrm>
          <a:prstGeom prst="rect">
            <a:avLst/>
          </a:prstGeom>
        </p:spPr>
        <p:txBody>
          <a:bodyPr wrap="square">
            <a:spAutoFit/>
          </a:bodyPr>
          <a:lstStyle/>
          <a:p>
            <a:r>
              <a:rPr lang="en-US" altLang="ja-JP" sz="900" dirty="0"/>
              <a:t>*1: () means that It is the case of using DXDP connection. Other number does not include the DXDP connection. If User uses DXDP, the maximum number depends on the gateway system. </a:t>
            </a:r>
            <a:endParaRPr lang="ja-JP" altLang="ja-JP" sz="900" dirty="0"/>
          </a:p>
          <a:p>
            <a:r>
              <a:rPr lang="en-US" altLang="ja-JP" sz="900" dirty="0"/>
              <a:t>*2</a:t>
            </a:r>
            <a:r>
              <a:rPr lang="ja-JP" altLang="ja-JP" sz="900" dirty="0"/>
              <a:t>：</a:t>
            </a:r>
            <a:r>
              <a:rPr lang="en-US" altLang="ja-JP" sz="900" dirty="0"/>
              <a:t>KX-NT3* series cannot be supported on NSX1000/2000. It is supported only on expansion gateways in multi connection system.</a:t>
            </a:r>
            <a:endParaRPr lang="ja-JP" altLang="ja-JP" sz="900" dirty="0"/>
          </a:p>
          <a:p>
            <a:r>
              <a:rPr lang="en-US" altLang="ja-JP" sz="900" dirty="0"/>
              <a:t>*3: Communication camera and IP </a:t>
            </a:r>
            <a:r>
              <a:rPr lang="en-US" altLang="ja-JP" sz="900" dirty="0" err="1"/>
              <a:t>doorphone</a:t>
            </a:r>
            <a:r>
              <a:rPr lang="en-US" altLang="ja-JP" sz="900" dirty="0"/>
              <a:t> are not counted as number of users.</a:t>
            </a:r>
            <a:endParaRPr lang="ja-JP" altLang="ja-JP" sz="900" dirty="0"/>
          </a:p>
        </p:txBody>
      </p:sp>
    </p:spTree>
    <p:extLst>
      <p:ext uri="{BB962C8B-B14F-4D97-AF65-F5344CB8AC3E}">
        <p14:creationId xmlns:p14="http://schemas.microsoft.com/office/powerpoint/2010/main" val="32881751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425452303"/>
              </p:ext>
            </p:extLst>
          </p:nvPr>
        </p:nvGraphicFramePr>
        <p:xfrm>
          <a:off x="899592" y="1059582"/>
          <a:ext cx="7344818" cy="3154680"/>
        </p:xfrm>
        <a:graphic>
          <a:graphicData uri="http://schemas.openxmlformats.org/drawingml/2006/table">
            <a:tbl>
              <a:tblPr firstRow="1" firstCol="1" bandRow="1">
                <a:tableStyleId>{5C22544A-7EE6-4342-B048-85BDC9FD1C3A}</a:tableStyleId>
              </a:tblPr>
              <a:tblGrid>
                <a:gridCol w="826292"/>
                <a:gridCol w="1740493"/>
                <a:gridCol w="1105622"/>
                <a:gridCol w="936104"/>
                <a:gridCol w="864096"/>
                <a:gridCol w="828092"/>
                <a:gridCol w="1044119"/>
              </a:tblGrid>
              <a:tr h="51425">
                <a:tc rowSpan="2" gridSpan="3">
                  <a:txBody>
                    <a:bodyPr/>
                    <a:lstStyle/>
                    <a:p>
                      <a:pPr algn="just">
                        <a:spcAft>
                          <a:spcPts val="0"/>
                        </a:spcAft>
                      </a:pPr>
                      <a:r>
                        <a:rPr lang="en-US" sz="900" kern="100" dirty="0">
                          <a:solidFill>
                            <a:schemeClr val="tx1"/>
                          </a:solidFill>
                          <a:effectLst/>
                        </a:rPr>
                        <a:t> </a:t>
                      </a:r>
                      <a:endParaRPr lang="ja-JP" sz="900" kern="100" dirty="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algn="ctr">
                        <a:spcAft>
                          <a:spcPts val="0"/>
                        </a:spcAft>
                      </a:pPr>
                      <a:r>
                        <a:rPr lang="en-US" sz="900" kern="0">
                          <a:solidFill>
                            <a:schemeClr val="tx1"/>
                          </a:solidFill>
                          <a:effectLst/>
                        </a:rPr>
                        <a:t>NSX1000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en-US" sz="900" kern="0">
                          <a:solidFill>
                            <a:schemeClr val="tx1"/>
                          </a:solidFill>
                          <a:effectLst/>
                        </a:rPr>
                        <a:t>NSX2000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257127">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900" kern="0">
                          <a:solidFill>
                            <a:schemeClr val="tx1"/>
                          </a:solidFill>
                          <a:effectLst/>
                        </a:rPr>
                        <a:t>Stand-alone</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Multi-</a:t>
                      </a:r>
                      <a:endParaRPr lang="ja-JP" sz="900" kern="100">
                        <a:solidFill>
                          <a:schemeClr val="tx1"/>
                        </a:solidFill>
                        <a:effectLst/>
                      </a:endParaRPr>
                    </a:p>
                    <a:p>
                      <a:pPr algn="ctr">
                        <a:spcAft>
                          <a:spcPts val="0"/>
                        </a:spcAft>
                      </a:pPr>
                      <a:r>
                        <a:rPr lang="en-US" sz="900" kern="0">
                          <a:solidFill>
                            <a:schemeClr val="tx1"/>
                          </a:solidFill>
                          <a:effectLst/>
                        </a:rPr>
                        <a:t>connection</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Stand-alone</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Multi-</a:t>
                      </a:r>
                      <a:endParaRPr lang="ja-JP" sz="900" kern="100" dirty="0">
                        <a:solidFill>
                          <a:schemeClr val="tx1"/>
                        </a:solidFill>
                        <a:effectLst/>
                      </a:endParaRPr>
                    </a:p>
                    <a:p>
                      <a:pPr algn="ctr">
                        <a:spcAft>
                          <a:spcPts val="0"/>
                        </a:spcAft>
                      </a:pPr>
                      <a:r>
                        <a:rPr lang="en-US" sz="900" kern="0" dirty="0">
                          <a:solidFill>
                            <a:schemeClr val="tx1"/>
                          </a:solidFill>
                          <a:effectLst/>
                        </a:rPr>
                        <a:t>connection</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gridSpan="3">
                  <a:txBody>
                    <a:bodyPr/>
                    <a:lstStyle/>
                    <a:p>
                      <a:pPr algn="l">
                        <a:spcAft>
                          <a:spcPts val="0"/>
                        </a:spcAft>
                      </a:pPr>
                      <a:r>
                        <a:rPr lang="en-US" sz="900" kern="0" dirty="0">
                          <a:solidFill>
                            <a:schemeClr val="tx1"/>
                          </a:solidFill>
                          <a:effectLst/>
                        </a:rPr>
                        <a:t>Add-on Key Module(NT505)</a:t>
                      </a:r>
                      <a:r>
                        <a:rPr lang="ja-JP" sz="900" kern="0" dirty="0">
                          <a:solidFill>
                            <a:schemeClr val="tx1"/>
                          </a:solidFill>
                          <a:effectLst/>
                        </a:rPr>
                        <a:t>　</a:t>
                      </a:r>
                      <a:r>
                        <a:rPr lang="en-US" sz="900" kern="0" dirty="0">
                          <a:solidFill>
                            <a:schemeClr val="tx1"/>
                          </a:solidFill>
                          <a:effectLst/>
                        </a:rPr>
                        <a:t>(pcs)</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64</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64</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128</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128</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gridSpan="3">
                  <a:txBody>
                    <a:bodyPr/>
                    <a:lstStyle/>
                    <a:p>
                      <a:pPr algn="l">
                        <a:spcAft>
                          <a:spcPts val="0"/>
                        </a:spcAft>
                      </a:pPr>
                      <a:r>
                        <a:rPr lang="en-US" sz="900" kern="0" dirty="0">
                          <a:solidFill>
                            <a:schemeClr val="tx1"/>
                          </a:solidFill>
                          <a:effectLst/>
                        </a:rPr>
                        <a:t>Add-on Key Module(NT303,305)</a:t>
                      </a:r>
                      <a:r>
                        <a:rPr lang="ja-JP" sz="900" kern="0" dirty="0">
                          <a:solidFill>
                            <a:schemeClr val="tx1"/>
                          </a:solidFill>
                          <a:effectLst/>
                        </a:rPr>
                        <a:t>　</a:t>
                      </a:r>
                      <a:r>
                        <a:rPr lang="en-US" sz="900" kern="0" dirty="0">
                          <a:solidFill>
                            <a:schemeClr val="tx1"/>
                          </a:solidFill>
                          <a:effectLst/>
                        </a:rPr>
                        <a:t>(pcs)</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1000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1000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2000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2000</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gridSpan="3">
                  <a:txBody>
                    <a:bodyPr/>
                    <a:lstStyle/>
                    <a:p>
                      <a:pPr algn="l">
                        <a:spcAft>
                          <a:spcPts val="0"/>
                        </a:spcAft>
                      </a:pPr>
                      <a:r>
                        <a:rPr lang="en-US" sz="900" kern="0">
                          <a:solidFill>
                            <a:schemeClr val="tx1"/>
                          </a:solidFill>
                          <a:effectLst/>
                        </a:rPr>
                        <a:t>CS</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rowSpan="2" gridSpan="2">
                  <a:txBody>
                    <a:bodyPr/>
                    <a:lstStyle/>
                    <a:p>
                      <a:pPr algn="l">
                        <a:spcAft>
                          <a:spcPts val="0"/>
                        </a:spcAft>
                      </a:pPr>
                      <a:r>
                        <a:rPr lang="en-US"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kumimoji="1" lang="ja-JP" altLang="en-US"/>
                    </a:p>
                  </a:txBody>
                  <a:tcPr/>
                </a:tc>
                <a:tc>
                  <a:txBody>
                    <a:bodyPr/>
                    <a:lstStyle/>
                    <a:p>
                      <a:pPr marL="3810" algn="l">
                        <a:spcAft>
                          <a:spcPts val="0"/>
                        </a:spcAft>
                      </a:pPr>
                      <a:r>
                        <a:rPr lang="en-US" sz="900" kern="0">
                          <a:solidFill>
                            <a:schemeClr val="tx1"/>
                          </a:solidFill>
                          <a:effectLst/>
                        </a:rPr>
                        <a:t>IP-CS</a:t>
                      </a:r>
                      <a:r>
                        <a:rPr lang="ja-JP" sz="900" kern="0">
                          <a:solidFill>
                            <a:schemeClr val="tx1"/>
                          </a:solidFill>
                          <a:effectLst/>
                        </a:rPr>
                        <a:t>　</a:t>
                      </a:r>
                      <a:r>
                        <a:rPr lang="en-US" sz="900" kern="0">
                          <a:solidFill>
                            <a:schemeClr val="tx1"/>
                          </a:solidFill>
                          <a:effectLst/>
                        </a:rPr>
                        <a:t>(pcs)</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gridSpan="2" vMerge="1">
                  <a:txBody>
                    <a:bodyPr/>
                    <a:lstStyle/>
                    <a:p>
                      <a:endParaRPr kumimoji="1" lang="ja-JP" altLang="en-US"/>
                    </a:p>
                  </a:txBody>
                  <a:tcPr/>
                </a:tc>
                <a:tc hMerge="1" vMerge="1">
                  <a:txBody>
                    <a:bodyPr/>
                    <a:lstStyle/>
                    <a:p>
                      <a:endParaRPr kumimoji="1" lang="ja-JP" altLang="en-US"/>
                    </a:p>
                  </a:txBody>
                  <a:tcPr/>
                </a:tc>
                <a:tc>
                  <a:txBody>
                    <a:bodyPr/>
                    <a:lstStyle/>
                    <a:p>
                      <a:pPr algn="l">
                        <a:spcAft>
                          <a:spcPts val="0"/>
                        </a:spcAft>
                      </a:pPr>
                      <a:r>
                        <a:rPr lang="en-US" sz="900" kern="0">
                          <a:solidFill>
                            <a:schemeClr val="tx1"/>
                          </a:solidFill>
                          <a:effectLst/>
                        </a:rPr>
                        <a:t>CS(DPT-CS)</a:t>
                      </a:r>
                      <a:r>
                        <a:rPr lang="ja-JP" sz="900" kern="0">
                          <a:solidFill>
                            <a:schemeClr val="tx1"/>
                          </a:solidFill>
                          <a:effectLst/>
                        </a:rPr>
                        <a:t>　</a:t>
                      </a:r>
                      <a:r>
                        <a:rPr lang="en-US" sz="900" kern="0">
                          <a:solidFill>
                            <a:schemeClr val="tx1"/>
                          </a:solidFill>
                          <a:effectLst/>
                        </a:rPr>
                        <a:t>(pcs)</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0</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gridSpan="3">
                  <a:txBody>
                    <a:bodyPr/>
                    <a:lstStyle/>
                    <a:p>
                      <a:pPr algn="just">
                        <a:spcAft>
                          <a:spcPts val="0"/>
                        </a:spcAft>
                      </a:pPr>
                      <a:r>
                        <a:rPr lang="en-US" sz="900" kern="100">
                          <a:solidFill>
                            <a:schemeClr val="tx1"/>
                          </a:solidFill>
                          <a:effectLst/>
                        </a:rPr>
                        <a:t>Trunk</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960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960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rowSpan="10">
                  <a:txBody>
                    <a:bodyPr/>
                    <a:lstStyle/>
                    <a:p>
                      <a:pPr algn="just">
                        <a:spcAft>
                          <a:spcPts val="0"/>
                        </a:spcAft>
                      </a:pPr>
                      <a:r>
                        <a:rPr lang="en-US" sz="900" kern="100" dirty="0">
                          <a:solidFill>
                            <a:schemeClr val="tx1"/>
                          </a:solidFill>
                          <a:effectLst/>
                        </a:rPr>
                        <a:t> </a:t>
                      </a:r>
                      <a:endParaRPr lang="ja-JP" sz="900" kern="100" dirty="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spcAft>
                          <a:spcPts val="0"/>
                        </a:spcAft>
                      </a:pPr>
                      <a:r>
                        <a:rPr lang="en-US" sz="900" kern="0">
                          <a:solidFill>
                            <a:schemeClr val="tx1"/>
                          </a:solidFill>
                          <a:effectLst/>
                        </a:rPr>
                        <a:t>IP Trunk</a:t>
                      </a:r>
                      <a:r>
                        <a:rPr lang="ja-JP" sz="900" kern="0">
                          <a:solidFill>
                            <a:schemeClr val="tx1"/>
                          </a:solidFill>
                          <a:effectLst/>
                        </a:rPr>
                        <a:t>　</a:t>
                      </a:r>
                      <a:r>
                        <a:rPr lang="en-US" sz="900" kern="0">
                          <a:solidFill>
                            <a:schemeClr val="tx1"/>
                          </a:solidFill>
                          <a:effectLst/>
                        </a:rPr>
                        <a:t>(ch)</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960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960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vMerge="1">
                  <a:txBody>
                    <a:bodyPr/>
                    <a:lstStyle/>
                    <a:p>
                      <a:endParaRPr kumimoji="1" lang="ja-JP" altLang="en-US"/>
                    </a:p>
                  </a:txBody>
                  <a:tcPr/>
                </a:tc>
                <a:tc rowSpan="2">
                  <a:txBody>
                    <a:bodyPr/>
                    <a:lstStyle/>
                    <a:p>
                      <a:pPr algn="l">
                        <a:spcAft>
                          <a:spcPts val="0"/>
                        </a:spcAft>
                      </a:pPr>
                      <a:r>
                        <a:rPr lang="ja-JP" sz="900" kern="0" dirty="0">
                          <a:solidFill>
                            <a:schemeClr val="tx1"/>
                          </a:solidFill>
                          <a:effectLst/>
                        </a:rPr>
                        <a:t>　</a:t>
                      </a:r>
                      <a:endParaRPr lang="ja-JP" sz="900" kern="100" dirty="0">
                        <a:solidFill>
                          <a:schemeClr val="tx1"/>
                        </a:solidFill>
                        <a:effectLst/>
                      </a:endParaRPr>
                    </a:p>
                    <a:p>
                      <a:pPr algn="l">
                        <a:spcAft>
                          <a:spcPts val="0"/>
                        </a:spcAft>
                      </a:pPr>
                      <a:r>
                        <a:rPr lang="ja-JP"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900" kern="0">
                          <a:solidFill>
                            <a:schemeClr val="tx1"/>
                          </a:solidFill>
                          <a:effectLst/>
                        </a:rPr>
                        <a:t>SIP Trunk</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640</a:t>
                      </a:r>
                      <a:endParaRPr lang="ja-JP" sz="900" kern="100" dirty="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960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960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900" kern="0">
                          <a:solidFill>
                            <a:schemeClr val="tx1"/>
                          </a:solidFill>
                          <a:effectLst/>
                        </a:rPr>
                        <a:t>H.323 Trunk</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vMerge="1">
                  <a:txBody>
                    <a:bodyPr/>
                    <a:lstStyle/>
                    <a:p>
                      <a:endParaRPr kumimoji="1" lang="ja-JP" altLang="en-US"/>
                    </a:p>
                  </a:txBody>
                  <a:tcPr/>
                </a:tc>
                <a:tc gridSpan="2">
                  <a:txBody>
                    <a:bodyPr/>
                    <a:lstStyle/>
                    <a:p>
                      <a:pPr algn="l">
                        <a:spcAft>
                          <a:spcPts val="0"/>
                        </a:spcAft>
                      </a:pPr>
                      <a:r>
                        <a:rPr lang="en-US" sz="900" kern="0">
                          <a:solidFill>
                            <a:schemeClr val="tx1"/>
                          </a:solidFill>
                          <a:effectLst/>
                        </a:rPr>
                        <a:t>Legacy Trunk</a:t>
                      </a:r>
                      <a:r>
                        <a:rPr lang="ja-JP" sz="900" kern="0">
                          <a:solidFill>
                            <a:schemeClr val="tx1"/>
                          </a:solidFill>
                          <a:effectLst/>
                        </a:rPr>
                        <a:t>　</a:t>
                      </a:r>
                      <a:r>
                        <a:rPr lang="en-US" sz="900" kern="0">
                          <a:solidFill>
                            <a:schemeClr val="tx1"/>
                          </a:solidFill>
                          <a:effectLst/>
                        </a:rPr>
                        <a:t>(ch)</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960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vMerge="1">
                  <a:txBody>
                    <a:bodyPr/>
                    <a:lstStyle/>
                    <a:p>
                      <a:endParaRPr kumimoji="1" lang="ja-JP" altLang="en-US"/>
                    </a:p>
                  </a:txBody>
                  <a:tcPr/>
                </a:tc>
                <a:tc rowSpan="6">
                  <a:txBody>
                    <a:bodyPr/>
                    <a:lstStyle/>
                    <a:p>
                      <a:pPr algn="l">
                        <a:spcAft>
                          <a:spcPts val="0"/>
                        </a:spcAft>
                      </a:pPr>
                      <a:r>
                        <a:rPr lang="ja-JP" sz="900" kern="0" dirty="0">
                          <a:solidFill>
                            <a:schemeClr val="tx1"/>
                          </a:solidFill>
                          <a:effectLst/>
                        </a:rPr>
                        <a:t>　</a:t>
                      </a:r>
                      <a:endParaRPr lang="ja-JP" sz="900" kern="100" dirty="0">
                        <a:solidFill>
                          <a:schemeClr val="tx1"/>
                        </a:solidFill>
                        <a:effectLst/>
                      </a:endParaRPr>
                    </a:p>
                    <a:p>
                      <a:pPr algn="l">
                        <a:spcAft>
                          <a:spcPts val="0"/>
                        </a:spcAft>
                      </a:pPr>
                      <a:r>
                        <a:rPr lang="en-US"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900" kern="0">
                          <a:solidFill>
                            <a:schemeClr val="tx1"/>
                          </a:solidFill>
                          <a:effectLst/>
                        </a:rPr>
                        <a:t>LCOT</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960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900" kern="0">
                          <a:solidFill>
                            <a:schemeClr val="tx1"/>
                          </a:solidFill>
                          <a:effectLst/>
                        </a:rPr>
                        <a:t>BRI</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960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900" kern="0">
                          <a:solidFill>
                            <a:schemeClr val="tx1"/>
                          </a:solidFill>
                          <a:effectLst/>
                        </a:rPr>
                        <a:t>PRI23</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960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900" kern="0">
                          <a:solidFill>
                            <a:schemeClr val="tx1"/>
                          </a:solidFill>
                          <a:effectLst/>
                        </a:rPr>
                        <a:t>PRI30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960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900" kern="0">
                          <a:solidFill>
                            <a:schemeClr val="tx1"/>
                          </a:solidFill>
                          <a:effectLst/>
                        </a:rPr>
                        <a:t>T1</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960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900" kern="0">
                          <a:solidFill>
                            <a:schemeClr val="tx1"/>
                          </a:solidFill>
                          <a:effectLst/>
                        </a:rPr>
                        <a:t>E1</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960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gridSpan="7">
                  <a:txBody>
                    <a:bodyPr/>
                    <a:lstStyle/>
                    <a:p>
                      <a:pPr algn="l">
                        <a:spcAft>
                          <a:spcPts val="0"/>
                        </a:spcAft>
                      </a:pPr>
                      <a:r>
                        <a:rPr lang="en-US" sz="900" kern="0">
                          <a:solidFill>
                            <a:schemeClr val="tx1"/>
                          </a:solidFill>
                          <a:effectLst/>
                        </a:rPr>
                        <a:t>Other I/O</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1425">
                <a:tc rowSpan="3">
                  <a:txBody>
                    <a:bodyPr/>
                    <a:lstStyle/>
                    <a:p>
                      <a:pPr algn="just">
                        <a:spcAft>
                          <a:spcPts val="0"/>
                        </a:spcAft>
                      </a:pPr>
                      <a:r>
                        <a:rPr lang="en-US" sz="900" kern="100" dirty="0">
                          <a:solidFill>
                            <a:schemeClr val="tx1"/>
                          </a:solidFill>
                          <a:effectLst/>
                        </a:rPr>
                        <a:t> </a:t>
                      </a:r>
                      <a:endParaRPr lang="ja-JP" sz="900" kern="100" dirty="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spcAft>
                          <a:spcPts val="0"/>
                        </a:spcAft>
                      </a:pPr>
                      <a:r>
                        <a:rPr lang="en-US" sz="900" kern="0">
                          <a:solidFill>
                            <a:schemeClr val="tx1"/>
                          </a:solidFill>
                          <a:effectLst/>
                        </a:rPr>
                        <a:t>Doorphone</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124</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124</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vMerge="1">
                  <a:txBody>
                    <a:bodyPr/>
                    <a:lstStyle/>
                    <a:p>
                      <a:endParaRPr kumimoji="1" lang="ja-JP" altLang="en-US"/>
                    </a:p>
                  </a:txBody>
                  <a:tcPr/>
                </a:tc>
                <a:tc gridSpan="2">
                  <a:txBody>
                    <a:bodyPr/>
                    <a:lstStyle/>
                    <a:p>
                      <a:pPr algn="l">
                        <a:spcAft>
                          <a:spcPts val="0"/>
                        </a:spcAft>
                      </a:pPr>
                      <a:r>
                        <a:rPr lang="en-US" sz="900" kern="0">
                          <a:solidFill>
                            <a:schemeClr val="tx1"/>
                          </a:solidFill>
                          <a:effectLst/>
                        </a:rPr>
                        <a:t>Opener</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124</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124</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5">
                <a:tc vMerge="1">
                  <a:txBody>
                    <a:bodyPr/>
                    <a:lstStyle/>
                    <a:p>
                      <a:endParaRPr kumimoji="1" lang="ja-JP" altLang="en-US"/>
                    </a:p>
                  </a:txBody>
                  <a:tcPr/>
                </a:tc>
                <a:tc gridSpan="2">
                  <a:txBody>
                    <a:bodyPr/>
                    <a:lstStyle/>
                    <a:p>
                      <a:pPr algn="l">
                        <a:spcAft>
                          <a:spcPts val="0"/>
                        </a:spcAft>
                      </a:pPr>
                      <a:r>
                        <a:rPr lang="en-US" sz="900" kern="0">
                          <a:solidFill>
                            <a:schemeClr val="tx1"/>
                          </a:solidFill>
                          <a:effectLst/>
                        </a:rPr>
                        <a:t>Sensor</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124</a:t>
                      </a:r>
                      <a:endParaRPr lang="ja-JP" sz="900" kern="100">
                        <a:solidFill>
                          <a:schemeClr val="tx1"/>
                        </a:solidFill>
                        <a:effectLst/>
                        <a:latin typeface="Arial"/>
                        <a:ea typeface="ＭＳ 明朝"/>
                        <a:cs typeface="Times New Roman"/>
                      </a:endParaRPr>
                    </a:p>
                  </a:txBody>
                  <a:tcPr marL="23141" marR="231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124</a:t>
                      </a:r>
                      <a:endParaRPr lang="ja-JP" sz="900" kern="100" dirty="0">
                        <a:solidFill>
                          <a:schemeClr val="tx1"/>
                        </a:solidFill>
                        <a:effectLst/>
                        <a:latin typeface="Arial"/>
                        <a:ea typeface="ＭＳ 明朝"/>
                        <a:cs typeface="Times New Roman"/>
                      </a:endParaRPr>
                    </a:p>
                  </a:txBody>
                  <a:tcPr marL="23141" marR="231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 Box 4"/>
          <p:cNvSpPr txBox="1">
            <a:spLocks noChangeArrowheads="1"/>
          </p:cNvSpPr>
          <p:nvPr/>
        </p:nvSpPr>
        <p:spPr bwMode="auto">
          <a:xfrm>
            <a:off x="1715634" y="51579"/>
            <a:ext cx="4548554" cy="431087"/>
          </a:xfrm>
          <a:prstGeom prst="rect">
            <a:avLst/>
          </a:prstGeom>
          <a:noFill/>
          <a:ln w="9525">
            <a:noFill/>
            <a:miter lim="800000"/>
            <a:headEnd/>
            <a:tailEnd/>
          </a:ln>
          <a:effectLst/>
        </p:spPr>
        <p:txBody>
          <a:bodyPr lIns="61162" tIns="30579" rIns="30579" bIns="30579" anchor="ctr">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defRPr/>
            </a:pPr>
            <a:r>
              <a:rPr lang="en-US" altLang="ja-JP" i="0" dirty="0">
                <a:solidFill>
                  <a:schemeClr val="bg1"/>
                </a:solidFill>
                <a:latin typeface="Arial" pitchFamily="34" charset="0"/>
              </a:rPr>
              <a:t>4-1. System Capacity </a:t>
            </a:r>
            <a:r>
              <a:rPr lang="en-US" altLang="ja-JP" i="0" dirty="0" smtClean="0">
                <a:solidFill>
                  <a:schemeClr val="bg1"/>
                </a:solidFill>
                <a:latin typeface="Arial" pitchFamily="34" charset="0"/>
              </a:rPr>
              <a:t>(2)  </a:t>
            </a:r>
            <a:r>
              <a:rPr lang="en-US" altLang="ja-JP" i="0" dirty="0" smtClean="0">
                <a:solidFill>
                  <a:schemeClr val="bg1"/>
                </a:solidFill>
                <a:effectLst>
                  <a:outerShdw blurRad="38100" dist="38100" dir="2700000" algn="tl">
                    <a:srgbClr val="C0C0C0"/>
                  </a:outerShdw>
                </a:effectLst>
                <a:latin typeface="Arial" pitchFamily="34" charset="0"/>
              </a:rPr>
              <a:t> </a:t>
            </a:r>
            <a:endParaRPr lang="en-US" altLang="ja-JP" i="0" dirty="0">
              <a:solidFill>
                <a:schemeClr val="bg1"/>
              </a:solidFill>
              <a:effectLst>
                <a:outerShdw blurRad="38100" dist="38100" dir="2700000" algn="tl">
                  <a:srgbClr val="C0C0C0"/>
                </a:outerShdw>
              </a:effectLst>
              <a:latin typeface="Arial" pitchFamily="34" charset="0"/>
            </a:endParaRPr>
          </a:p>
        </p:txBody>
      </p:sp>
      <p:sp>
        <p:nvSpPr>
          <p:cNvPr id="4" name="正方形/長方形 3"/>
          <p:cNvSpPr/>
          <p:nvPr/>
        </p:nvSpPr>
        <p:spPr>
          <a:xfrm>
            <a:off x="3203848" y="4227934"/>
            <a:ext cx="5040560" cy="246221"/>
          </a:xfrm>
          <a:prstGeom prst="rect">
            <a:avLst/>
          </a:prstGeom>
        </p:spPr>
        <p:txBody>
          <a:bodyPr wrap="square">
            <a:spAutoFit/>
          </a:bodyPr>
          <a:lstStyle/>
          <a:p>
            <a:r>
              <a:rPr lang="en-US" altLang="ja-JP" sz="1000" dirty="0"/>
              <a:t>AKs for user that are registered in </a:t>
            </a:r>
            <a:r>
              <a:rPr lang="en-US" altLang="ja-JP" sz="1000" dirty="0" smtClean="0"/>
              <a:t>Exp. GW should </a:t>
            </a:r>
            <a:r>
              <a:rPr lang="en-US" altLang="ja-JP" sz="1000" dirty="0"/>
              <a:t>be </a:t>
            </a:r>
            <a:r>
              <a:rPr lang="en-US" altLang="ja-JP" sz="1000" dirty="0" smtClean="0"/>
              <a:t>installed in </a:t>
            </a:r>
            <a:r>
              <a:rPr lang="en-US" altLang="ja-JP" sz="1000" dirty="0"/>
              <a:t>Master unit</a:t>
            </a:r>
            <a:endParaRPr lang="ja-JP" altLang="en-US" sz="1000" dirty="0"/>
          </a:p>
        </p:txBody>
      </p:sp>
    </p:spTree>
    <p:extLst>
      <p:ext uri="{BB962C8B-B14F-4D97-AF65-F5344CB8AC3E}">
        <p14:creationId xmlns:p14="http://schemas.microsoft.com/office/powerpoint/2010/main" val="2966442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498" name="直線コネクタ 179"/>
          <p:cNvSpPr>
            <a:spLocks noChangeShapeType="1"/>
          </p:cNvSpPr>
          <p:nvPr/>
        </p:nvSpPr>
        <p:spPr bwMode="auto">
          <a:xfrm>
            <a:off x="3167844" y="3019010"/>
            <a:ext cx="638944" cy="48083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6" name="直線コネクタ 179"/>
          <p:cNvSpPr>
            <a:spLocks noChangeShapeType="1"/>
          </p:cNvSpPr>
          <p:nvPr/>
        </p:nvSpPr>
        <p:spPr bwMode="auto">
          <a:xfrm flipH="1">
            <a:off x="3806787" y="3183818"/>
            <a:ext cx="427767" cy="3204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7" name="直線コネクタ 179"/>
          <p:cNvSpPr>
            <a:spLocks noChangeShapeType="1"/>
          </p:cNvSpPr>
          <p:nvPr/>
        </p:nvSpPr>
        <p:spPr bwMode="auto">
          <a:xfrm flipH="1">
            <a:off x="1841154" y="3183818"/>
            <a:ext cx="294604" cy="45587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8" name="直線コネクタ 179"/>
          <p:cNvSpPr>
            <a:spLocks noChangeShapeType="1"/>
          </p:cNvSpPr>
          <p:nvPr/>
        </p:nvSpPr>
        <p:spPr bwMode="auto">
          <a:xfrm flipH="1">
            <a:off x="1841149" y="3106132"/>
            <a:ext cx="2119325" cy="533555"/>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6" name="Line 218"/>
          <p:cNvSpPr>
            <a:spLocks noChangeShapeType="1"/>
          </p:cNvSpPr>
          <p:nvPr/>
        </p:nvSpPr>
        <p:spPr bwMode="auto">
          <a:xfrm flipH="1" flipV="1">
            <a:off x="2273361" y="1917150"/>
            <a:ext cx="4762" cy="10382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7504" name="Rectangle 1232"/>
          <p:cNvSpPr>
            <a:spLocks noChangeArrowheads="1"/>
          </p:cNvSpPr>
          <p:nvPr/>
        </p:nvSpPr>
        <p:spPr bwMode="auto">
          <a:xfrm>
            <a:off x="1746521"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a:solidFill>
                  <a:schemeClr val="bg1"/>
                </a:solidFill>
                <a:latin typeface="Arial" pitchFamily="34" charset="0"/>
              </a:rPr>
              <a:t>1-2. System Connection Diagram</a:t>
            </a:r>
            <a:r>
              <a:rPr lang="en-US" altLang="ja-JP" sz="2400" dirty="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160" name="Oval 356"/>
          <p:cNvSpPr>
            <a:spLocks noChangeArrowheads="1"/>
          </p:cNvSpPr>
          <p:nvPr/>
        </p:nvSpPr>
        <p:spPr bwMode="auto">
          <a:xfrm>
            <a:off x="996343" y="3419897"/>
            <a:ext cx="951537" cy="847725"/>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62" name="直線コネクタ 25"/>
          <p:cNvSpPr>
            <a:spLocks noChangeShapeType="1"/>
          </p:cNvSpPr>
          <p:nvPr/>
        </p:nvSpPr>
        <p:spPr bwMode="auto">
          <a:xfrm flipH="1">
            <a:off x="5880433" y="987574"/>
            <a:ext cx="6349" cy="275115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テキスト ボックス 144"/>
          <p:cNvSpPr txBox="1">
            <a:spLocks noChangeArrowheads="1"/>
          </p:cNvSpPr>
          <p:nvPr/>
        </p:nvSpPr>
        <p:spPr bwMode="auto">
          <a:xfrm>
            <a:off x="7056276" y="3255826"/>
            <a:ext cx="1769802" cy="45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1pPr>
            <a:lvl2pPr marL="4572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2pPr>
            <a:lvl3pPr marL="9144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3pPr>
            <a:lvl4pPr marL="13716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4pPr>
            <a:lvl5pPr marL="18288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r>
              <a:rPr kumimoji="1" lang="en-US" altLang="ja-JP" sz="1000" b="0" i="0" u="none"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rPr>
              <a:t>Application server</a:t>
            </a:r>
            <a:endParaRPr kumimoji="1" lang="en-US"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tab pos="533400" algn="r"/>
                <a:tab pos="2700338" algn="ctr"/>
                <a:tab pos="5400675" algn="r"/>
              </a:tabLst>
            </a:pPr>
            <a:r>
              <a:rPr kumimoji="1" lang="en-US" altLang="ja-JP" sz="1000" b="0" i="0" u="none"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rPr>
              <a:t>Web Maintenance</a:t>
            </a:r>
            <a:r>
              <a:rPr kumimoji="1" lang="en-US" altLang="ja-JP" sz="1000" b="0" i="0" u="none" strike="noStrike" cap="none" normalizeH="0" dirty="0" smtClean="0">
                <a:ln>
                  <a:noFill/>
                </a:ln>
                <a:solidFill>
                  <a:schemeClr val="tx1"/>
                </a:solidFill>
                <a:effectLst/>
                <a:latin typeface="Arial" pitchFamily="34" charset="0"/>
                <a:ea typeface="ＭＳ ゴシック" pitchFamily="49" charset="-128"/>
                <a:cs typeface="Times New Roman" pitchFamily="18" charset="0"/>
              </a:rPr>
              <a:t> </a:t>
            </a:r>
            <a:r>
              <a:rPr kumimoji="1" lang="en-US" altLang="ja-JP" sz="1000" b="0" i="0" u="none"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rPr>
              <a:t>Console</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4" name="円/楕円 12"/>
          <p:cNvSpPr>
            <a:spLocks noChangeArrowheads="1"/>
          </p:cNvSpPr>
          <p:nvPr/>
        </p:nvSpPr>
        <p:spPr bwMode="auto">
          <a:xfrm>
            <a:off x="3563888" y="2067694"/>
            <a:ext cx="1944000" cy="1224000"/>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65" name="Oval 351"/>
          <p:cNvSpPr>
            <a:spLocks noChangeArrowheads="1"/>
          </p:cNvSpPr>
          <p:nvPr/>
        </p:nvSpPr>
        <p:spPr bwMode="auto">
          <a:xfrm>
            <a:off x="1691872" y="2031690"/>
            <a:ext cx="1728000" cy="1224000"/>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66" name="直線コネクタ 95"/>
          <p:cNvSpPr>
            <a:spLocks noChangeShapeType="1"/>
          </p:cNvSpPr>
          <p:nvPr/>
        </p:nvSpPr>
        <p:spPr bwMode="auto">
          <a:xfrm flipH="1" flipV="1">
            <a:off x="4305361" y="1920819"/>
            <a:ext cx="0" cy="28797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直線コネクタ 2"/>
          <p:cNvSpPr>
            <a:spLocks noChangeShapeType="1"/>
          </p:cNvSpPr>
          <p:nvPr/>
        </p:nvSpPr>
        <p:spPr bwMode="auto">
          <a:xfrm>
            <a:off x="4991160" y="2386760"/>
            <a:ext cx="120899" cy="247424"/>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直線コネクタ 3"/>
          <p:cNvSpPr>
            <a:spLocks noChangeShapeType="1"/>
          </p:cNvSpPr>
          <p:nvPr/>
        </p:nvSpPr>
        <p:spPr bwMode="auto">
          <a:xfrm>
            <a:off x="2280022" y="2446179"/>
            <a:ext cx="0" cy="609946"/>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直線コネクタ 7"/>
          <p:cNvSpPr>
            <a:spLocks noChangeShapeType="1"/>
          </p:cNvSpPr>
          <p:nvPr/>
        </p:nvSpPr>
        <p:spPr bwMode="auto">
          <a:xfrm flipH="1">
            <a:off x="5886995" y="1429804"/>
            <a:ext cx="557213"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直線コネクタ 8"/>
          <p:cNvSpPr>
            <a:spLocks noChangeShapeType="1"/>
          </p:cNvSpPr>
          <p:nvPr/>
        </p:nvSpPr>
        <p:spPr bwMode="auto">
          <a:xfrm flipV="1">
            <a:off x="5888515" y="2858078"/>
            <a:ext cx="102320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直線コネクタ 9"/>
          <p:cNvSpPr>
            <a:spLocks noChangeShapeType="1"/>
          </p:cNvSpPr>
          <p:nvPr/>
        </p:nvSpPr>
        <p:spPr bwMode="auto">
          <a:xfrm>
            <a:off x="5875672" y="2610025"/>
            <a:ext cx="57943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角丸四角形 14"/>
          <p:cNvSpPr>
            <a:spLocks noChangeArrowheads="1"/>
          </p:cNvSpPr>
          <p:nvPr/>
        </p:nvSpPr>
        <p:spPr bwMode="auto">
          <a:xfrm>
            <a:off x="3255924" y="950199"/>
            <a:ext cx="2182527" cy="847832"/>
          </a:xfrm>
          <a:prstGeom prst="roundRect">
            <a:avLst>
              <a:gd name="adj" fmla="val 16667"/>
            </a:avLst>
          </a:pr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74" name="テキスト ボックス 16"/>
          <p:cNvSpPr txBox="1">
            <a:spLocks noChangeArrowheads="1"/>
          </p:cNvSpPr>
          <p:nvPr/>
        </p:nvSpPr>
        <p:spPr bwMode="auto">
          <a:xfrm>
            <a:off x="6710635" y="1313396"/>
            <a:ext cx="10001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ゴシック" pitchFamily="49" charset="-128"/>
                <a:cs typeface="Arial" pitchFamily="34" charset="0"/>
              </a:rPr>
              <a:t>KX-HDV series</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5" name="テキスト ボックス 17"/>
          <p:cNvSpPr txBox="1">
            <a:spLocks noChangeArrowheads="1"/>
          </p:cNvSpPr>
          <p:nvPr/>
        </p:nvSpPr>
        <p:spPr bwMode="auto">
          <a:xfrm>
            <a:off x="6588224" y="2496865"/>
            <a:ext cx="860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1pPr>
            <a:lvl2pPr marL="4572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2pPr>
            <a:lvl3pPr marL="9144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3pPr>
            <a:lvl4pPr marL="13716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4pPr>
            <a:lvl5pPr marL="18288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r>
              <a:rPr kumimoji="1" lang="en-US" altLang="ja-JP" sz="1000" b="0" i="0" u="none"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rPr>
              <a:t>Softphone</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7" name="直線コネクタ 19"/>
          <p:cNvSpPr>
            <a:spLocks noChangeShapeType="1"/>
          </p:cNvSpPr>
          <p:nvPr/>
        </p:nvSpPr>
        <p:spPr bwMode="auto">
          <a:xfrm>
            <a:off x="5886784" y="2113919"/>
            <a:ext cx="427038"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直線コネクタ 20"/>
          <p:cNvSpPr>
            <a:spLocks noChangeShapeType="1"/>
          </p:cNvSpPr>
          <p:nvPr/>
        </p:nvSpPr>
        <p:spPr bwMode="auto">
          <a:xfrm flipV="1">
            <a:off x="5890638" y="3106132"/>
            <a:ext cx="57785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直線コネクタ 21"/>
          <p:cNvSpPr>
            <a:spLocks noChangeShapeType="1"/>
          </p:cNvSpPr>
          <p:nvPr/>
        </p:nvSpPr>
        <p:spPr bwMode="auto">
          <a:xfrm flipH="1" flipV="1">
            <a:off x="5887712" y="3449086"/>
            <a:ext cx="948223" cy="1"/>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直線コネクタ 22"/>
          <p:cNvSpPr>
            <a:spLocks noChangeShapeType="1"/>
          </p:cNvSpPr>
          <p:nvPr/>
        </p:nvSpPr>
        <p:spPr bwMode="auto">
          <a:xfrm flipV="1">
            <a:off x="5880434" y="1002246"/>
            <a:ext cx="682625"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正方形/長方形 46"/>
          <p:cNvSpPr>
            <a:spLocks noChangeArrowheads="1"/>
          </p:cNvSpPr>
          <p:nvPr/>
        </p:nvSpPr>
        <p:spPr bwMode="auto">
          <a:xfrm>
            <a:off x="3882702" y="1333362"/>
            <a:ext cx="12557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正方形/長方形 47"/>
          <p:cNvSpPr>
            <a:spLocks noChangeArrowheads="1"/>
          </p:cNvSpPr>
          <p:nvPr/>
        </p:nvSpPr>
        <p:spPr bwMode="auto">
          <a:xfrm>
            <a:off x="3723157" y="961405"/>
            <a:ext cx="1628776" cy="37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ＨＧｺﾞｼｯｸE-PRO" charset="-128"/>
                <a:cs typeface="Arial" pitchFamily="34" charset="0"/>
              </a:rPr>
              <a:t>KX-NSX1000</a:t>
            </a:r>
            <a:endParaRPr kumimoji="1" lang="en-US"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ＨＧｺﾞｼｯｸE-PRO" charset="-128"/>
                <a:cs typeface="Arial" pitchFamily="34" charset="0"/>
              </a:rPr>
              <a:t>KX-NSX2000</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11351" name="グループ化 51"/>
          <p:cNvGrpSpPr>
            <a:grpSpLocks/>
          </p:cNvGrpSpPr>
          <p:nvPr/>
        </p:nvGrpSpPr>
        <p:grpSpPr bwMode="auto">
          <a:xfrm>
            <a:off x="6192180" y="1836551"/>
            <a:ext cx="430176" cy="411163"/>
            <a:chOff x="1066" y="2024"/>
            <a:chExt cx="259" cy="317"/>
          </a:xfrm>
        </p:grpSpPr>
        <p:pic>
          <p:nvPicPr>
            <p:cNvPr id="11352"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 y="2024"/>
              <a:ext cx="259" cy="317"/>
            </a:xfrm>
            <a:prstGeom prst="rect">
              <a:avLst/>
            </a:prstGeom>
            <a:noFill/>
            <a:extLst>
              <a:ext uri="{909E8E84-426E-40DD-AFC4-6F175D3DCCD1}">
                <a14:hiddenFill xmlns:a14="http://schemas.microsoft.com/office/drawing/2010/main">
                  <a:solidFill>
                    <a:srgbClr val="FFFFFF"/>
                  </a:solidFill>
                </a14:hiddenFill>
              </a:ext>
            </a:extLst>
          </p:spPr>
        </p:pic>
        <p:pic>
          <p:nvPicPr>
            <p:cNvPr id="11353"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 y="2114"/>
              <a:ext cx="189" cy="2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355" name="グループ化 55"/>
          <p:cNvGrpSpPr>
            <a:grpSpLocks/>
          </p:cNvGrpSpPr>
          <p:nvPr/>
        </p:nvGrpSpPr>
        <p:grpSpPr bwMode="auto">
          <a:xfrm>
            <a:off x="6740872" y="3327834"/>
            <a:ext cx="279400" cy="317500"/>
            <a:chOff x="1488" y="240"/>
            <a:chExt cx="1392" cy="1104"/>
          </a:xfrm>
        </p:grpSpPr>
        <p:sp>
          <p:nvSpPr>
            <p:cNvPr id="11356" name="AutoShape 57"/>
            <p:cNvSpPr>
              <a:spLocks noChangeArrowheads="1"/>
            </p:cNvSpPr>
            <p:nvPr/>
          </p:nvSpPr>
          <p:spPr bwMode="auto">
            <a:xfrm flipV="1">
              <a:off x="2544" y="288"/>
              <a:ext cx="336" cy="48"/>
            </a:xfrm>
            <a:custGeom>
              <a:avLst/>
              <a:gdLst>
                <a:gd name="T0" fmla="*/ 322 w 21600"/>
                <a:gd name="T1" fmla="*/ 24 h 21600"/>
                <a:gd name="T2" fmla="*/ 168 w 21600"/>
                <a:gd name="T3" fmla="*/ 48 h 21600"/>
                <a:gd name="T4" fmla="*/ 14 w 21600"/>
                <a:gd name="T5" fmla="*/ 24 h 21600"/>
                <a:gd name="T6" fmla="*/ 168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861" y="21600"/>
                  </a:lnTo>
                  <a:lnTo>
                    <a:pt x="19739" y="21600"/>
                  </a:lnTo>
                  <a:lnTo>
                    <a:pt x="21600" y="0"/>
                  </a:lnTo>
                  <a:lnTo>
                    <a:pt x="0" y="0"/>
                  </a:lnTo>
                  <a:close/>
                </a:path>
              </a:pathLst>
            </a:custGeom>
            <a:solidFill>
              <a:srgbClr val="FFFFCC"/>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B2B2B2"/>
                    </a:outerShdw>
                  </a:effectLst>
                </a14:hiddenEffects>
              </a:ext>
            </a:extLst>
          </p:spPr>
          <p:txBody>
            <a:bodyPr vert="horz" wrap="square" lIns="91440" tIns="45720" rIns="91440" bIns="45720" numCol="1" anchor="ctr" anchorCtr="0" compatLnSpc="1">
              <a:prstTxWarp prst="textNoShape">
                <a:avLst/>
              </a:prstTxWarp>
            </a:bodyPr>
            <a:lstStyle/>
            <a:p>
              <a:endParaRPr lang="ja-JP" altLang="en-US"/>
            </a:p>
          </p:txBody>
        </p:sp>
        <p:sp>
          <p:nvSpPr>
            <p:cNvPr id="11357" name="AutoShape 58"/>
            <p:cNvSpPr>
              <a:spLocks noChangeArrowheads="1"/>
            </p:cNvSpPr>
            <p:nvPr/>
          </p:nvSpPr>
          <p:spPr bwMode="auto">
            <a:xfrm flipV="1">
              <a:off x="1584" y="240"/>
              <a:ext cx="912" cy="48"/>
            </a:xfrm>
            <a:custGeom>
              <a:avLst/>
              <a:gdLst>
                <a:gd name="T0" fmla="*/ 873 w 21600"/>
                <a:gd name="T1" fmla="*/ 24 h 21600"/>
                <a:gd name="T2" fmla="*/ 456 w 21600"/>
                <a:gd name="T3" fmla="*/ 48 h 21600"/>
                <a:gd name="T4" fmla="*/ 39 w 21600"/>
                <a:gd name="T5" fmla="*/ 24 h 21600"/>
                <a:gd name="T6" fmla="*/ 456 w 21600"/>
                <a:gd name="T7" fmla="*/ 0 h 21600"/>
                <a:gd name="T8" fmla="*/ 0 60000 65536"/>
                <a:gd name="T9" fmla="*/ 0 60000 65536"/>
                <a:gd name="T10" fmla="*/ 0 60000 65536"/>
                <a:gd name="T11" fmla="*/ 0 60000 65536"/>
                <a:gd name="T12" fmla="*/ 2724 w 21600"/>
                <a:gd name="T13" fmla="*/ 2700 h 21600"/>
                <a:gd name="T14" fmla="*/ 18876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861" y="21600"/>
                  </a:lnTo>
                  <a:lnTo>
                    <a:pt x="19739" y="21600"/>
                  </a:lnTo>
                  <a:lnTo>
                    <a:pt x="21600" y="0"/>
                  </a:lnTo>
                  <a:lnTo>
                    <a:pt x="0" y="0"/>
                  </a:lnTo>
                  <a:close/>
                </a:path>
              </a:pathLst>
            </a:custGeom>
            <a:solidFill>
              <a:srgbClr val="FFFFCC"/>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B2B2B2"/>
                    </a:outerShdw>
                  </a:effectLst>
                </a14:hiddenEffects>
              </a:ext>
            </a:extLst>
          </p:spPr>
          <p:txBody>
            <a:bodyPr vert="horz" wrap="square" lIns="91440" tIns="45720" rIns="91440" bIns="45720" numCol="1" anchor="ctr" anchorCtr="0" compatLnSpc="1">
              <a:prstTxWarp prst="textNoShape">
                <a:avLst/>
              </a:prstTxWarp>
            </a:bodyPr>
            <a:lstStyle/>
            <a:p>
              <a:endParaRPr lang="ja-JP" altLang="en-US"/>
            </a:p>
          </p:txBody>
        </p:sp>
        <p:sp>
          <p:nvSpPr>
            <p:cNvPr id="11358" name="Rectangle 59"/>
            <p:cNvSpPr>
              <a:spLocks noChangeArrowheads="1"/>
            </p:cNvSpPr>
            <p:nvPr/>
          </p:nvSpPr>
          <p:spPr bwMode="auto">
            <a:xfrm>
              <a:off x="1584" y="288"/>
              <a:ext cx="912" cy="720"/>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B2B2B2"/>
                    </a:outerShdw>
                  </a:effectLst>
                </a14:hiddenEffects>
              </a:ext>
            </a:extLst>
          </p:spPr>
          <p:txBody>
            <a:bodyPr vert="horz" wrap="square" lIns="91440" tIns="45720" rIns="91440" bIns="45720" numCol="1" anchor="ctr" anchorCtr="0" compatLnSpc="1">
              <a:prstTxWarp prst="textNoShape">
                <a:avLst/>
              </a:prstTxWarp>
            </a:bodyPr>
            <a:lstStyle/>
            <a:p>
              <a:endParaRPr lang="ja-JP" altLang="en-US"/>
            </a:p>
          </p:txBody>
        </p:sp>
        <p:sp>
          <p:nvSpPr>
            <p:cNvPr id="11359" name="Rectangle 60"/>
            <p:cNvSpPr>
              <a:spLocks noChangeArrowheads="1"/>
            </p:cNvSpPr>
            <p:nvPr/>
          </p:nvSpPr>
          <p:spPr bwMode="auto">
            <a:xfrm>
              <a:off x="1680" y="384"/>
              <a:ext cx="720" cy="528"/>
            </a:xfrm>
            <a:prstGeom prst="rect">
              <a:avLst/>
            </a:prstGeom>
            <a:solidFill>
              <a:srgbClr val="CCFFFF"/>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B2B2B2"/>
                    </a:outerShdw>
                  </a:effectLst>
                </a14:hiddenEffects>
              </a:ext>
            </a:extLst>
          </p:spPr>
          <p:txBody>
            <a:bodyPr vert="horz" wrap="square" lIns="91440" tIns="45720" rIns="91440" bIns="45720" numCol="1" anchor="ctr" anchorCtr="0" compatLnSpc="1">
              <a:prstTxWarp prst="textNoShape">
                <a:avLst/>
              </a:prstTxWarp>
            </a:bodyPr>
            <a:lstStyle/>
            <a:p>
              <a:endParaRPr lang="ja-JP" altLang="en-US"/>
            </a:p>
          </p:txBody>
        </p:sp>
        <p:sp>
          <p:nvSpPr>
            <p:cNvPr id="2048" name="AutoShape 61"/>
            <p:cNvSpPr>
              <a:spLocks noChangeArrowheads="1"/>
            </p:cNvSpPr>
            <p:nvPr/>
          </p:nvSpPr>
          <p:spPr bwMode="auto">
            <a:xfrm flipV="1">
              <a:off x="1488" y="1152"/>
              <a:ext cx="1104" cy="144"/>
            </a:xfrm>
            <a:custGeom>
              <a:avLst/>
              <a:gdLst>
                <a:gd name="T0" fmla="*/ 1056 w 21600"/>
                <a:gd name="T1" fmla="*/ 72 h 21600"/>
                <a:gd name="T2" fmla="*/ 552 w 21600"/>
                <a:gd name="T3" fmla="*/ 144 h 21600"/>
                <a:gd name="T4" fmla="*/ 48 w 21600"/>
                <a:gd name="T5" fmla="*/ 72 h 21600"/>
                <a:gd name="T6" fmla="*/ 552 w 21600"/>
                <a:gd name="T7" fmla="*/ 0 h 21600"/>
                <a:gd name="T8" fmla="*/ 0 60000 65536"/>
                <a:gd name="T9" fmla="*/ 0 60000 65536"/>
                <a:gd name="T10" fmla="*/ 0 60000 65536"/>
                <a:gd name="T11" fmla="*/ 0 60000 65536"/>
                <a:gd name="T12" fmla="*/ 2739 w 21600"/>
                <a:gd name="T13" fmla="*/ 2700 h 21600"/>
                <a:gd name="T14" fmla="*/ 18861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861" y="21600"/>
                  </a:lnTo>
                  <a:lnTo>
                    <a:pt x="19739" y="21600"/>
                  </a:lnTo>
                  <a:lnTo>
                    <a:pt x="21600" y="0"/>
                  </a:lnTo>
                  <a:lnTo>
                    <a:pt x="0" y="0"/>
                  </a:lnTo>
                  <a:close/>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B2B2B2"/>
                    </a:outerShdw>
                  </a:effectLst>
                </a14:hiddenEffects>
              </a:ext>
            </a:extLst>
          </p:spPr>
          <p:txBody>
            <a:bodyPr vert="horz" wrap="square" lIns="91440" tIns="45720" rIns="91440" bIns="45720" numCol="1" anchor="ctr" anchorCtr="0" compatLnSpc="1">
              <a:prstTxWarp prst="textNoShape">
                <a:avLst/>
              </a:prstTxWarp>
            </a:bodyPr>
            <a:lstStyle/>
            <a:p>
              <a:endParaRPr lang="ja-JP" altLang="en-US"/>
            </a:p>
          </p:txBody>
        </p:sp>
        <p:sp>
          <p:nvSpPr>
            <p:cNvPr id="2054" name="Rectangle 62"/>
            <p:cNvSpPr>
              <a:spLocks noChangeArrowheads="1"/>
            </p:cNvSpPr>
            <p:nvPr/>
          </p:nvSpPr>
          <p:spPr bwMode="auto">
            <a:xfrm>
              <a:off x="1488" y="1296"/>
              <a:ext cx="1104" cy="48"/>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B2B2B2"/>
                    </a:outerShdw>
                  </a:effectLst>
                </a14:hiddenEffects>
              </a:ext>
            </a:extLst>
          </p:spPr>
          <p:txBody>
            <a:bodyPr vert="horz" wrap="square" lIns="91440" tIns="45720" rIns="91440" bIns="45720" numCol="1" anchor="ctr" anchorCtr="0" compatLnSpc="1">
              <a:prstTxWarp prst="textNoShape">
                <a:avLst/>
              </a:prstTxWarp>
            </a:bodyPr>
            <a:lstStyle/>
            <a:p>
              <a:endParaRPr lang="ja-JP" altLang="en-US"/>
            </a:p>
          </p:txBody>
        </p:sp>
        <p:sp>
          <p:nvSpPr>
            <p:cNvPr id="2055" name="Rectangle 63"/>
            <p:cNvSpPr>
              <a:spLocks noChangeArrowheads="1"/>
            </p:cNvSpPr>
            <p:nvPr/>
          </p:nvSpPr>
          <p:spPr bwMode="auto">
            <a:xfrm>
              <a:off x="2544" y="336"/>
              <a:ext cx="336" cy="720"/>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B2B2B2"/>
                    </a:outerShdw>
                  </a:effectLst>
                </a14:hiddenEffects>
              </a:ext>
            </a:extLst>
          </p:spPr>
          <p:txBody>
            <a:bodyPr vert="horz" wrap="square" lIns="91440" tIns="45720" rIns="91440" bIns="45720" numCol="1" anchor="ctr" anchorCtr="0" compatLnSpc="1">
              <a:prstTxWarp prst="textNoShape">
                <a:avLst/>
              </a:prstTxWarp>
            </a:bodyPr>
            <a:lstStyle/>
            <a:p>
              <a:endParaRPr lang="ja-JP" altLang="en-US"/>
            </a:p>
          </p:txBody>
        </p:sp>
        <p:sp>
          <p:nvSpPr>
            <p:cNvPr id="2056" name="Rectangle 64"/>
            <p:cNvSpPr>
              <a:spLocks noChangeArrowheads="1"/>
            </p:cNvSpPr>
            <p:nvPr/>
          </p:nvSpPr>
          <p:spPr bwMode="auto">
            <a:xfrm>
              <a:off x="2591" y="528"/>
              <a:ext cx="240" cy="95"/>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6600FF"/>
                  </a:solid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vert="horz" wrap="square" lIns="91440" tIns="45720" rIns="91440" bIns="45720" numCol="1" anchor="ctr" anchorCtr="0" compatLnSpc="1">
              <a:prstTxWarp prst="textNoShape">
                <a:avLst/>
              </a:prstTxWarp>
            </a:bodyPr>
            <a:lstStyle/>
            <a:p>
              <a:endParaRPr lang="ja-JP" altLang="en-US"/>
            </a:p>
          </p:txBody>
        </p:sp>
        <p:sp>
          <p:nvSpPr>
            <p:cNvPr id="2057" name="Rectangle 65"/>
            <p:cNvSpPr>
              <a:spLocks noChangeArrowheads="1"/>
            </p:cNvSpPr>
            <p:nvPr/>
          </p:nvSpPr>
          <p:spPr bwMode="auto">
            <a:xfrm>
              <a:off x="2592" y="432"/>
              <a:ext cx="240" cy="48"/>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6600FF"/>
                  </a:solid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vert="horz" wrap="square" lIns="91440" tIns="45720" rIns="91440" bIns="45720" numCol="1" anchor="ctr" anchorCtr="0" compatLnSpc="1">
              <a:prstTxWarp prst="textNoShape">
                <a:avLst/>
              </a:prstTxWarp>
            </a:bodyPr>
            <a:lstStyle/>
            <a:p>
              <a:endParaRPr lang="ja-JP" altLang="en-US"/>
            </a:p>
          </p:txBody>
        </p:sp>
        <p:sp>
          <p:nvSpPr>
            <p:cNvPr id="2059" name="Oval 66"/>
            <p:cNvSpPr>
              <a:spLocks noChangeArrowheads="1"/>
            </p:cNvSpPr>
            <p:nvPr/>
          </p:nvSpPr>
          <p:spPr bwMode="auto">
            <a:xfrm>
              <a:off x="1632" y="1008"/>
              <a:ext cx="816" cy="96"/>
            </a:xfrm>
            <a:prstGeom prst="ellipse">
              <a:avLst/>
            </a:prstGeom>
            <a:solidFill>
              <a:srgbClr val="FFFFC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B2B2B2"/>
                    </a:outerShdw>
                  </a:effectLst>
                </a14:hiddenEffects>
              </a:ext>
            </a:extLst>
          </p:spPr>
          <p:txBody>
            <a:bodyPr vert="horz" wrap="square" lIns="91440" tIns="45720" rIns="91440" bIns="45720" numCol="1" anchor="ctr" anchorCtr="0" compatLnSpc="1">
              <a:prstTxWarp prst="textNoShape">
                <a:avLst/>
              </a:prstTxWarp>
            </a:bodyPr>
            <a:lstStyle/>
            <a:p>
              <a:endParaRPr lang="ja-JP" altLang="en-US"/>
            </a:p>
          </p:txBody>
        </p:sp>
        <p:sp>
          <p:nvSpPr>
            <p:cNvPr id="2060" name="Rectangle 67"/>
            <p:cNvSpPr>
              <a:spLocks noChangeArrowheads="1"/>
            </p:cNvSpPr>
            <p:nvPr/>
          </p:nvSpPr>
          <p:spPr bwMode="auto">
            <a:xfrm>
              <a:off x="1776" y="1008"/>
              <a:ext cx="528" cy="48"/>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B2B2B2"/>
                    </a:outerShdw>
                  </a:effectLst>
                </a14:hiddenEffects>
              </a:ext>
            </a:extLst>
          </p:spPr>
          <p:txBody>
            <a:bodyPr vert="horz" wrap="square" lIns="91440" tIns="45720" rIns="91440" bIns="45720" numCol="1" anchor="ctr" anchorCtr="0" compatLnSpc="1">
              <a:prstTxWarp prst="textNoShape">
                <a:avLst/>
              </a:prstTxWarp>
            </a:bodyPr>
            <a:lstStyle/>
            <a:p>
              <a:endParaRPr lang="ja-JP" altLang="en-US"/>
            </a:p>
          </p:txBody>
        </p:sp>
        <p:sp>
          <p:nvSpPr>
            <p:cNvPr id="2061" name="AutoShape 68"/>
            <p:cNvSpPr>
              <a:spLocks noChangeArrowheads="1"/>
            </p:cNvSpPr>
            <p:nvPr/>
          </p:nvSpPr>
          <p:spPr bwMode="auto">
            <a:xfrm flipH="1">
              <a:off x="2640" y="1152"/>
              <a:ext cx="240" cy="144"/>
            </a:xfrm>
            <a:prstGeom prst="cube">
              <a:avLst>
                <a:gd name="adj" fmla="val 62500"/>
              </a:avLst>
            </a:prstGeom>
            <a:solidFill>
              <a:srgbClr val="FFFFCC"/>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B2B2B2"/>
                    </a:outerShdw>
                  </a:effectLst>
                </a14:hiddenEffects>
              </a:ext>
            </a:extLst>
          </p:spPr>
          <p:txBody>
            <a:bodyPr vert="horz" wrap="square" lIns="91440" tIns="45720" rIns="91440" bIns="45720" numCol="1" anchor="ctr" anchorCtr="0" compatLnSpc="1">
              <a:prstTxWarp prst="textNoShape">
                <a:avLst/>
              </a:prstTxWarp>
            </a:bodyPr>
            <a:lstStyle/>
            <a:p>
              <a:endParaRPr lang="ja-JP" altLang="en-US"/>
            </a:p>
          </p:txBody>
        </p:sp>
        <p:sp>
          <p:nvSpPr>
            <p:cNvPr id="2062" name="Line 69"/>
            <p:cNvSpPr>
              <a:spLocks noChangeShapeType="1"/>
            </p:cNvSpPr>
            <p:nvPr/>
          </p:nvSpPr>
          <p:spPr bwMode="auto">
            <a:xfrm>
              <a:off x="2688" y="1200"/>
              <a:ext cx="14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63" name="Line 70"/>
            <p:cNvSpPr>
              <a:spLocks noChangeShapeType="1"/>
            </p:cNvSpPr>
            <p:nvPr/>
          </p:nvSpPr>
          <p:spPr bwMode="auto">
            <a:xfrm>
              <a:off x="2736" y="1152"/>
              <a:ext cx="48" cy="48"/>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64" name="Freeform 71"/>
            <p:cNvSpPr>
              <a:spLocks/>
            </p:cNvSpPr>
            <p:nvPr/>
          </p:nvSpPr>
          <p:spPr bwMode="auto">
            <a:xfrm>
              <a:off x="2472" y="1008"/>
              <a:ext cx="216" cy="144"/>
            </a:xfrm>
            <a:custGeom>
              <a:avLst/>
              <a:gdLst>
                <a:gd name="T0" fmla="*/ 216 w 216"/>
                <a:gd name="T1" fmla="*/ 144 h 144"/>
                <a:gd name="T2" fmla="*/ 24 w 216"/>
                <a:gd name="T3" fmla="*/ 96 h 144"/>
                <a:gd name="T4" fmla="*/ 72 w 216"/>
                <a:gd name="T5" fmla="*/ 0 h 144"/>
                <a:gd name="T6" fmla="*/ 0 60000 65536"/>
                <a:gd name="T7" fmla="*/ 0 60000 65536"/>
                <a:gd name="T8" fmla="*/ 0 60000 65536"/>
              </a:gdLst>
              <a:ahLst/>
              <a:cxnLst>
                <a:cxn ang="T6">
                  <a:pos x="T0" y="T1"/>
                </a:cxn>
                <a:cxn ang="T7">
                  <a:pos x="T2" y="T3"/>
                </a:cxn>
                <a:cxn ang="T8">
                  <a:pos x="T4" y="T5"/>
                </a:cxn>
              </a:cxnLst>
              <a:rect l="0" t="0" r="r" b="b"/>
              <a:pathLst>
                <a:path w="216" h="144">
                  <a:moveTo>
                    <a:pt x="216" y="144"/>
                  </a:moveTo>
                  <a:cubicBezTo>
                    <a:pt x="132" y="132"/>
                    <a:pt x="48" y="120"/>
                    <a:pt x="24" y="96"/>
                  </a:cubicBezTo>
                  <a:cubicBezTo>
                    <a:pt x="0" y="72"/>
                    <a:pt x="64" y="16"/>
                    <a:pt x="72" y="0"/>
                  </a:cubicBezTo>
                </a:path>
              </a:pathLst>
            </a:custGeom>
            <a:noFill/>
            <a:ln w="12700">
              <a:solidFill>
                <a:srgbClr val="000000"/>
              </a:solidFill>
              <a:round/>
              <a:headEnd/>
              <a:tailEnd/>
            </a:ln>
            <a:effectLst/>
            <a:extLst>
              <a:ext uri="{909E8E84-426E-40DD-AFC4-6F175D3DCCD1}">
                <a14:hiddenFill xmlns:a14="http://schemas.microsoft.com/office/drawing/2010/main">
                  <a:solidFill>
                    <a:srgbClr val="6600FF"/>
                  </a:solid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vert="horz" wrap="square" lIns="91440" tIns="45720" rIns="91440" bIns="45720" numCol="1" anchor="ctr" anchorCtr="0" compatLnSpc="1">
              <a:prstTxWarp prst="textNoShape">
                <a:avLst/>
              </a:prstTxWarp>
            </a:bodyPr>
            <a:lstStyle/>
            <a:p>
              <a:endParaRPr lang="ja-JP" altLang="en-US"/>
            </a:p>
          </p:txBody>
        </p:sp>
      </p:grpSp>
      <p:sp>
        <p:nvSpPr>
          <p:cNvPr id="2065" name="直線コネクタ 71"/>
          <p:cNvSpPr>
            <a:spLocks noChangeShapeType="1"/>
          </p:cNvSpPr>
          <p:nvPr/>
        </p:nvSpPr>
        <p:spPr bwMode="auto">
          <a:xfrm flipV="1">
            <a:off x="5877258" y="1643582"/>
            <a:ext cx="10274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355" name="図 72" descr="SpeakerPhone(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234" r="1379" b="12271"/>
          <a:stretch>
            <a:fillRect/>
          </a:stretch>
        </p:blipFill>
        <p:spPr bwMode="auto">
          <a:xfrm>
            <a:off x="6245559" y="2967794"/>
            <a:ext cx="434975" cy="350838"/>
          </a:xfrm>
          <a:prstGeom prst="rect">
            <a:avLst/>
          </a:prstGeom>
          <a:noFill/>
          <a:extLst>
            <a:ext uri="{909E8E84-426E-40DD-AFC4-6F175D3DCCD1}">
              <a14:hiddenFill xmlns:a14="http://schemas.microsoft.com/office/drawing/2010/main">
                <a:solidFill>
                  <a:srgbClr val="FFFFFF"/>
                </a:solidFill>
              </a14:hiddenFill>
            </a:ext>
          </a:extLst>
        </p:spPr>
      </p:pic>
      <p:sp>
        <p:nvSpPr>
          <p:cNvPr id="201" name="直線コネクタ 86"/>
          <p:cNvSpPr>
            <a:spLocks noChangeShapeType="1"/>
          </p:cNvSpPr>
          <p:nvPr/>
        </p:nvSpPr>
        <p:spPr bwMode="auto">
          <a:xfrm flipH="1">
            <a:off x="5883607" y="2361972"/>
            <a:ext cx="1174752"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Line 292"/>
          <p:cNvSpPr>
            <a:spLocks noChangeShapeType="1"/>
          </p:cNvSpPr>
          <p:nvPr/>
        </p:nvSpPr>
        <p:spPr bwMode="auto">
          <a:xfrm flipH="1" flipV="1">
            <a:off x="4083420" y="1471954"/>
            <a:ext cx="0" cy="44109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正方形/長方形 112"/>
          <p:cNvSpPr>
            <a:spLocks noChangeArrowheads="1"/>
          </p:cNvSpPr>
          <p:nvPr/>
        </p:nvSpPr>
        <p:spPr bwMode="auto">
          <a:xfrm>
            <a:off x="6893259" y="1671650"/>
            <a:ext cx="342900"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pic>
        <p:nvPicPr>
          <p:cNvPr id="2334" name="図 115" descr="tca36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6236" y="1871910"/>
            <a:ext cx="139700" cy="379413"/>
          </a:xfrm>
          <a:prstGeom prst="rect">
            <a:avLst/>
          </a:prstGeom>
          <a:noFill/>
          <a:extLst>
            <a:ext uri="{909E8E84-426E-40DD-AFC4-6F175D3DCCD1}">
              <a14:hiddenFill xmlns:a14="http://schemas.microsoft.com/office/drawing/2010/main">
                <a:solidFill>
                  <a:srgbClr val="FFFFFF"/>
                </a:solidFill>
              </a14:hiddenFill>
            </a:ext>
          </a:extLst>
        </p:spPr>
      </p:pic>
      <p:pic>
        <p:nvPicPr>
          <p:cNvPr id="2330" name="図 1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3959" y="845084"/>
            <a:ext cx="522288" cy="331787"/>
          </a:xfrm>
          <a:prstGeom prst="rect">
            <a:avLst/>
          </a:prstGeom>
          <a:noFill/>
          <a:extLst>
            <a:ext uri="{909E8E84-426E-40DD-AFC4-6F175D3DCCD1}">
              <a14:hiddenFill xmlns:a14="http://schemas.microsoft.com/office/drawing/2010/main">
                <a:solidFill>
                  <a:srgbClr val="FFFFFF"/>
                </a:solidFill>
              </a14:hiddenFill>
            </a:ext>
          </a:extLst>
        </p:spPr>
      </p:pic>
      <p:sp>
        <p:nvSpPr>
          <p:cNvPr id="211" name="テキスト ボックス 121"/>
          <p:cNvSpPr txBox="1">
            <a:spLocks noChangeArrowheads="1"/>
          </p:cNvSpPr>
          <p:nvPr/>
        </p:nvSpPr>
        <p:spPr bwMode="auto">
          <a:xfrm>
            <a:off x="6710635" y="771550"/>
            <a:ext cx="1101725" cy="18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ゴシック" pitchFamily="49" charset="-128"/>
                <a:cs typeface="Arial" pitchFamily="34" charset="0"/>
              </a:rPr>
              <a:t>KX-NT500 series</a:t>
            </a:r>
            <a:endParaRPr kumimoji="1" lang="en-US"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2" name="正方形/長方形 122"/>
          <p:cNvSpPr>
            <a:spLocks noChangeArrowheads="1"/>
          </p:cNvSpPr>
          <p:nvPr/>
        </p:nvSpPr>
        <p:spPr bwMode="auto">
          <a:xfrm>
            <a:off x="5651834" y="2522352"/>
            <a:ext cx="1768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prstDash val="dash"/>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2" name="テキスト ボックス 139"/>
          <p:cNvSpPr txBox="1">
            <a:spLocks noChangeArrowheads="1"/>
          </p:cNvSpPr>
          <p:nvPr/>
        </p:nvSpPr>
        <p:spPr bwMode="auto">
          <a:xfrm>
            <a:off x="6622231" y="3003798"/>
            <a:ext cx="8660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1pPr>
            <a:lvl2pPr marL="4572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2pPr>
            <a:lvl3pPr marL="9144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3pPr>
            <a:lvl4pPr marL="13716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4pPr>
            <a:lvl5pPr marL="18288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r>
              <a:rPr kumimoji="1" lang="en-US" altLang="ja-JP" sz="1000" b="0" i="0" u="none"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rPr>
              <a:t>KX-NT700</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67489" name="テキスト ボックス 150"/>
          <p:cNvSpPr txBox="1">
            <a:spLocks noChangeArrowheads="1"/>
          </p:cNvSpPr>
          <p:nvPr/>
        </p:nvSpPr>
        <p:spPr bwMode="auto">
          <a:xfrm>
            <a:off x="6880250" y="1932185"/>
            <a:ext cx="1148134" cy="20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1pPr>
            <a:lvl2pPr marL="4572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2pPr>
            <a:lvl3pPr marL="9144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3pPr>
            <a:lvl4pPr marL="13716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4pPr>
            <a:lvl5pPr marL="18288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r>
              <a:rPr kumimoji="1" lang="en-US" altLang="ja-JP" sz="1000" b="0" i="0" u="none"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rPr>
              <a:t>DECT IP-CS/PS</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67490" name="テキスト ボックス 152"/>
          <p:cNvSpPr txBox="1">
            <a:spLocks noChangeArrowheads="1"/>
          </p:cNvSpPr>
          <p:nvPr/>
        </p:nvSpPr>
        <p:spPr bwMode="auto">
          <a:xfrm>
            <a:off x="3693405" y="2463738"/>
            <a:ext cx="1490663" cy="64470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697" tIns="44348" rIns="88697" bIns="443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Stacked PBX as Legacy Gateway</a:t>
            </a:r>
            <a:endParaRPr kumimoji="1" lang="en-US" altLang="ja-JP" sz="700" i="0" u="none" strike="noStrike" cap="none" normalizeH="0" baseline="0" dirty="0" smtClean="0">
              <a:ln>
                <a:noFill/>
              </a:ln>
              <a:solidFill>
                <a:schemeClr val="tx1"/>
              </a:solidFill>
              <a:effectLst/>
              <a:latin typeface="Arial" pitchFamily="34" charset="0"/>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  KX-TDE600/620,</a:t>
            </a:r>
            <a:endParaRPr kumimoji="1" lang="en-US" altLang="ja-JP" sz="700" i="0" u="none" strike="noStrike" cap="none" normalizeH="0" baseline="0" dirty="0" smtClean="0">
              <a:ln>
                <a:noFill/>
              </a:ln>
              <a:solidFill>
                <a:schemeClr val="tx1"/>
              </a:solidFill>
              <a:effectLst/>
              <a:latin typeface="Arial" pitchFamily="34" charset="0"/>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  KX-TDA600/620/100D</a:t>
            </a:r>
            <a:endParaRPr kumimoji="1" lang="en-US" altLang="ja-JP" sz="1800" i="0" u="none" strike="noStrike" cap="none" normalizeH="0" baseline="0" dirty="0" smtClean="0">
              <a:ln>
                <a:noFill/>
              </a:ln>
              <a:solidFill>
                <a:schemeClr val="tx1"/>
              </a:solidFill>
              <a:effectLst/>
              <a:latin typeface="Arial" pitchFamily="34" charset="0"/>
              <a:cs typeface="ＭＳ Ｐゴシック" pitchFamily="50" charset="-128"/>
            </a:endParaRPr>
          </a:p>
        </p:txBody>
      </p:sp>
      <p:sp>
        <p:nvSpPr>
          <p:cNvPr id="567492" name="正方形/長方形 155"/>
          <p:cNvSpPr>
            <a:spLocks noChangeArrowheads="1"/>
          </p:cNvSpPr>
          <p:nvPr/>
        </p:nvSpPr>
        <p:spPr bwMode="auto">
          <a:xfrm>
            <a:off x="647564" y="2506402"/>
            <a:ext cx="1600200" cy="36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indent="190500">
              <a:defRPr kumimoji="1">
                <a:solidFill>
                  <a:schemeClr val="tx1"/>
                </a:solidFill>
                <a:latin typeface="Arial" pitchFamily="34" charset="0"/>
                <a:ea typeface="ＭＳ Ｐゴシック" pitchFamily="50" charset="-128"/>
                <a:cs typeface="ＭＳ Ｐゴシック" pitchFamily="50" charset="-128"/>
              </a:defRPr>
            </a:lvl1pPr>
            <a:lvl2pPr marL="457200">
              <a:defRPr kumimoji="1">
                <a:solidFill>
                  <a:schemeClr val="tx1"/>
                </a:solidFill>
                <a:latin typeface="Arial" pitchFamily="34" charset="0"/>
                <a:ea typeface="ＭＳ Ｐゴシック" pitchFamily="50" charset="-128"/>
                <a:cs typeface="ＭＳ Ｐゴシック" pitchFamily="50" charset="-128"/>
              </a:defRPr>
            </a:lvl2pPr>
            <a:lvl3pPr marL="914400">
              <a:defRPr kumimoji="1">
                <a:solidFill>
                  <a:schemeClr val="tx1"/>
                </a:solidFill>
                <a:latin typeface="Arial" pitchFamily="34" charset="0"/>
                <a:ea typeface="ＭＳ Ｐゴシック" pitchFamily="50" charset="-128"/>
                <a:cs typeface="ＭＳ Ｐゴシック" pitchFamily="50" charset="-128"/>
              </a:defRPr>
            </a:lvl3pPr>
            <a:lvl4pPr marL="1371600">
              <a:defRPr kumimoji="1">
                <a:solidFill>
                  <a:schemeClr val="tx1"/>
                </a:solidFill>
                <a:latin typeface="Arial" pitchFamily="34" charset="0"/>
                <a:ea typeface="ＭＳ Ｐゴシック" pitchFamily="50" charset="-128"/>
                <a:cs typeface="ＭＳ Ｐゴシック" pitchFamily="50" charset="-128"/>
              </a:defRPr>
            </a:lvl4pPr>
            <a:lvl5pPr marL="1828800">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90500" algn="l" defTabSz="914400" rtl="0" eaLnBrk="1" fontAlgn="base" latinLnBrk="0" hangingPunct="1">
              <a:lnSpc>
                <a:spcPct val="100000"/>
              </a:lnSpc>
              <a:spcBef>
                <a:spcPct val="0"/>
              </a:spcBef>
              <a:spcAft>
                <a:spcPct val="0"/>
              </a:spcAft>
              <a:buClrTx/>
              <a:buSzTx/>
              <a:buFontTx/>
              <a:buNone/>
              <a:tabLst/>
            </a:pPr>
            <a:r>
              <a:rPr kumimoji="1" lang="en-US" altLang="ja-JP" sz="1000" i="0" u="none" strike="noStrike" cap="none" normalizeH="0" baseline="0" dirty="0" smtClean="0">
                <a:ln>
                  <a:noFill/>
                </a:ln>
                <a:solidFill>
                  <a:schemeClr val="tx1"/>
                </a:solidFill>
                <a:effectLst/>
                <a:latin typeface="Arial" pitchFamily="34" charset="0"/>
                <a:ea typeface="ＨＧｺﾞｼｯｸE-PRO" charset="-128"/>
                <a:cs typeface="Arial" pitchFamily="34" charset="0"/>
              </a:rPr>
              <a:t>Expansion Unit</a:t>
            </a:r>
            <a:endParaRPr kumimoji="1" lang="en-US" altLang="ja-JP" sz="700"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ＨＧｺﾞｼｯｸE-PRO" charset="-128"/>
                <a:cs typeface="Arial" pitchFamily="34" charset="0"/>
              </a:rPr>
              <a:t>  </a:t>
            </a:r>
            <a:r>
              <a:rPr kumimoji="1" lang="en-US" altLang="ja-JP" sz="900" b="1" i="0" u="none" strike="noStrike" cap="none" normalizeH="0" baseline="0" dirty="0" smtClean="0">
                <a:ln>
                  <a:noFill/>
                </a:ln>
                <a:solidFill>
                  <a:schemeClr val="tx1"/>
                </a:solidFill>
                <a:effectLst/>
                <a:latin typeface="Arial" pitchFamily="34" charset="0"/>
                <a:ea typeface="ＨＧｺﾞｼｯｸE-PRO" charset="-128"/>
                <a:cs typeface="Arial" pitchFamily="34" charset="0"/>
              </a:rPr>
              <a:t>KX-NS320/520/720</a:t>
            </a:r>
            <a:endPar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306" name="図 1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326" y="3615729"/>
            <a:ext cx="398462" cy="339725"/>
          </a:xfrm>
          <a:prstGeom prst="rect">
            <a:avLst/>
          </a:prstGeom>
          <a:noFill/>
          <a:extLst>
            <a:ext uri="{909E8E84-426E-40DD-AFC4-6F175D3DCCD1}">
              <a14:hiddenFill xmlns:a14="http://schemas.microsoft.com/office/drawing/2010/main">
                <a:solidFill>
                  <a:srgbClr val="FFFFFF"/>
                </a:solidFill>
              </a14:hiddenFill>
            </a:ext>
          </a:extLst>
        </p:spPr>
      </p:pic>
      <p:sp>
        <p:nvSpPr>
          <p:cNvPr id="567493" name="テキスト ボックス 163"/>
          <p:cNvSpPr txBox="1">
            <a:spLocks noChangeArrowheads="1"/>
          </p:cNvSpPr>
          <p:nvPr/>
        </p:nvSpPr>
        <p:spPr bwMode="auto">
          <a:xfrm>
            <a:off x="3239852" y="3993554"/>
            <a:ext cx="7206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SLT/FAX</a:t>
            </a:r>
            <a:endParaRPr kumimoji="1" lang="en-US" altLang="ja-JP" sz="900" b="0" i="0" u="none" strike="noStrike" cap="none" normalizeH="0" baseline="0" dirty="0" smtClean="0">
              <a:ln>
                <a:noFill/>
              </a:ln>
              <a:solidFill>
                <a:schemeClr val="tx1"/>
              </a:solidFill>
              <a:effectLst/>
              <a:latin typeface="Arial" pitchFamily="34" charset="0"/>
              <a:cs typeface="ＭＳ Ｐゴシック" pitchFamily="50" charset="-128"/>
            </a:endParaRPr>
          </a:p>
        </p:txBody>
      </p:sp>
      <p:pic>
        <p:nvPicPr>
          <p:cNvPr id="2304" name="図 1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5124" y="3550642"/>
            <a:ext cx="314325" cy="357187"/>
          </a:xfrm>
          <a:prstGeom prst="rect">
            <a:avLst/>
          </a:prstGeom>
          <a:noFill/>
          <a:extLst>
            <a:ext uri="{909E8E84-426E-40DD-AFC4-6F175D3DCCD1}">
              <a14:hiddenFill xmlns:a14="http://schemas.microsoft.com/office/drawing/2010/main">
                <a:solidFill>
                  <a:srgbClr val="FFFFFF"/>
                </a:solidFill>
              </a14:hiddenFill>
            </a:ext>
          </a:extLst>
        </p:spPr>
      </p:pic>
      <p:sp>
        <p:nvSpPr>
          <p:cNvPr id="567494" name="テキスト ボックス 168"/>
          <p:cNvSpPr txBox="1">
            <a:spLocks noChangeArrowheads="1"/>
          </p:cNvSpPr>
          <p:nvPr/>
        </p:nvSpPr>
        <p:spPr bwMode="auto">
          <a:xfrm>
            <a:off x="3887924" y="3923953"/>
            <a:ext cx="684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1pPr>
            <a:lvl2pPr marL="4572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2pPr>
            <a:lvl3pPr marL="9144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3pPr>
            <a:lvl4pPr marL="13716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4pPr>
            <a:lvl5pPr marL="18288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r>
              <a:rPr kumimoji="1" lang="en-US" altLang="ja-JP" sz="900" b="0" i="0" u="none" strike="noStrike" cap="none" normalizeH="0" baseline="0" dirty="0" smtClean="0">
                <a:ln>
                  <a:noFill/>
                </a:ln>
                <a:solidFill>
                  <a:schemeClr val="tx1"/>
                </a:solidFill>
                <a:effectLst/>
                <a:latin typeface="Arial" pitchFamily="34" charset="0"/>
                <a:ea typeface="ＨＧｺﾞｼｯｸE-PRO" charset="-128"/>
                <a:cs typeface="Times New Roman" pitchFamily="18" charset="0"/>
              </a:rPr>
              <a:t>Door phone </a:t>
            </a:r>
            <a:endParaRPr kumimoji="1" lang="en-US" altLang="ja-JP"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3400" algn="r"/>
                <a:tab pos="2700338" algn="ctr"/>
                <a:tab pos="5400675" algn="r"/>
              </a:tabLst>
            </a:pPr>
            <a:r>
              <a:rPr kumimoji="1" lang="en-US" altLang="ja-JP" sz="900" b="0" i="0" u="none" strike="noStrike" cap="none" normalizeH="0" baseline="0" dirty="0" smtClean="0">
                <a:ln>
                  <a:noFill/>
                </a:ln>
                <a:solidFill>
                  <a:schemeClr val="tx1"/>
                </a:solidFill>
                <a:effectLst/>
                <a:latin typeface="Arial" pitchFamily="34" charset="0"/>
                <a:ea typeface="ＨＧｺﾞｼｯｸE-PRO" charset="-128"/>
                <a:cs typeface="Times New Roman" pitchFamily="18" charset="0"/>
              </a:rPr>
              <a:t>&amp; Opener</a:t>
            </a:r>
            <a:endParaRPr kumimoji="1" lang="en-US" altLang="ja-JP" sz="900" b="0" i="0" u="none" strike="noStrike" cap="none" normalizeH="0" baseline="0" dirty="0" smtClean="0">
              <a:ln>
                <a:noFill/>
              </a:ln>
              <a:solidFill>
                <a:schemeClr val="tx1"/>
              </a:solidFill>
              <a:effectLst/>
              <a:latin typeface="Arial" pitchFamily="34" charset="0"/>
            </a:endParaRPr>
          </a:p>
        </p:txBody>
      </p:sp>
      <p:pic>
        <p:nvPicPr>
          <p:cNvPr id="2302" name="図 16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5538" y="3555404"/>
            <a:ext cx="688975" cy="438150"/>
          </a:xfrm>
          <a:prstGeom prst="rect">
            <a:avLst/>
          </a:prstGeom>
          <a:noFill/>
          <a:extLst>
            <a:ext uri="{909E8E84-426E-40DD-AFC4-6F175D3DCCD1}">
              <a14:hiddenFill xmlns:a14="http://schemas.microsoft.com/office/drawing/2010/main">
                <a:solidFill>
                  <a:srgbClr val="FFFFFF"/>
                </a:solidFill>
              </a14:hiddenFill>
            </a:ext>
          </a:extLst>
        </p:spPr>
      </p:pic>
      <p:sp>
        <p:nvSpPr>
          <p:cNvPr id="567495" name="テキスト ボックス 170"/>
          <p:cNvSpPr txBox="1">
            <a:spLocks noChangeArrowheads="1"/>
          </p:cNvSpPr>
          <p:nvPr/>
        </p:nvSpPr>
        <p:spPr bwMode="auto">
          <a:xfrm>
            <a:off x="2705064" y="3993554"/>
            <a:ext cx="57943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ＭＳ ゴシック" pitchFamily="49" charset="-128"/>
                <a:cs typeface="Arial" pitchFamily="34" charset="0"/>
              </a:rPr>
              <a:t>DPT/APT</a:t>
            </a:r>
            <a:endParaRPr kumimoji="1" lang="en-US" altLang="ja-JP" sz="900" b="0" i="0" u="none" strike="noStrike" cap="none" normalizeH="0" baseline="0" smtClean="0">
              <a:ln>
                <a:noFill/>
              </a:ln>
              <a:solidFill>
                <a:schemeClr val="tx1"/>
              </a:solidFill>
              <a:effectLst/>
              <a:latin typeface="Arial" pitchFamily="34" charset="0"/>
              <a:cs typeface="ＭＳ Ｐゴシック" pitchFamily="50" charset="-128"/>
            </a:endParaRPr>
          </a:p>
        </p:txBody>
      </p:sp>
      <p:sp>
        <p:nvSpPr>
          <p:cNvPr id="567496" name="正方形/長方形 171"/>
          <p:cNvSpPr>
            <a:spLocks noChangeArrowheads="1"/>
          </p:cNvSpPr>
          <p:nvPr/>
        </p:nvSpPr>
        <p:spPr bwMode="auto">
          <a:xfrm>
            <a:off x="2663788" y="3499842"/>
            <a:ext cx="3141535" cy="80010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pic>
        <p:nvPicPr>
          <p:cNvPr id="2298" name="図 17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17192" y="3563913"/>
            <a:ext cx="322263" cy="325438"/>
          </a:xfrm>
          <a:prstGeom prst="rect">
            <a:avLst/>
          </a:prstGeom>
          <a:noFill/>
          <a:extLst>
            <a:ext uri="{909E8E84-426E-40DD-AFC4-6F175D3DCCD1}">
              <a14:hiddenFill xmlns:a14="http://schemas.microsoft.com/office/drawing/2010/main">
                <a:solidFill>
                  <a:srgbClr val="FFFFFF"/>
                </a:solidFill>
              </a14:hiddenFill>
            </a:ext>
          </a:extLst>
        </p:spPr>
      </p:pic>
      <p:grpSp>
        <p:nvGrpSpPr>
          <p:cNvPr id="567500" name="グループ化 184"/>
          <p:cNvGrpSpPr>
            <a:grpSpLocks/>
          </p:cNvGrpSpPr>
          <p:nvPr/>
        </p:nvGrpSpPr>
        <p:grpSpPr bwMode="auto">
          <a:xfrm>
            <a:off x="2100634" y="2859783"/>
            <a:ext cx="1028700" cy="268287"/>
            <a:chOff x="1360" y="10842"/>
            <a:chExt cx="2552" cy="738"/>
          </a:xfrm>
        </p:grpSpPr>
        <p:pic>
          <p:nvPicPr>
            <p:cNvPr id="567501" name="Picture 188" descr="ns1000_dp_bri_c"/>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8537" t="34128" r="10880" b="30710"/>
            <a:stretch>
              <a:fillRect/>
            </a:stretch>
          </p:blipFill>
          <p:spPr bwMode="auto">
            <a:xfrm>
              <a:off x="1360" y="10842"/>
              <a:ext cx="2552" cy="738"/>
            </a:xfrm>
            <a:prstGeom prst="rect">
              <a:avLst/>
            </a:prstGeom>
            <a:noFill/>
            <a:extLst>
              <a:ext uri="{909E8E84-426E-40DD-AFC4-6F175D3DCCD1}">
                <a14:hiddenFill xmlns:a14="http://schemas.microsoft.com/office/drawing/2010/main">
                  <a:solidFill>
                    <a:srgbClr val="003300">
                      <a:alpha val="0"/>
                    </a:srgbClr>
                  </a:solidFill>
                </a14:hiddenFill>
              </a:ext>
            </a:extLst>
          </p:spPr>
        </p:pic>
        <p:pic>
          <p:nvPicPr>
            <p:cNvPr id="567502" name="Picture 18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37" y="11034"/>
              <a:ext cx="2432" cy="4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7503" name="グループ化 187"/>
          <p:cNvGrpSpPr>
            <a:grpSpLocks/>
          </p:cNvGrpSpPr>
          <p:nvPr/>
        </p:nvGrpSpPr>
        <p:grpSpPr bwMode="auto">
          <a:xfrm>
            <a:off x="1978397" y="2101542"/>
            <a:ext cx="1174750" cy="288925"/>
            <a:chOff x="5349" y="275"/>
            <a:chExt cx="6092" cy="1762"/>
          </a:xfrm>
        </p:grpSpPr>
        <p:pic>
          <p:nvPicPr>
            <p:cNvPr id="567505" name="Picture 191" descr="ns1000_dp_bri_c"/>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8537" t="34128" r="10880" b="30710"/>
            <a:stretch>
              <a:fillRect/>
            </a:stretch>
          </p:blipFill>
          <p:spPr bwMode="auto">
            <a:xfrm>
              <a:off x="5349" y="275"/>
              <a:ext cx="6092" cy="1762"/>
            </a:xfrm>
            <a:prstGeom prst="rect">
              <a:avLst/>
            </a:prstGeom>
            <a:noFill/>
            <a:extLst>
              <a:ext uri="{909E8E84-426E-40DD-AFC4-6F175D3DCCD1}">
                <a14:hiddenFill xmlns:a14="http://schemas.microsoft.com/office/drawing/2010/main">
                  <a:solidFill>
                    <a:srgbClr val="003300">
                      <a:alpha val="0"/>
                    </a:srgbClr>
                  </a:solidFill>
                </a14:hiddenFill>
              </a:ext>
            </a:extLst>
          </p:spPr>
        </p:pic>
        <p:pic>
          <p:nvPicPr>
            <p:cNvPr id="567506" name="Picture 19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08" y="710"/>
              <a:ext cx="5803" cy="11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7507" name="グループ化 190"/>
          <p:cNvGrpSpPr>
            <a:grpSpLocks/>
          </p:cNvGrpSpPr>
          <p:nvPr/>
        </p:nvGrpSpPr>
        <p:grpSpPr bwMode="auto">
          <a:xfrm>
            <a:off x="2109365" y="2368242"/>
            <a:ext cx="1011238" cy="269875"/>
            <a:chOff x="5349" y="275"/>
            <a:chExt cx="6092" cy="1762"/>
          </a:xfrm>
        </p:grpSpPr>
        <p:pic>
          <p:nvPicPr>
            <p:cNvPr id="567508" name="Picture 194" descr="ns1000_dp_bri_c"/>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8537" t="34128" r="10880" b="30710"/>
            <a:stretch>
              <a:fillRect/>
            </a:stretch>
          </p:blipFill>
          <p:spPr bwMode="auto">
            <a:xfrm>
              <a:off x="5349" y="275"/>
              <a:ext cx="6092" cy="1762"/>
            </a:xfrm>
            <a:prstGeom prst="rect">
              <a:avLst/>
            </a:prstGeom>
            <a:noFill/>
            <a:extLst>
              <a:ext uri="{909E8E84-426E-40DD-AFC4-6F175D3DCCD1}">
                <a14:hiddenFill xmlns:a14="http://schemas.microsoft.com/office/drawing/2010/main">
                  <a:solidFill>
                    <a:srgbClr val="003300">
                      <a:alpha val="0"/>
                    </a:srgbClr>
                  </a:solidFill>
                </a14:hiddenFill>
              </a:ext>
            </a:extLst>
          </p:spPr>
        </p:pic>
        <p:pic>
          <p:nvPicPr>
            <p:cNvPr id="567509" name="Picture 19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08" y="710"/>
              <a:ext cx="5803" cy="11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7510" name="グループ化 193"/>
          <p:cNvGrpSpPr>
            <a:grpSpLocks/>
          </p:cNvGrpSpPr>
          <p:nvPr/>
        </p:nvGrpSpPr>
        <p:grpSpPr bwMode="auto">
          <a:xfrm>
            <a:off x="2100634" y="2628300"/>
            <a:ext cx="1028700" cy="241300"/>
            <a:chOff x="5349" y="275"/>
            <a:chExt cx="6092" cy="1762"/>
          </a:xfrm>
        </p:grpSpPr>
        <p:pic>
          <p:nvPicPr>
            <p:cNvPr id="567511" name="Picture 197" descr="ns1000_dp_bri_c"/>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8537" t="34128" r="10880" b="30710"/>
            <a:stretch>
              <a:fillRect/>
            </a:stretch>
          </p:blipFill>
          <p:spPr bwMode="auto">
            <a:xfrm>
              <a:off x="5349" y="275"/>
              <a:ext cx="6092" cy="1762"/>
            </a:xfrm>
            <a:prstGeom prst="rect">
              <a:avLst/>
            </a:prstGeom>
            <a:noFill/>
            <a:extLst>
              <a:ext uri="{909E8E84-426E-40DD-AFC4-6F175D3DCCD1}">
                <a14:hiddenFill xmlns:a14="http://schemas.microsoft.com/office/drawing/2010/main">
                  <a:solidFill>
                    <a:srgbClr val="003300">
                      <a:alpha val="0"/>
                    </a:srgbClr>
                  </a:solidFill>
                </a14:hiddenFill>
              </a:ext>
            </a:extLst>
          </p:spPr>
        </p:pic>
        <p:pic>
          <p:nvPicPr>
            <p:cNvPr id="567512" name="Picture 19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508" y="710"/>
              <a:ext cx="5803" cy="1187"/>
            </a:xfrm>
            <a:prstGeom prst="rect">
              <a:avLst/>
            </a:prstGeom>
            <a:noFill/>
            <a:extLst>
              <a:ext uri="{909E8E84-426E-40DD-AFC4-6F175D3DCCD1}">
                <a14:hiddenFill xmlns:a14="http://schemas.microsoft.com/office/drawing/2010/main">
                  <a:solidFill>
                    <a:srgbClr val="FFFFFF"/>
                  </a:solidFill>
                </a14:hiddenFill>
              </a:ext>
            </a:extLst>
          </p:spPr>
        </p:pic>
      </p:grpSp>
      <p:sp>
        <p:nvSpPr>
          <p:cNvPr id="567513" name="Text Box 235"/>
          <p:cNvSpPr txBox="1">
            <a:spLocks noChangeArrowheads="1"/>
          </p:cNvSpPr>
          <p:nvPr/>
        </p:nvSpPr>
        <p:spPr bwMode="auto">
          <a:xfrm>
            <a:off x="4545646" y="3923954"/>
            <a:ext cx="566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1pPr>
            <a:lvl2pPr marL="4572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2pPr>
            <a:lvl3pPr marL="9144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3pPr>
            <a:lvl4pPr marL="13716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4pPr>
            <a:lvl5pPr marL="18288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r>
              <a:rPr kumimoji="1" lang="en-US" altLang="ja-JP" sz="900" b="0" i="0" u="none" strike="noStrike" cap="none" normalizeH="0" baseline="0" dirty="0" smtClean="0">
                <a:ln>
                  <a:noFill/>
                </a:ln>
                <a:solidFill>
                  <a:schemeClr val="tx1"/>
                </a:solidFill>
                <a:effectLst/>
                <a:latin typeface="Arial" pitchFamily="34" charset="0"/>
                <a:ea typeface="ＨＧｺﾞｼｯｸE-PRO" charset="-128"/>
                <a:cs typeface="Times New Roman" pitchFamily="18" charset="0"/>
              </a:rPr>
              <a:t>MOH/BGM</a:t>
            </a:r>
            <a:endParaRPr kumimoji="1" lang="en-US" altLang="ja-JP" sz="800" b="0" i="0" u="none" strike="noStrike" cap="none" normalizeH="0" baseline="0" dirty="0" smtClean="0">
              <a:ln>
                <a:noFill/>
              </a:ln>
              <a:solidFill>
                <a:schemeClr val="tx1"/>
              </a:solidFill>
              <a:effectLst/>
              <a:latin typeface="Arial" pitchFamily="34" charset="0"/>
            </a:endParaRPr>
          </a:p>
        </p:txBody>
      </p:sp>
      <p:grpSp>
        <p:nvGrpSpPr>
          <p:cNvPr id="567514" name="Group 232"/>
          <p:cNvGrpSpPr>
            <a:grpSpLocks/>
          </p:cNvGrpSpPr>
          <p:nvPr/>
        </p:nvGrpSpPr>
        <p:grpSpPr bwMode="auto">
          <a:xfrm>
            <a:off x="5051609" y="3491905"/>
            <a:ext cx="452797" cy="411163"/>
            <a:chOff x="1066" y="2024"/>
            <a:chExt cx="259" cy="317"/>
          </a:xfrm>
        </p:grpSpPr>
        <p:pic>
          <p:nvPicPr>
            <p:cNvPr id="567515"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 y="2024"/>
              <a:ext cx="259" cy="317"/>
            </a:xfrm>
            <a:prstGeom prst="rect">
              <a:avLst/>
            </a:prstGeom>
            <a:noFill/>
            <a:extLst>
              <a:ext uri="{909E8E84-426E-40DD-AFC4-6F175D3DCCD1}">
                <a14:hiddenFill xmlns:a14="http://schemas.microsoft.com/office/drawing/2010/main">
                  <a:solidFill>
                    <a:srgbClr val="FFFFFF"/>
                  </a:solidFill>
                </a14:hiddenFill>
              </a:ext>
            </a:extLst>
          </p:spPr>
        </p:pic>
        <p:pic>
          <p:nvPicPr>
            <p:cNvPr id="567516"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 y="2114"/>
              <a:ext cx="189" cy="227"/>
            </a:xfrm>
            <a:prstGeom prst="rect">
              <a:avLst/>
            </a:prstGeom>
            <a:noFill/>
            <a:extLst>
              <a:ext uri="{909E8E84-426E-40DD-AFC4-6F175D3DCCD1}">
                <a14:hiddenFill xmlns:a14="http://schemas.microsoft.com/office/drawing/2010/main">
                  <a:solidFill>
                    <a:srgbClr val="FFFFFF"/>
                  </a:solidFill>
                </a14:hiddenFill>
              </a:ext>
            </a:extLst>
          </p:spPr>
        </p:pic>
      </p:grpSp>
      <p:pic>
        <p:nvPicPr>
          <p:cNvPr id="2279" name="Picture 231" descr="tca36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4406" y="3523655"/>
            <a:ext cx="139700" cy="379413"/>
          </a:xfrm>
          <a:prstGeom prst="rect">
            <a:avLst/>
          </a:prstGeom>
          <a:noFill/>
          <a:extLst>
            <a:ext uri="{909E8E84-426E-40DD-AFC4-6F175D3DCCD1}">
              <a14:hiddenFill xmlns:a14="http://schemas.microsoft.com/office/drawing/2010/main">
                <a:solidFill>
                  <a:srgbClr val="FFFFFF"/>
                </a:solidFill>
              </a14:hiddenFill>
            </a:ext>
          </a:extLst>
        </p:spPr>
      </p:pic>
      <p:pic>
        <p:nvPicPr>
          <p:cNvPr id="2277" name="図 9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956360" y="2211710"/>
            <a:ext cx="1155700" cy="255588"/>
          </a:xfrm>
          <a:prstGeom prst="rect">
            <a:avLst/>
          </a:prstGeom>
          <a:noFill/>
          <a:extLst>
            <a:ext uri="{909E8E84-426E-40DD-AFC4-6F175D3DCCD1}">
              <a14:hiddenFill xmlns:a14="http://schemas.microsoft.com/office/drawing/2010/main">
                <a:solidFill>
                  <a:srgbClr val="FFFFFF"/>
                </a:solidFill>
              </a14:hiddenFill>
            </a:ext>
          </a:extLst>
        </p:spPr>
      </p:pic>
      <p:sp>
        <p:nvSpPr>
          <p:cNvPr id="567518" name="Rectangle 228"/>
          <p:cNvSpPr>
            <a:spLocks noChangeArrowheads="1"/>
          </p:cNvSpPr>
          <p:nvPr/>
        </p:nvSpPr>
        <p:spPr bwMode="auto">
          <a:xfrm>
            <a:off x="4365489" y="2067694"/>
            <a:ext cx="8905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ＨＧｺﾞｼｯｸE-PRO" charset="-128"/>
                <a:cs typeface="Arial" pitchFamily="34" charset="0"/>
              </a:rPr>
              <a:t>KX-NS1000</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67519" name="直線コネクタ 43"/>
          <p:cNvSpPr>
            <a:spLocks noChangeShapeType="1"/>
          </p:cNvSpPr>
          <p:nvPr/>
        </p:nvSpPr>
        <p:spPr bwMode="auto">
          <a:xfrm>
            <a:off x="1360164" y="1923678"/>
            <a:ext cx="452755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2" name="Text Box 226"/>
          <p:cNvSpPr txBox="1">
            <a:spLocks noChangeArrowheads="1"/>
          </p:cNvSpPr>
          <p:nvPr/>
        </p:nvSpPr>
        <p:spPr bwMode="auto">
          <a:xfrm>
            <a:off x="7416316" y="1514364"/>
            <a:ext cx="11017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ゴシック" pitchFamily="49" charset="-128"/>
                <a:cs typeface="Arial" pitchFamily="34" charset="0"/>
              </a:rPr>
              <a:t>KX-TGP600 series</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14" name="Text Box 225"/>
          <p:cNvSpPr txBox="1">
            <a:spLocks noChangeArrowheads="1"/>
          </p:cNvSpPr>
          <p:nvPr/>
        </p:nvSpPr>
        <p:spPr bwMode="auto">
          <a:xfrm>
            <a:off x="7416316" y="2247714"/>
            <a:ext cx="10001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ゴシック" pitchFamily="49" charset="-128"/>
                <a:cs typeface="Arial" pitchFamily="34" charset="0"/>
              </a:rPr>
              <a:t>KX-NTV series</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272" name="Picture 2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61137" y="1455626"/>
            <a:ext cx="411163" cy="358775"/>
          </a:xfrm>
          <a:prstGeom prst="rect">
            <a:avLst/>
          </a:prstGeom>
          <a:noFill/>
          <a:extLst>
            <a:ext uri="{909E8E84-426E-40DD-AFC4-6F175D3DCCD1}">
              <a14:hiddenFill xmlns:a14="http://schemas.microsoft.com/office/drawing/2010/main">
                <a:solidFill>
                  <a:srgbClr val="FFFFFF"/>
                </a:solidFill>
              </a14:hiddenFill>
            </a:ext>
          </a:extLst>
        </p:spPr>
      </p:pic>
      <p:pic>
        <p:nvPicPr>
          <p:cNvPr id="2271" name="Picture 22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10634" y="1235025"/>
            <a:ext cx="393700" cy="328613"/>
          </a:xfrm>
          <a:prstGeom prst="rect">
            <a:avLst/>
          </a:prstGeom>
          <a:noFill/>
          <a:extLst>
            <a:ext uri="{909E8E84-426E-40DD-AFC4-6F175D3DCCD1}">
              <a14:hiddenFill xmlns:a14="http://schemas.microsoft.com/office/drawing/2010/main">
                <a:solidFill>
                  <a:srgbClr val="FFFFFF"/>
                </a:solidFill>
              </a14:hiddenFill>
            </a:ext>
          </a:extLst>
        </p:spPr>
      </p:pic>
      <p:pic>
        <p:nvPicPr>
          <p:cNvPr id="2269" name="図 73" descr="j039850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316997" y="2427734"/>
            <a:ext cx="314325" cy="304800"/>
          </a:xfrm>
          <a:prstGeom prst="rect">
            <a:avLst/>
          </a:prstGeom>
          <a:noFill/>
          <a:extLst>
            <a:ext uri="{909E8E84-426E-40DD-AFC4-6F175D3DCCD1}">
              <a14:hiddenFill xmlns:a14="http://schemas.microsoft.com/office/drawing/2010/main">
                <a:solidFill>
                  <a:srgbClr val="FFFFFF"/>
                </a:solidFill>
              </a14:hiddenFill>
            </a:ext>
          </a:extLst>
        </p:spPr>
      </p:pic>
      <p:pic>
        <p:nvPicPr>
          <p:cNvPr id="2268" name="Picture 220" descr="電話機"/>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948350" y="2754176"/>
            <a:ext cx="322262" cy="254000"/>
          </a:xfrm>
          <a:prstGeom prst="rect">
            <a:avLst/>
          </a:prstGeom>
          <a:noFill/>
          <a:extLst>
            <a:ext uri="{909E8E84-426E-40DD-AFC4-6F175D3DCCD1}">
              <a14:hiddenFill xmlns:a14="http://schemas.microsoft.com/office/drawing/2010/main">
                <a:solidFill>
                  <a:srgbClr val="FFFFFF"/>
                </a:solidFill>
              </a14:hiddenFill>
            </a:ext>
          </a:extLst>
        </p:spPr>
      </p:pic>
      <p:sp>
        <p:nvSpPr>
          <p:cNvPr id="2115" name="Text Box 219"/>
          <p:cNvSpPr txBox="1">
            <a:spLocks noChangeArrowheads="1"/>
          </p:cNvSpPr>
          <p:nvPr/>
        </p:nvSpPr>
        <p:spPr bwMode="auto">
          <a:xfrm>
            <a:off x="7344308" y="2751770"/>
            <a:ext cx="1332148" cy="2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1pPr>
            <a:lvl2pPr marL="4572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2pPr>
            <a:lvl3pPr marL="9144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3pPr>
            <a:lvl4pPr marL="13716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4pPr>
            <a:lvl5pPr marL="18288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r>
              <a:rPr kumimoji="1" lang="en-US" altLang="ja-JP" sz="1000" b="0" i="0" u="none"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rPr>
              <a:t>3</a:t>
            </a:r>
            <a:r>
              <a:rPr kumimoji="1" lang="en-US" altLang="ja-JP" sz="1000" b="0" i="0" u="none" strike="noStrike" cap="none" normalizeH="0" baseline="30000" dirty="0" smtClean="0">
                <a:ln>
                  <a:noFill/>
                </a:ln>
                <a:solidFill>
                  <a:schemeClr val="tx1"/>
                </a:solidFill>
                <a:effectLst/>
                <a:latin typeface="Arial" pitchFamily="34" charset="0"/>
                <a:ea typeface="ＭＳ ゴシック" pitchFamily="49" charset="-128"/>
                <a:cs typeface="Times New Roman" pitchFamily="18" charset="0"/>
              </a:rPr>
              <a:t>rd</a:t>
            </a:r>
            <a:r>
              <a:rPr kumimoji="1" lang="en-US" altLang="ja-JP" sz="1000" b="0" i="0" u="none"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rPr>
              <a:t> party SIP phone </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19" name="Text Box 213"/>
          <p:cNvSpPr txBox="1">
            <a:spLocks noChangeArrowheads="1"/>
          </p:cNvSpPr>
          <p:nvPr/>
        </p:nvSpPr>
        <p:spPr bwMode="auto">
          <a:xfrm>
            <a:off x="2780667" y="1933203"/>
            <a:ext cx="16113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明朝" pitchFamily="17" charset="-128"/>
                <a:cs typeface="Times New Roman" pitchFamily="18" charset="0"/>
              </a:rPr>
              <a:t>Expansion gateways</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256" name="Picture 208"/>
          <p:cNvPicPr>
            <a:picLocks noChangeAspect="1" noChangeArrowheads="1"/>
          </p:cNvPicPr>
          <p:nvPr/>
        </p:nvPicPr>
        <p:blipFill>
          <a:blip r:embed="rId25" cstate="print">
            <a:clrChange>
              <a:clrFrom>
                <a:srgbClr val="15191C"/>
              </a:clrFrom>
              <a:clrTo>
                <a:srgbClr val="15191C">
                  <a:alpha val="0"/>
                </a:srgbClr>
              </a:clrTo>
            </a:clrChange>
            <a:extLst>
              <a:ext uri="{28A0092B-C50C-407E-A947-70E740481C1C}">
                <a14:useLocalDpi xmlns:a14="http://schemas.microsoft.com/office/drawing/2010/main" val="0"/>
              </a:ext>
            </a:extLst>
          </a:blip>
          <a:srcRect/>
          <a:stretch>
            <a:fillRect/>
          </a:stretch>
        </p:blipFill>
        <p:spPr bwMode="auto">
          <a:xfrm>
            <a:off x="1440843" y="3912022"/>
            <a:ext cx="273050" cy="292100"/>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9999"/>
                </a:solidFill>
                <a:miter lim="800000"/>
                <a:headEnd/>
                <a:tailEnd/>
              </a14:hiddenLine>
            </a:ext>
          </a:extLst>
        </p:spPr>
      </p:pic>
      <p:sp>
        <p:nvSpPr>
          <p:cNvPr id="2126" name="Text Box 207"/>
          <p:cNvSpPr txBox="1">
            <a:spLocks noChangeArrowheads="1"/>
          </p:cNvSpPr>
          <p:nvPr/>
        </p:nvSpPr>
        <p:spPr bwMode="auto">
          <a:xfrm>
            <a:off x="961418" y="3527847"/>
            <a:ext cx="1630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1pPr>
            <a:lvl2pPr marL="4572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2pPr>
            <a:lvl3pPr marL="9144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3pPr>
            <a:lvl4pPr marL="13716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4pPr>
            <a:lvl5pPr marL="18288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r>
              <a:rPr kumimoji="1" lang="de-DE" altLang="ja-JP" sz="1000" b="0" i="0" u="none"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rPr>
              <a:t>Networking</a:t>
            </a:r>
            <a:endParaRPr kumimoji="1" lang="de-DE"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tab pos="533400" algn="r"/>
                <a:tab pos="2700338" algn="ctr"/>
                <a:tab pos="5400675" algn="r"/>
              </a:tabLst>
            </a:pPr>
            <a:r>
              <a:rPr kumimoji="1" lang="de-DE" altLang="ja-JP" sz="1000" b="0" i="0" u="none"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rPr>
              <a:t>(T1/E1,E&amp;M,ISDN-Qsig)</a:t>
            </a:r>
            <a:endParaRPr kumimoji="1" lang="de-DE"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249" name="imgb" descr="http://www.echoshop.be/catalog/images/images_big/KXNT343_reg.jpg"/>
          <p:cNvPicPr>
            <a:picLocks noChangeAspect="1" noChangeArrowheads="1"/>
          </p:cNvPicPr>
          <p:nvPr/>
        </p:nvPicPr>
        <p:blipFill>
          <a:blip r:link="rId26" cstate="print">
            <a:extLst>
              <a:ext uri="{28A0092B-C50C-407E-A947-70E740481C1C}">
                <a14:useLocalDpi xmlns:a14="http://schemas.microsoft.com/office/drawing/2010/main" val="0"/>
              </a:ext>
            </a:extLst>
          </a:blip>
          <a:srcRect/>
          <a:stretch>
            <a:fillRect/>
          </a:stretch>
        </p:blipFill>
        <p:spPr bwMode="auto">
          <a:xfrm>
            <a:off x="6773316" y="950198"/>
            <a:ext cx="534988" cy="388937"/>
          </a:xfrm>
          <a:prstGeom prst="rect">
            <a:avLst/>
          </a:prstGeom>
          <a:solidFill>
            <a:srgbClr val="FFFF99"/>
          </a:solidFill>
        </p:spPr>
      </p:pic>
      <p:sp>
        <p:nvSpPr>
          <p:cNvPr id="2131" name="Rectangle 35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0039"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000" b="1" i="0" u="none" strike="noStrike" cap="none" normalizeH="0" baseline="0" dirty="0" err="1" smtClean="0">
                <a:ln>
                  <a:noFill/>
                </a:ln>
                <a:solidFill>
                  <a:schemeClr val="tx1"/>
                </a:solidFill>
                <a:effectLst/>
                <a:latin typeface="Arial" pitchFamily="34" charset="0"/>
                <a:ea typeface="ＭＳ ゴシック" pitchFamily="49" charset="-128"/>
                <a:cs typeface="Arial" pitchFamily="34" charset="0"/>
              </a:rPr>
              <a:t>ection</a:t>
            </a:r>
            <a:r>
              <a:rPr kumimoji="1" lang="en-US" altLang="ja-JP" sz="1000" b="1" i="0" u="none" strike="noStrike" cap="none" normalizeH="0" baseline="0" dirty="0" smtClean="0">
                <a:ln>
                  <a:noFill/>
                </a:ln>
                <a:solidFill>
                  <a:schemeClr val="tx1"/>
                </a:solidFill>
                <a:effectLst/>
                <a:latin typeface="Arial" pitchFamily="34" charset="0"/>
                <a:ea typeface="ＭＳ ゴシック" pitchFamily="49" charset="-128"/>
                <a:cs typeface="Arial" pitchFamily="34" charset="0"/>
              </a:rPr>
              <a:t> Diagram</a:t>
            </a:r>
            <a:endParaRPr kumimoji="1" lang="en-US" altLang="ja-JP" sz="1200" b="1" i="0" u="sng" strike="noStrike" cap="none" normalizeH="0" baseline="0" dirty="0" smtClean="0">
              <a:ln>
                <a:noFill/>
              </a:ln>
              <a:solidFill>
                <a:schemeClr val="tx1"/>
              </a:solidFill>
              <a:effectLst/>
              <a:latin typeface="Arial" pitchFamily="34" charset="0"/>
              <a:ea typeface="ＭＳ ゴシック"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33" name="Rectangle 39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da-DK" altLang="ja-JP" sz="1000" b="0" i="0" u="none" strike="noStrike" cap="none" normalizeH="0" baseline="0" smtClean="0">
                <a:ln>
                  <a:noFill/>
                </a:ln>
                <a:solidFill>
                  <a:schemeClr val="tx1"/>
                </a:solidFill>
                <a:effectLst/>
                <a:latin typeface="Arial" pitchFamily="34" charset="0"/>
                <a:ea typeface="ＨＧｺﾞｼｯｸE-PRO" charset="-128"/>
                <a:cs typeface="ＭＳ Ｐゴシック" pitchFamily="50" charset="-128"/>
              </a:rPr>
              <a:t/>
            </a:r>
            <a:br>
              <a:rPr kumimoji="1" lang="da-DK" altLang="ja-JP" sz="1000" b="0" i="0" u="none" strike="noStrike" cap="none" normalizeH="0" baseline="0" smtClean="0">
                <a:ln>
                  <a:noFill/>
                </a:ln>
                <a:solidFill>
                  <a:schemeClr val="tx1"/>
                </a:solidFill>
                <a:effectLst/>
                <a:latin typeface="Arial" pitchFamily="34" charset="0"/>
                <a:ea typeface="ＨＧｺﾞｼｯｸE-PRO" charset="-128"/>
                <a:cs typeface="ＭＳ Ｐゴシック" pitchFamily="50" charset="-128"/>
              </a:rPr>
            </a:br>
            <a:endParaRPr kumimoji="1" lang="da-DK"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05" name="直線コネクタ 7"/>
          <p:cNvSpPr>
            <a:spLocks noChangeShapeType="1"/>
          </p:cNvSpPr>
          <p:nvPr/>
        </p:nvSpPr>
        <p:spPr bwMode="auto">
          <a:xfrm flipH="1" flipV="1">
            <a:off x="5883774" y="1216025"/>
            <a:ext cx="1020883"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0" name="Text Box 204"/>
          <p:cNvSpPr txBox="1">
            <a:spLocks noChangeArrowheads="1"/>
          </p:cNvSpPr>
          <p:nvPr/>
        </p:nvSpPr>
        <p:spPr bwMode="auto">
          <a:xfrm>
            <a:off x="7416316" y="1048085"/>
            <a:ext cx="11017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ゴシック" pitchFamily="49" charset="-128"/>
                <a:cs typeface="Arial" pitchFamily="34" charset="0"/>
              </a:rPr>
              <a:t>KX-NT300 series</a:t>
            </a:r>
            <a:endParaRPr kumimoji="1" lang="en-US"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12" name="Picture 219"/>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521991" y="1311610"/>
            <a:ext cx="1770089" cy="38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Text Box 235"/>
          <p:cNvSpPr txBox="1">
            <a:spLocks noChangeArrowheads="1"/>
          </p:cNvSpPr>
          <p:nvPr/>
        </p:nvSpPr>
        <p:spPr bwMode="auto">
          <a:xfrm>
            <a:off x="5157714" y="3965474"/>
            <a:ext cx="566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1pPr>
            <a:lvl2pPr marL="4572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2pPr>
            <a:lvl3pPr marL="9144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3pPr>
            <a:lvl4pPr marL="13716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4pPr>
            <a:lvl5pPr marL="1828800">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r>
              <a:rPr lang="en-US" altLang="ja-JP" sz="900" b="0" dirty="0" smtClean="0">
                <a:ea typeface="ＨＧｺﾞｼｯｸE-PRO" charset="-128"/>
                <a:cs typeface="Times New Roman" pitchFamily="18" charset="0"/>
              </a:rPr>
              <a:t>Legacy CS</a:t>
            </a:r>
            <a:endParaRPr kumimoji="1" lang="en-US" altLang="ja-JP" sz="900" b="0" i="0" u="none" strike="noStrike" cap="none" normalizeH="0" baseline="0" dirty="0" smtClean="0">
              <a:ln>
                <a:noFill/>
              </a:ln>
              <a:solidFill>
                <a:schemeClr val="tx1"/>
              </a:solidFill>
              <a:effectLst/>
            </a:endParaRPr>
          </a:p>
        </p:txBody>
      </p:sp>
      <p:sp>
        <p:nvSpPr>
          <p:cNvPr id="2" name="正方形/長方形 1"/>
          <p:cNvSpPr/>
          <p:nvPr/>
        </p:nvSpPr>
        <p:spPr>
          <a:xfrm>
            <a:off x="6230874" y="3731136"/>
            <a:ext cx="2013534" cy="784830"/>
          </a:xfrm>
          <a:prstGeom prst="rect">
            <a:avLst/>
          </a:prstGeom>
        </p:spPr>
        <p:txBody>
          <a:bodyPr wrap="square">
            <a:spAutoFit/>
          </a:bodyPr>
          <a:lstStyle/>
          <a:p>
            <a:r>
              <a:rPr lang="en-US" altLang="ja-JP" sz="900" dirty="0">
                <a:solidFill>
                  <a:srgbClr val="FF0000"/>
                </a:solidFill>
              </a:rPr>
              <a:t>KX-NT3* series cannot be supported on NSX1000/2000. It is supported only on expansion gateways in multi connection system.</a:t>
            </a:r>
            <a:endParaRPr lang="ja-JP" altLang="en-US" sz="900" dirty="0">
              <a:solidFill>
                <a:srgbClr val="FF0000"/>
              </a:solidFill>
            </a:endParaRPr>
          </a:p>
        </p:txBody>
      </p:sp>
      <p:pic>
        <p:nvPicPr>
          <p:cNvPr id="111" name="Picture 208"/>
          <p:cNvPicPr>
            <a:picLocks noChangeAspect="1" noChangeArrowheads="1"/>
          </p:cNvPicPr>
          <p:nvPr/>
        </p:nvPicPr>
        <p:blipFill rotWithShape="1">
          <a:blip r:embed="rId25" cstate="print">
            <a:clrChange>
              <a:clrFrom>
                <a:srgbClr val="15191C"/>
              </a:clrFrom>
              <a:clrTo>
                <a:srgbClr val="15191C">
                  <a:alpha val="0"/>
                </a:srgbClr>
              </a:clrTo>
            </a:clrChange>
            <a:extLst>
              <a:ext uri="{28A0092B-C50C-407E-A947-70E740481C1C}">
                <a14:useLocalDpi xmlns:a14="http://schemas.microsoft.com/office/drawing/2010/main" val="0"/>
              </a:ext>
            </a:extLst>
          </a:blip>
          <a:srcRect l="3491" t="-2753" r="2414" b="2753"/>
          <a:stretch/>
        </p:blipFill>
        <p:spPr bwMode="auto">
          <a:xfrm>
            <a:off x="4967288" y="2502280"/>
            <a:ext cx="396800" cy="451127"/>
          </a:xfrm>
          <a:prstGeom prst="flowChartManualInpu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9999"/>
                </a:solidFill>
                <a:miter lim="800000"/>
                <a:headEnd/>
                <a:tailEnd/>
              </a14:hiddenLine>
            </a:ext>
          </a:extLst>
        </p:spPr>
      </p:pic>
      <p:sp>
        <p:nvSpPr>
          <p:cNvPr id="3" name="正方形/長方形 2"/>
          <p:cNvSpPr/>
          <p:nvPr/>
        </p:nvSpPr>
        <p:spPr>
          <a:xfrm>
            <a:off x="3595807" y="4263938"/>
            <a:ext cx="1261884" cy="246221"/>
          </a:xfrm>
          <a:prstGeom prst="rect">
            <a:avLst/>
          </a:prstGeom>
        </p:spPr>
        <p:txBody>
          <a:bodyPr wrap="none">
            <a:spAutoFit/>
          </a:bodyPr>
          <a:lstStyle/>
          <a:p>
            <a:pPr lvl="0"/>
            <a:r>
              <a:rPr lang="en-US" altLang="ja-JP" sz="1000" dirty="0">
                <a:latin typeface="Arial" pitchFamily="34" charset="0"/>
                <a:ea typeface="ＭＳ 明朝" pitchFamily="17" charset="-128"/>
                <a:cs typeface="Arial" pitchFamily="34" charset="0"/>
              </a:rPr>
              <a:t>Legacy </a:t>
            </a:r>
            <a:r>
              <a:rPr lang="en-US" altLang="ja-JP" sz="1000" dirty="0" smtClean="0">
                <a:latin typeface="Arial" pitchFamily="34" charset="0"/>
                <a:ea typeface="ＭＳ 明朝" pitchFamily="17" charset="-128"/>
                <a:cs typeface="Arial" pitchFamily="34" charset="0"/>
              </a:rPr>
              <a:t>Terminals</a:t>
            </a:r>
            <a:endParaRPr lang="en-US" altLang="ja-JP" sz="1000" dirty="0">
              <a:latin typeface="Arial" pitchFamily="34" charset="0"/>
              <a:cs typeface="ＭＳ Ｐゴシック" pitchFamily="50" charset="-128"/>
            </a:endParaRPr>
          </a:p>
        </p:txBody>
      </p:sp>
      <p:sp>
        <p:nvSpPr>
          <p:cNvPr id="114" name="正方形/長方形 113"/>
          <p:cNvSpPr/>
          <p:nvPr/>
        </p:nvSpPr>
        <p:spPr>
          <a:xfrm>
            <a:off x="7757889" y="673563"/>
            <a:ext cx="942887" cy="246221"/>
          </a:xfrm>
          <a:prstGeom prst="rect">
            <a:avLst/>
          </a:prstGeom>
        </p:spPr>
        <p:txBody>
          <a:bodyPr wrap="none">
            <a:spAutoFit/>
          </a:bodyPr>
          <a:lstStyle/>
          <a:p>
            <a:pPr lvl="0"/>
            <a:r>
              <a:rPr lang="en-US" altLang="ja-JP" sz="1000" dirty="0" smtClean="0">
                <a:latin typeface="Arial" pitchFamily="34" charset="0"/>
                <a:ea typeface="ＭＳ 明朝" pitchFamily="17" charset="-128"/>
                <a:cs typeface="Arial" pitchFamily="34" charset="0"/>
              </a:rPr>
              <a:t>IP Terminals</a:t>
            </a:r>
            <a:endParaRPr lang="en-US" altLang="ja-JP" sz="1000" dirty="0">
              <a:latin typeface="Arial" pitchFamily="34" charset="0"/>
              <a:cs typeface="ＭＳ Ｐゴシック" pitchFamily="50" charset="-128"/>
            </a:endParaRPr>
          </a:p>
        </p:txBody>
      </p:sp>
      <p:sp>
        <p:nvSpPr>
          <p:cNvPr id="115" name="正方形/長方形 155"/>
          <p:cNvSpPr>
            <a:spLocks noChangeArrowheads="1"/>
          </p:cNvSpPr>
          <p:nvPr/>
        </p:nvSpPr>
        <p:spPr bwMode="auto">
          <a:xfrm>
            <a:off x="560064" y="2067694"/>
            <a:ext cx="1600200" cy="16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indent="190500">
              <a:defRPr kumimoji="1">
                <a:solidFill>
                  <a:schemeClr val="tx1"/>
                </a:solidFill>
                <a:latin typeface="Arial" pitchFamily="34" charset="0"/>
                <a:ea typeface="ＭＳ Ｐゴシック" pitchFamily="50" charset="-128"/>
                <a:cs typeface="ＭＳ Ｐゴシック" pitchFamily="50" charset="-128"/>
              </a:defRPr>
            </a:lvl1pPr>
            <a:lvl2pPr marL="457200">
              <a:defRPr kumimoji="1">
                <a:solidFill>
                  <a:schemeClr val="tx1"/>
                </a:solidFill>
                <a:latin typeface="Arial" pitchFamily="34" charset="0"/>
                <a:ea typeface="ＭＳ Ｐゴシック" pitchFamily="50" charset="-128"/>
                <a:cs typeface="ＭＳ Ｐゴシック" pitchFamily="50" charset="-128"/>
              </a:defRPr>
            </a:lvl2pPr>
            <a:lvl3pPr marL="914400">
              <a:defRPr kumimoji="1">
                <a:solidFill>
                  <a:schemeClr val="tx1"/>
                </a:solidFill>
                <a:latin typeface="Arial" pitchFamily="34" charset="0"/>
                <a:ea typeface="ＭＳ Ｐゴシック" pitchFamily="50" charset="-128"/>
                <a:cs typeface="ＭＳ Ｐゴシック" pitchFamily="50" charset="-128"/>
              </a:defRPr>
            </a:lvl3pPr>
            <a:lvl4pPr marL="1371600">
              <a:defRPr kumimoji="1">
                <a:solidFill>
                  <a:schemeClr val="tx1"/>
                </a:solidFill>
                <a:latin typeface="Arial" pitchFamily="34" charset="0"/>
                <a:ea typeface="ＭＳ Ｐゴシック" pitchFamily="50" charset="-128"/>
                <a:cs typeface="ＭＳ Ｐゴシック" pitchFamily="50" charset="-128"/>
              </a:defRPr>
            </a:lvl4pPr>
            <a:lvl5pPr marL="1828800">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90500" algn="l" defTabSz="914400" rtl="0" eaLnBrk="1" fontAlgn="base" latinLnBrk="0" hangingPunct="1">
              <a:lnSpc>
                <a:spcPct val="100000"/>
              </a:lnSpc>
              <a:spcBef>
                <a:spcPct val="0"/>
              </a:spcBef>
              <a:spcAft>
                <a:spcPct val="0"/>
              </a:spcAft>
              <a:buClrTx/>
              <a:buSzTx/>
              <a:buFontTx/>
              <a:buNone/>
              <a:tabLst/>
            </a:pPr>
            <a:r>
              <a:rPr kumimoji="1" lang="en-US" altLang="ja-JP" sz="900" b="1" i="0" u="none" strike="noStrike" cap="none" normalizeH="0" baseline="0" dirty="0" smtClean="0">
                <a:ln>
                  <a:noFill/>
                </a:ln>
                <a:solidFill>
                  <a:schemeClr val="tx1"/>
                </a:solidFill>
                <a:effectLst/>
                <a:latin typeface="Arial" pitchFamily="34" charset="0"/>
                <a:ea typeface="ＨＧｺﾞｼｯｸE-PRO" charset="-128"/>
                <a:cs typeface="Arial" pitchFamily="34" charset="0"/>
              </a:rPr>
              <a:t>  </a:t>
            </a:r>
            <a:r>
              <a:rPr kumimoji="1" lang="en-US" altLang="ja-JP" sz="1000" b="1" i="0" u="none" strike="noStrike" cap="none" normalizeH="0" baseline="0" dirty="0" smtClean="0">
                <a:ln>
                  <a:noFill/>
                </a:ln>
                <a:solidFill>
                  <a:schemeClr val="tx1"/>
                </a:solidFill>
                <a:effectLst/>
                <a:latin typeface="Arial" pitchFamily="34" charset="0"/>
                <a:ea typeface="ＨＧｺﾞｼｯｸE-PRO" charset="-128"/>
                <a:cs typeface="Arial" pitchFamily="34" charset="0"/>
              </a:rPr>
              <a:t>KX-NS300/500/700</a:t>
            </a:r>
            <a:endParaRPr kumimoji="1" lang="en-US" altLang="ja-JP" sz="900" b="1" i="0" u="none" strike="noStrike" cap="none" normalizeH="0" baseline="0" dirty="0" smtClean="0">
              <a:ln>
                <a:noFill/>
              </a:ln>
              <a:solidFill>
                <a:schemeClr val="tx1"/>
              </a:solidFill>
              <a:effectLst/>
              <a:latin typeface="Arial" pitchFamily="34" charset="0"/>
              <a:ea typeface="ＨＧｺﾞｼｯｸE-PRO" charset="-128"/>
              <a:cs typeface="Arial" pitchFamily="34" charset="0"/>
            </a:endParaRPr>
          </a:p>
        </p:txBody>
      </p:sp>
      <p:pic>
        <p:nvPicPr>
          <p:cNvPr id="116" name="Picture 3" descr="C:\Users\5139243\Documents\追加スケッチ\SIPカメラ\最終イメージ\フリーＢ.tif"/>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016939" y="2162440"/>
            <a:ext cx="239060" cy="40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7709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715634" y="51579"/>
            <a:ext cx="4548554" cy="431087"/>
          </a:xfrm>
          <a:prstGeom prst="rect">
            <a:avLst/>
          </a:prstGeom>
          <a:noFill/>
          <a:ln w="9525">
            <a:noFill/>
            <a:miter lim="800000"/>
            <a:headEnd/>
            <a:tailEnd/>
          </a:ln>
          <a:effectLst/>
        </p:spPr>
        <p:txBody>
          <a:bodyPr lIns="61162" tIns="30579" rIns="30579" bIns="30579" anchor="ctr">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defRPr/>
            </a:pPr>
            <a:r>
              <a:rPr lang="en-US" altLang="ja-JP" i="0" dirty="0">
                <a:solidFill>
                  <a:schemeClr val="bg1"/>
                </a:solidFill>
                <a:latin typeface="Arial" pitchFamily="34" charset="0"/>
              </a:rPr>
              <a:t>4-1. System Capacity </a:t>
            </a:r>
            <a:r>
              <a:rPr lang="en-US" altLang="ja-JP" i="0" dirty="0" smtClean="0">
                <a:solidFill>
                  <a:schemeClr val="bg1"/>
                </a:solidFill>
                <a:latin typeface="Arial" pitchFamily="34" charset="0"/>
              </a:rPr>
              <a:t>(3)  </a:t>
            </a:r>
            <a:r>
              <a:rPr lang="en-US" altLang="ja-JP" i="0" dirty="0" smtClean="0">
                <a:solidFill>
                  <a:schemeClr val="bg1"/>
                </a:solidFill>
                <a:effectLst>
                  <a:outerShdw blurRad="38100" dist="38100" dir="2700000" algn="tl">
                    <a:srgbClr val="C0C0C0"/>
                  </a:outerShdw>
                </a:effectLst>
                <a:latin typeface="Arial" pitchFamily="34" charset="0"/>
              </a:rPr>
              <a:t> </a:t>
            </a:r>
            <a:endParaRPr lang="en-US" altLang="ja-JP" i="0" dirty="0">
              <a:solidFill>
                <a:schemeClr val="bg1"/>
              </a:solidFill>
              <a:effectLst>
                <a:outerShdw blurRad="38100" dist="38100" dir="2700000" algn="tl">
                  <a:srgbClr val="C0C0C0"/>
                </a:outerShdw>
              </a:effectLst>
              <a:latin typeface="Arial"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3730943176"/>
              </p:ext>
            </p:extLst>
          </p:nvPr>
        </p:nvGraphicFramePr>
        <p:xfrm>
          <a:off x="935596" y="1095586"/>
          <a:ext cx="7308814" cy="3321237"/>
        </p:xfrm>
        <a:graphic>
          <a:graphicData uri="http://schemas.openxmlformats.org/drawingml/2006/table">
            <a:tbl>
              <a:tblPr>
                <a:tableStyleId>{5C22544A-7EE6-4342-B048-85BDC9FD1C3A}</a:tableStyleId>
              </a:tblPr>
              <a:tblGrid>
                <a:gridCol w="756085"/>
                <a:gridCol w="1656184"/>
                <a:gridCol w="2016224"/>
                <a:gridCol w="2052732"/>
                <a:gridCol w="827589"/>
              </a:tblGrid>
              <a:tr h="117382">
                <a:tc rowSpan="2">
                  <a:txBody>
                    <a:bodyPr/>
                    <a:lstStyle/>
                    <a:p>
                      <a:pPr algn="ctr">
                        <a:spcAft>
                          <a:spcPts val="0"/>
                        </a:spcAft>
                      </a:pPr>
                      <a:r>
                        <a:rPr lang="en-US" sz="900" b="1" kern="0" dirty="0">
                          <a:effectLst/>
                        </a:rPr>
                        <a:t>Category</a:t>
                      </a:r>
                      <a:endParaRPr lang="ja-JP" sz="900" b="1"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a:txBody>
                    <a:bodyPr/>
                    <a:lstStyle/>
                    <a:p>
                      <a:pPr algn="ctr">
                        <a:spcAft>
                          <a:spcPts val="0"/>
                        </a:spcAft>
                      </a:pPr>
                      <a:r>
                        <a:rPr lang="en-US" sz="900" b="1" kern="0" dirty="0">
                          <a:effectLst/>
                        </a:rPr>
                        <a:t>Item</a:t>
                      </a:r>
                      <a:endParaRPr lang="ja-JP" sz="900" b="1"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spcAft>
                          <a:spcPts val="0"/>
                        </a:spcAft>
                      </a:pPr>
                      <a:r>
                        <a:rPr lang="en-US" sz="900" b="1" kern="0" dirty="0">
                          <a:effectLst/>
                        </a:rPr>
                        <a:t>Max. Number</a:t>
                      </a:r>
                      <a:endParaRPr lang="ja-JP" sz="900" b="1"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a:p>
                  </a:txBody>
                  <a:tcPr/>
                </a:tc>
                <a:tc rowSpan="2">
                  <a:txBody>
                    <a:bodyPr/>
                    <a:lstStyle/>
                    <a:p>
                      <a:pPr algn="ctr">
                        <a:spcAft>
                          <a:spcPts val="0"/>
                        </a:spcAft>
                      </a:pPr>
                      <a:r>
                        <a:rPr lang="en-US" sz="900" b="1" kern="0" dirty="0">
                          <a:effectLst/>
                        </a:rPr>
                        <a:t>Remarks</a:t>
                      </a:r>
                      <a:endParaRPr lang="ja-JP" sz="900" b="1"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17382">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900" b="1" kern="0" dirty="0">
                          <a:effectLst/>
                        </a:rPr>
                        <a:t>NSX1000</a:t>
                      </a:r>
                      <a:endParaRPr lang="ja-JP" sz="900" b="1"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US" sz="900" b="1" kern="0" dirty="0">
                          <a:effectLst/>
                        </a:rPr>
                        <a:t>NSX2000</a:t>
                      </a:r>
                      <a:endParaRPr lang="ja-JP" sz="900" b="1"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kumimoji="1" lang="ja-JP" altLang="en-US"/>
                    </a:p>
                  </a:txBody>
                  <a:tcPr/>
                </a:tc>
              </a:tr>
              <a:tr h="234765">
                <a:tc rowSpan="18">
                  <a:txBody>
                    <a:bodyPr/>
                    <a:lstStyle/>
                    <a:p>
                      <a:pPr algn="ctr">
                        <a:spcAft>
                          <a:spcPts val="0"/>
                        </a:spcAft>
                      </a:pPr>
                      <a:r>
                        <a:rPr lang="en-US" sz="900" b="1" kern="0" dirty="0">
                          <a:effectLst/>
                        </a:rPr>
                        <a:t>System</a:t>
                      </a:r>
                      <a:endParaRPr lang="ja-JP" sz="900" b="1"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en-US" sz="900" kern="0">
                          <a:effectLst/>
                        </a:rPr>
                        <a:t>Operator</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4/System</a:t>
                      </a:r>
                      <a:endParaRPr lang="ja-JP" sz="900" kern="100">
                        <a:effectLst/>
                      </a:endParaRPr>
                    </a:p>
                    <a:p>
                      <a:pPr algn="l">
                        <a:spcAft>
                          <a:spcPts val="0"/>
                        </a:spcAft>
                      </a:pPr>
                      <a:r>
                        <a:rPr lang="en-US" sz="900" kern="0">
                          <a:effectLst/>
                        </a:rPr>
                        <a:t>4/Tenant</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effectLst/>
                        </a:rPr>
                        <a:t>4/System</a:t>
                      </a:r>
                      <a:endParaRPr lang="ja-JP" sz="900" kern="100" dirty="0">
                        <a:effectLst/>
                      </a:endParaRPr>
                    </a:p>
                    <a:p>
                      <a:pPr algn="l">
                        <a:spcAft>
                          <a:spcPts val="0"/>
                        </a:spcAft>
                      </a:pPr>
                      <a:r>
                        <a:rPr lang="en-US" sz="900" kern="0" dirty="0">
                          <a:effectLst/>
                        </a:rPr>
                        <a:t>4/Tenant</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effectLst/>
                        </a:rPr>
                        <a:t> </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765">
                <a:tc vMerge="1">
                  <a:txBody>
                    <a:bodyPr/>
                    <a:lstStyle/>
                    <a:p>
                      <a:endParaRPr kumimoji="1" lang="ja-JP" altLang="en-US"/>
                    </a:p>
                  </a:txBody>
                  <a:tcPr/>
                </a:tc>
                <a:tc>
                  <a:txBody>
                    <a:bodyPr/>
                    <a:lstStyle/>
                    <a:p>
                      <a:pPr algn="l">
                        <a:spcAft>
                          <a:spcPts val="0"/>
                        </a:spcAft>
                      </a:pPr>
                      <a:r>
                        <a:rPr lang="en-US" sz="900" kern="0">
                          <a:effectLst/>
                        </a:rPr>
                        <a:t>Call Park Zone</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System:100</a:t>
                      </a:r>
                      <a:endParaRPr lang="ja-JP" sz="900" kern="100">
                        <a:effectLst/>
                      </a:endParaRPr>
                    </a:p>
                    <a:p>
                      <a:pPr algn="l">
                        <a:spcAft>
                          <a:spcPts val="0"/>
                        </a:spcAft>
                      </a:pPr>
                      <a:r>
                        <a:rPr lang="en-US" sz="900" kern="0">
                          <a:effectLst/>
                        </a:rPr>
                        <a:t>Each tenant:100</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System:100</a:t>
                      </a:r>
                      <a:endParaRPr lang="ja-JP" sz="900" kern="100">
                        <a:effectLst/>
                      </a:endParaRPr>
                    </a:p>
                    <a:p>
                      <a:pPr algn="l">
                        <a:spcAft>
                          <a:spcPts val="0"/>
                        </a:spcAft>
                      </a:pPr>
                      <a:r>
                        <a:rPr lang="en-US" sz="900" kern="0">
                          <a:effectLst/>
                        </a:rPr>
                        <a:t>Each tenant:100</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679">
                <a:tc vMerge="1">
                  <a:txBody>
                    <a:bodyPr/>
                    <a:lstStyle/>
                    <a:p>
                      <a:endParaRPr kumimoji="1" lang="ja-JP" altLang="en-US"/>
                    </a:p>
                  </a:txBody>
                  <a:tcPr/>
                </a:tc>
                <a:tc>
                  <a:txBody>
                    <a:bodyPr/>
                    <a:lstStyle/>
                    <a:p>
                      <a:pPr algn="l">
                        <a:spcAft>
                          <a:spcPts val="0"/>
                        </a:spcAft>
                      </a:pPr>
                      <a:r>
                        <a:rPr lang="en-US" sz="900" kern="0">
                          <a:effectLst/>
                        </a:rPr>
                        <a:t>Conference</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3-32  parties</a:t>
                      </a:r>
                      <a:r>
                        <a:rPr lang="ja-JP" sz="900" kern="0">
                          <a:effectLst/>
                        </a:rPr>
                        <a:t>　</a:t>
                      </a:r>
                      <a:r>
                        <a:rPr lang="en-US" sz="900" kern="0">
                          <a:effectLst/>
                        </a:rPr>
                        <a:t>(256parties</a:t>
                      </a:r>
                      <a:r>
                        <a:rPr lang="ja-JP" sz="900" kern="0">
                          <a:effectLst/>
                        </a:rPr>
                        <a:t>　</a:t>
                      </a:r>
                      <a:r>
                        <a:rPr lang="en-US" sz="900" kern="0">
                          <a:effectLst/>
                        </a:rPr>
                        <a:t>total)</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3-32  parties</a:t>
                      </a:r>
                      <a:r>
                        <a:rPr lang="ja-JP" sz="900" kern="0">
                          <a:effectLst/>
                        </a:rPr>
                        <a:t>　</a:t>
                      </a:r>
                      <a:r>
                        <a:rPr lang="en-US" sz="900" kern="0">
                          <a:effectLst/>
                        </a:rPr>
                        <a:t>(256parties</a:t>
                      </a:r>
                      <a:r>
                        <a:rPr lang="ja-JP" sz="900" kern="0">
                          <a:effectLst/>
                        </a:rPr>
                        <a:t>　</a:t>
                      </a:r>
                      <a:r>
                        <a:rPr lang="en-US" sz="900" kern="0">
                          <a:effectLst/>
                        </a:rPr>
                        <a:t>total)</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382">
                <a:tc vMerge="1">
                  <a:txBody>
                    <a:bodyPr/>
                    <a:lstStyle/>
                    <a:p>
                      <a:endParaRPr kumimoji="1" lang="ja-JP" altLang="en-US"/>
                    </a:p>
                  </a:txBody>
                  <a:tcPr/>
                </a:tc>
                <a:tc>
                  <a:txBody>
                    <a:bodyPr/>
                    <a:lstStyle/>
                    <a:p>
                      <a:pPr algn="l">
                        <a:spcAft>
                          <a:spcPts val="0"/>
                        </a:spcAft>
                      </a:pPr>
                      <a:r>
                        <a:rPr lang="en-US" sz="900" kern="0">
                          <a:effectLst/>
                        </a:rPr>
                        <a:t>Class of Service (COS)</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512</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512</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382">
                <a:tc vMerge="1">
                  <a:txBody>
                    <a:bodyPr/>
                    <a:lstStyle/>
                    <a:p>
                      <a:endParaRPr kumimoji="1" lang="ja-JP" altLang="en-US"/>
                    </a:p>
                  </a:txBody>
                  <a:tcPr/>
                </a:tc>
                <a:tc>
                  <a:txBody>
                    <a:bodyPr/>
                    <a:lstStyle/>
                    <a:p>
                      <a:pPr algn="l">
                        <a:spcAft>
                          <a:spcPts val="0"/>
                        </a:spcAft>
                      </a:pPr>
                      <a:r>
                        <a:rPr lang="en-US" sz="900" kern="0">
                          <a:effectLst/>
                        </a:rPr>
                        <a:t>DID/DDI Table</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32 digits, 7000 entries</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32 digits, 7000</a:t>
                      </a:r>
                      <a:r>
                        <a:rPr lang="ja-JP" sz="900" kern="0">
                          <a:effectLst/>
                        </a:rPr>
                        <a:t>　</a:t>
                      </a:r>
                      <a:r>
                        <a:rPr lang="en-US" sz="900" kern="0">
                          <a:effectLst/>
                        </a:rPr>
                        <a:t>entries</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679">
                <a:tc vMerge="1">
                  <a:txBody>
                    <a:bodyPr/>
                    <a:lstStyle/>
                    <a:p>
                      <a:endParaRPr kumimoji="1" lang="ja-JP" altLang="en-US"/>
                    </a:p>
                  </a:txBody>
                  <a:tcPr/>
                </a:tc>
                <a:tc>
                  <a:txBody>
                    <a:bodyPr/>
                    <a:lstStyle/>
                    <a:p>
                      <a:pPr algn="l">
                        <a:spcAft>
                          <a:spcPts val="0"/>
                        </a:spcAft>
                      </a:pPr>
                      <a:r>
                        <a:rPr lang="en-US" sz="900" kern="0">
                          <a:effectLst/>
                        </a:rPr>
                        <a:t>Extension number</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1-5 digits  (PSs: 1-4 digits)</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1-5 digits  (PSs: 1-4 digits)</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679">
                <a:tc vMerge="1">
                  <a:txBody>
                    <a:bodyPr/>
                    <a:lstStyle/>
                    <a:p>
                      <a:endParaRPr kumimoji="1" lang="ja-JP" altLang="en-US"/>
                    </a:p>
                  </a:txBody>
                  <a:tcPr/>
                </a:tc>
                <a:tc>
                  <a:txBody>
                    <a:bodyPr/>
                    <a:lstStyle/>
                    <a:p>
                      <a:pPr algn="l">
                        <a:spcAft>
                          <a:spcPts val="0"/>
                        </a:spcAft>
                      </a:pPr>
                      <a:r>
                        <a:rPr lang="en-US" sz="900" kern="0">
                          <a:effectLst/>
                        </a:rPr>
                        <a:t>Host PBX Access Code</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10 per trunk group (10 digits)</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10 per trunk group (10 digits)</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382">
                <a:tc vMerge="1">
                  <a:txBody>
                    <a:bodyPr/>
                    <a:lstStyle/>
                    <a:p>
                      <a:endParaRPr kumimoji="1" lang="ja-JP" altLang="en-US"/>
                    </a:p>
                  </a:txBody>
                  <a:tcPr/>
                </a:tc>
                <a:tc>
                  <a:txBody>
                    <a:bodyPr/>
                    <a:lstStyle/>
                    <a:p>
                      <a:pPr algn="l">
                        <a:spcAft>
                          <a:spcPts val="0"/>
                        </a:spcAft>
                      </a:pPr>
                      <a:r>
                        <a:rPr lang="en-US" sz="900" kern="0">
                          <a:effectLst/>
                        </a:rPr>
                        <a:t>Number of Character of Name</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20</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20</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382">
                <a:tc vMerge="1">
                  <a:txBody>
                    <a:bodyPr/>
                    <a:lstStyle/>
                    <a:p>
                      <a:endParaRPr kumimoji="1" lang="ja-JP" altLang="en-US"/>
                    </a:p>
                  </a:txBody>
                  <a:tcPr/>
                </a:tc>
                <a:tc>
                  <a:txBody>
                    <a:bodyPr/>
                    <a:lstStyle/>
                    <a:p>
                      <a:pPr algn="l">
                        <a:spcAft>
                          <a:spcPts val="0"/>
                        </a:spcAft>
                      </a:pPr>
                      <a:r>
                        <a:rPr lang="en-US" sz="900" kern="0" dirty="0">
                          <a:effectLst/>
                        </a:rPr>
                        <a:t>Printing message</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8</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8</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382">
                <a:tc vMerge="1">
                  <a:txBody>
                    <a:bodyPr/>
                    <a:lstStyle/>
                    <a:p>
                      <a:endParaRPr kumimoji="1" lang="ja-JP" altLang="en-US"/>
                    </a:p>
                  </a:txBody>
                  <a:tcPr/>
                </a:tc>
                <a:tc>
                  <a:txBody>
                    <a:bodyPr/>
                    <a:lstStyle/>
                    <a:p>
                      <a:pPr algn="l">
                        <a:spcAft>
                          <a:spcPts val="0"/>
                        </a:spcAft>
                      </a:pPr>
                      <a:r>
                        <a:rPr lang="en-US" sz="900" kern="0">
                          <a:effectLst/>
                        </a:rPr>
                        <a:t>Queuing Time Table</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256</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256</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382">
                <a:tc vMerge="1">
                  <a:txBody>
                    <a:bodyPr/>
                    <a:lstStyle/>
                    <a:p>
                      <a:endParaRPr kumimoji="1" lang="ja-JP" altLang="en-US"/>
                    </a:p>
                  </a:txBody>
                  <a:tcPr/>
                </a:tc>
                <a:tc>
                  <a:txBody>
                    <a:bodyPr/>
                    <a:lstStyle/>
                    <a:p>
                      <a:pPr algn="l">
                        <a:spcAft>
                          <a:spcPts val="0"/>
                        </a:spcAft>
                      </a:pPr>
                      <a:r>
                        <a:rPr lang="en-US" sz="900" kern="0" dirty="0">
                          <a:effectLst/>
                        </a:rPr>
                        <a:t>Ring Tone Pattern Plan</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8</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8</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382">
                <a:tc vMerge="1">
                  <a:txBody>
                    <a:bodyPr/>
                    <a:lstStyle/>
                    <a:p>
                      <a:endParaRPr kumimoji="1" lang="ja-JP" altLang="en-US"/>
                    </a:p>
                  </a:txBody>
                  <a:tcPr/>
                </a:tc>
                <a:tc>
                  <a:txBody>
                    <a:bodyPr/>
                    <a:lstStyle/>
                    <a:p>
                      <a:pPr algn="l">
                        <a:spcAft>
                          <a:spcPts val="0"/>
                        </a:spcAft>
                      </a:pPr>
                      <a:r>
                        <a:rPr lang="en-US" sz="900" kern="0">
                          <a:effectLst/>
                        </a:rPr>
                        <a:t>SMDR Call Storage</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smtClean="0">
                          <a:effectLst/>
                        </a:rPr>
                        <a:t>160000calls</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smtClean="0">
                          <a:effectLst/>
                        </a:rPr>
                        <a:t>160000 </a:t>
                      </a:r>
                      <a:r>
                        <a:rPr lang="en-US" sz="900" kern="0" dirty="0">
                          <a:effectLst/>
                        </a:rPr>
                        <a:t>calls</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382">
                <a:tc vMerge="1">
                  <a:txBody>
                    <a:bodyPr/>
                    <a:lstStyle/>
                    <a:p>
                      <a:endParaRPr kumimoji="1" lang="ja-JP" altLang="en-US"/>
                    </a:p>
                  </a:txBody>
                  <a:tcPr/>
                </a:tc>
                <a:tc>
                  <a:txBody>
                    <a:bodyPr/>
                    <a:lstStyle/>
                    <a:p>
                      <a:pPr algn="l">
                        <a:spcAft>
                          <a:spcPts val="0"/>
                        </a:spcAft>
                      </a:pPr>
                      <a:r>
                        <a:rPr lang="en-US" sz="900" kern="0" dirty="0">
                          <a:effectLst/>
                        </a:rPr>
                        <a:t>Charge Record for Hotel</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smtClean="0">
                          <a:effectLst/>
                        </a:rPr>
                        <a:t>40000calls</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smtClean="0">
                          <a:effectLst/>
                        </a:rPr>
                        <a:t>40000 </a:t>
                      </a:r>
                      <a:r>
                        <a:rPr lang="en-US" sz="900" kern="0" dirty="0">
                          <a:effectLst/>
                        </a:rPr>
                        <a:t>calls</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765">
                <a:tc vMerge="1">
                  <a:txBody>
                    <a:bodyPr/>
                    <a:lstStyle/>
                    <a:p>
                      <a:endParaRPr kumimoji="1" lang="ja-JP" altLang="en-US"/>
                    </a:p>
                  </a:txBody>
                  <a:tcPr/>
                </a:tc>
                <a:tc>
                  <a:txBody>
                    <a:bodyPr/>
                    <a:lstStyle/>
                    <a:p>
                      <a:pPr algn="l">
                        <a:spcAft>
                          <a:spcPts val="0"/>
                        </a:spcAft>
                      </a:pPr>
                      <a:r>
                        <a:rPr lang="en-US" sz="900" kern="0">
                          <a:effectLst/>
                        </a:rPr>
                        <a:t>Special Carrier Access Code</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16 digits, </a:t>
                      </a:r>
                      <a:endParaRPr lang="ja-JP" sz="900" kern="100">
                        <a:effectLst/>
                      </a:endParaRPr>
                    </a:p>
                    <a:p>
                      <a:pPr algn="l">
                        <a:spcAft>
                          <a:spcPts val="0"/>
                        </a:spcAft>
                      </a:pPr>
                      <a:r>
                        <a:rPr lang="en-US" sz="900" kern="0">
                          <a:effectLst/>
                        </a:rPr>
                        <a:t>100 entries</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16 digits, </a:t>
                      </a:r>
                      <a:endParaRPr lang="ja-JP" sz="900" kern="100">
                        <a:effectLst/>
                      </a:endParaRPr>
                    </a:p>
                    <a:p>
                      <a:pPr algn="l">
                        <a:spcAft>
                          <a:spcPts val="0"/>
                        </a:spcAft>
                      </a:pPr>
                      <a:r>
                        <a:rPr lang="en-US" sz="900" kern="0">
                          <a:effectLst/>
                        </a:rPr>
                        <a:t>100 entries</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382">
                <a:tc vMerge="1">
                  <a:txBody>
                    <a:bodyPr/>
                    <a:lstStyle/>
                    <a:p>
                      <a:endParaRPr kumimoji="1" lang="ja-JP" altLang="en-US"/>
                    </a:p>
                  </a:txBody>
                  <a:tcPr/>
                </a:tc>
                <a:tc>
                  <a:txBody>
                    <a:bodyPr/>
                    <a:lstStyle/>
                    <a:p>
                      <a:pPr algn="l">
                        <a:spcAft>
                          <a:spcPts val="0"/>
                        </a:spcAft>
                      </a:pPr>
                      <a:r>
                        <a:rPr lang="en-US" sz="900" kern="0">
                          <a:effectLst/>
                        </a:rPr>
                        <a:t>Tenant</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128</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128</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382">
                <a:tc vMerge="1">
                  <a:txBody>
                    <a:bodyPr/>
                    <a:lstStyle/>
                    <a:p>
                      <a:endParaRPr kumimoji="1" lang="ja-JP" altLang="en-US"/>
                    </a:p>
                  </a:txBody>
                  <a:tcPr/>
                </a:tc>
                <a:tc>
                  <a:txBody>
                    <a:bodyPr/>
                    <a:lstStyle/>
                    <a:p>
                      <a:pPr algn="l">
                        <a:spcAft>
                          <a:spcPts val="0"/>
                        </a:spcAft>
                      </a:pPr>
                      <a:r>
                        <a:rPr lang="en-US" sz="900" kern="0">
                          <a:effectLst/>
                        </a:rPr>
                        <a:t>Time Service Holiday</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24</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24</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382">
                <a:tc vMerge="1">
                  <a:txBody>
                    <a:bodyPr/>
                    <a:lstStyle/>
                    <a:p>
                      <a:endParaRPr kumimoji="1" lang="ja-JP" altLang="en-US"/>
                    </a:p>
                  </a:txBody>
                  <a:tcPr/>
                </a:tc>
                <a:tc>
                  <a:txBody>
                    <a:bodyPr/>
                    <a:lstStyle/>
                    <a:p>
                      <a:pPr algn="just">
                        <a:spcAft>
                          <a:spcPts val="0"/>
                        </a:spcAft>
                      </a:pPr>
                      <a:r>
                        <a:rPr lang="en-US" sz="900" kern="0">
                          <a:effectLst/>
                        </a:rPr>
                        <a:t>Verification Code</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2000 (4 digits)</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2000 (4 digits)</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382">
                <a:tc vMerge="1">
                  <a:txBody>
                    <a:bodyPr/>
                    <a:lstStyle/>
                    <a:p>
                      <a:endParaRPr kumimoji="1" lang="ja-JP" altLang="en-US"/>
                    </a:p>
                  </a:txBody>
                  <a:tcPr/>
                </a:tc>
                <a:tc>
                  <a:txBody>
                    <a:bodyPr/>
                    <a:lstStyle/>
                    <a:p>
                      <a:pPr algn="just">
                        <a:spcAft>
                          <a:spcPts val="0"/>
                        </a:spcAft>
                      </a:pPr>
                      <a:r>
                        <a:rPr lang="en-US" sz="900" kern="0" dirty="0">
                          <a:effectLst/>
                        </a:rPr>
                        <a:t>Verification Code PIN</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dirty="0">
                          <a:effectLst/>
                        </a:rPr>
                        <a:t>2000 (10digits)</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2000 (10digits)</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dirty="0">
                          <a:effectLst/>
                        </a:rPr>
                        <a:t> </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正方形/長方形 3"/>
          <p:cNvSpPr/>
          <p:nvPr/>
        </p:nvSpPr>
        <p:spPr>
          <a:xfrm>
            <a:off x="791580" y="735546"/>
            <a:ext cx="1904689" cy="338554"/>
          </a:xfrm>
          <a:prstGeom prst="rect">
            <a:avLst/>
          </a:prstGeom>
        </p:spPr>
        <p:txBody>
          <a:bodyPr wrap="none">
            <a:spAutoFit/>
          </a:bodyPr>
          <a:lstStyle/>
          <a:p>
            <a:r>
              <a:rPr lang="en-US" altLang="ja-JP" sz="1600" dirty="0"/>
              <a:t>System Resource</a:t>
            </a:r>
            <a:endParaRPr lang="ja-JP" altLang="en-US" sz="1600" dirty="0"/>
          </a:p>
        </p:txBody>
      </p:sp>
    </p:spTree>
    <p:extLst>
      <p:ext uri="{BB962C8B-B14F-4D97-AF65-F5344CB8AC3E}">
        <p14:creationId xmlns:p14="http://schemas.microsoft.com/office/powerpoint/2010/main" val="26717329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715634" y="51579"/>
            <a:ext cx="4548554" cy="431087"/>
          </a:xfrm>
          <a:prstGeom prst="rect">
            <a:avLst/>
          </a:prstGeom>
          <a:noFill/>
          <a:ln w="9525">
            <a:noFill/>
            <a:miter lim="800000"/>
            <a:headEnd/>
            <a:tailEnd/>
          </a:ln>
          <a:effectLst/>
        </p:spPr>
        <p:txBody>
          <a:bodyPr lIns="61162" tIns="30579" rIns="30579" bIns="30579" anchor="ctr">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defRPr/>
            </a:pPr>
            <a:r>
              <a:rPr lang="en-US" altLang="ja-JP" i="0" dirty="0">
                <a:solidFill>
                  <a:schemeClr val="bg1"/>
                </a:solidFill>
                <a:latin typeface="Arial" pitchFamily="34" charset="0"/>
              </a:rPr>
              <a:t>4-1. System Capacity </a:t>
            </a:r>
            <a:r>
              <a:rPr lang="en-US" altLang="ja-JP" i="0" dirty="0" smtClean="0">
                <a:solidFill>
                  <a:schemeClr val="bg1"/>
                </a:solidFill>
                <a:latin typeface="Arial" pitchFamily="34" charset="0"/>
              </a:rPr>
              <a:t>(4)  </a:t>
            </a:r>
            <a:r>
              <a:rPr lang="en-US" altLang="ja-JP" i="0" dirty="0" smtClean="0">
                <a:solidFill>
                  <a:schemeClr val="bg1"/>
                </a:solidFill>
                <a:effectLst>
                  <a:outerShdw blurRad="38100" dist="38100" dir="2700000" algn="tl">
                    <a:srgbClr val="C0C0C0"/>
                  </a:outerShdw>
                </a:effectLst>
                <a:latin typeface="Arial" pitchFamily="34" charset="0"/>
              </a:rPr>
              <a:t> </a:t>
            </a:r>
            <a:endParaRPr lang="en-US" altLang="ja-JP" i="0" dirty="0">
              <a:solidFill>
                <a:schemeClr val="bg1"/>
              </a:solidFill>
              <a:effectLst>
                <a:outerShdw blurRad="38100" dist="38100" dir="2700000" algn="tl">
                  <a:srgbClr val="C0C0C0"/>
                </a:outerShdw>
              </a:effectLst>
              <a:latin typeface="Arial"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2651407235"/>
              </p:ext>
            </p:extLst>
          </p:nvPr>
        </p:nvGraphicFramePr>
        <p:xfrm>
          <a:off x="1007603" y="1190046"/>
          <a:ext cx="7200801" cy="3037888"/>
        </p:xfrm>
        <a:graphic>
          <a:graphicData uri="http://schemas.openxmlformats.org/drawingml/2006/table">
            <a:tbl>
              <a:tblPr>
                <a:tableStyleId>{5C22544A-7EE6-4342-B048-85BDC9FD1C3A}</a:tableStyleId>
              </a:tblPr>
              <a:tblGrid>
                <a:gridCol w="864097"/>
                <a:gridCol w="1800200"/>
                <a:gridCol w="1872208"/>
                <a:gridCol w="1872208"/>
                <a:gridCol w="792088"/>
              </a:tblGrid>
              <a:tr h="52509">
                <a:tc rowSpan="2">
                  <a:txBody>
                    <a:bodyPr/>
                    <a:lstStyle/>
                    <a:p>
                      <a:pPr algn="ctr">
                        <a:spcAft>
                          <a:spcPts val="0"/>
                        </a:spcAft>
                      </a:pPr>
                      <a:r>
                        <a:rPr lang="en-US" sz="900" b="1" kern="0" dirty="0">
                          <a:effectLst/>
                        </a:rPr>
                        <a:t>Category</a:t>
                      </a:r>
                      <a:endParaRPr lang="ja-JP" sz="900" b="1"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a:txBody>
                    <a:bodyPr/>
                    <a:lstStyle/>
                    <a:p>
                      <a:pPr algn="ctr">
                        <a:spcAft>
                          <a:spcPts val="0"/>
                        </a:spcAft>
                      </a:pPr>
                      <a:r>
                        <a:rPr lang="en-US" sz="900" b="1" kern="0" dirty="0">
                          <a:effectLst/>
                        </a:rPr>
                        <a:t>Item</a:t>
                      </a:r>
                      <a:endParaRPr lang="ja-JP" sz="900" b="1"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spcAft>
                          <a:spcPts val="0"/>
                        </a:spcAft>
                      </a:pPr>
                      <a:r>
                        <a:rPr lang="en-US" sz="900" b="1" kern="0" dirty="0">
                          <a:effectLst/>
                        </a:rPr>
                        <a:t>Max. Number</a:t>
                      </a:r>
                      <a:endParaRPr lang="ja-JP" sz="900" b="1"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a:p>
                  </a:txBody>
                  <a:tcPr/>
                </a:tc>
                <a:tc rowSpan="2">
                  <a:txBody>
                    <a:bodyPr/>
                    <a:lstStyle/>
                    <a:p>
                      <a:pPr algn="ctr">
                        <a:spcAft>
                          <a:spcPts val="0"/>
                        </a:spcAft>
                      </a:pPr>
                      <a:r>
                        <a:rPr lang="en-US" sz="900" b="1" kern="0" dirty="0">
                          <a:effectLst/>
                        </a:rPr>
                        <a:t>Remarks</a:t>
                      </a:r>
                      <a:endParaRPr lang="ja-JP" sz="900" b="1"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56666">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900" b="1" kern="0">
                          <a:effectLst/>
                        </a:rPr>
                        <a:t>NSX1000</a:t>
                      </a:r>
                      <a:endParaRPr lang="ja-JP" sz="900" b="1"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US" sz="900" b="1" kern="0" dirty="0">
                          <a:effectLst/>
                        </a:rPr>
                        <a:t>NSX2000</a:t>
                      </a:r>
                      <a:endParaRPr lang="ja-JP" sz="900" b="1"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kumimoji="1" lang="ja-JP" altLang="en-US"/>
                    </a:p>
                  </a:txBody>
                  <a:tcPr/>
                </a:tc>
              </a:tr>
              <a:tr h="57760">
                <a:tc rowSpan="4">
                  <a:txBody>
                    <a:bodyPr/>
                    <a:lstStyle/>
                    <a:p>
                      <a:pPr algn="ctr">
                        <a:spcAft>
                          <a:spcPts val="0"/>
                        </a:spcAft>
                      </a:pPr>
                      <a:r>
                        <a:rPr lang="en-US" sz="900" b="1" kern="0" dirty="0">
                          <a:effectLst/>
                        </a:rPr>
                        <a:t>Dialing</a:t>
                      </a:r>
                      <a:endParaRPr lang="ja-JP" sz="900" b="1"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sz="900" kern="0" dirty="0">
                          <a:effectLst/>
                        </a:rPr>
                        <a:t>Emergency Call entries</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20</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20</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10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60">
                <a:tc vMerge="1">
                  <a:txBody>
                    <a:bodyPr/>
                    <a:lstStyle/>
                    <a:p>
                      <a:endParaRPr kumimoji="1" lang="ja-JP" altLang="en-US"/>
                    </a:p>
                  </a:txBody>
                  <a:tcPr/>
                </a:tc>
                <a:tc>
                  <a:txBody>
                    <a:bodyPr/>
                    <a:lstStyle/>
                    <a:p>
                      <a:pPr algn="just">
                        <a:spcAft>
                          <a:spcPts val="0"/>
                        </a:spcAft>
                      </a:pPr>
                      <a:r>
                        <a:rPr lang="en-US" sz="900" kern="0" dirty="0">
                          <a:effectLst/>
                        </a:rPr>
                        <a:t>Personal Speed Dialing</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100/Extension</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100/Extension</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019">
                <a:tc vMerge="1">
                  <a:txBody>
                    <a:bodyPr/>
                    <a:lstStyle/>
                    <a:p>
                      <a:endParaRPr kumimoji="1" lang="ja-JP" altLang="en-US"/>
                    </a:p>
                  </a:txBody>
                  <a:tcPr/>
                </a:tc>
                <a:tc>
                  <a:txBody>
                    <a:bodyPr/>
                    <a:lstStyle/>
                    <a:p>
                      <a:pPr algn="just">
                        <a:spcAft>
                          <a:spcPts val="0"/>
                        </a:spcAft>
                      </a:pPr>
                      <a:r>
                        <a:rPr lang="en-US" sz="900" kern="0" dirty="0">
                          <a:effectLst/>
                        </a:rPr>
                        <a:t>Quick Dialing</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dirty="0">
                          <a:effectLst/>
                        </a:rPr>
                        <a:t>System:3000</a:t>
                      </a:r>
                      <a:endParaRPr lang="ja-JP" sz="900" kern="100" dirty="0">
                        <a:effectLst/>
                      </a:endParaRPr>
                    </a:p>
                    <a:p>
                      <a:pPr algn="just">
                        <a:spcAft>
                          <a:spcPts val="0"/>
                        </a:spcAft>
                      </a:pPr>
                      <a:r>
                        <a:rPr lang="en-US" sz="900" kern="0" dirty="0">
                          <a:effectLst/>
                        </a:rPr>
                        <a:t>+1000/Tenant</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System:3000</a:t>
                      </a:r>
                      <a:endParaRPr lang="ja-JP" sz="900" kern="100">
                        <a:effectLst/>
                      </a:endParaRPr>
                    </a:p>
                    <a:p>
                      <a:pPr algn="just">
                        <a:spcAft>
                          <a:spcPts val="0"/>
                        </a:spcAft>
                      </a:pPr>
                      <a:r>
                        <a:rPr lang="en-US" sz="900" kern="0">
                          <a:effectLst/>
                        </a:rPr>
                        <a:t>+1000/Tenant</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7528">
                <a:tc vMerge="1">
                  <a:txBody>
                    <a:bodyPr/>
                    <a:lstStyle/>
                    <a:p>
                      <a:endParaRPr kumimoji="1" lang="ja-JP" altLang="en-US"/>
                    </a:p>
                  </a:txBody>
                  <a:tcPr/>
                </a:tc>
                <a:tc>
                  <a:txBody>
                    <a:bodyPr/>
                    <a:lstStyle/>
                    <a:p>
                      <a:pPr algn="just">
                        <a:spcAft>
                          <a:spcPts val="0"/>
                        </a:spcAft>
                      </a:pPr>
                      <a:r>
                        <a:rPr lang="en-US" sz="900" kern="0" dirty="0">
                          <a:effectLst/>
                        </a:rPr>
                        <a:t>System Speed Dialing</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System</a:t>
                      </a:r>
                      <a:r>
                        <a:rPr lang="ja-JP" sz="900" kern="0">
                          <a:effectLst/>
                        </a:rPr>
                        <a:t>：</a:t>
                      </a:r>
                      <a:r>
                        <a:rPr lang="en-US" sz="900" kern="0">
                          <a:effectLst/>
                        </a:rPr>
                        <a:t>33000</a:t>
                      </a:r>
                      <a:endParaRPr lang="ja-JP" sz="900" kern="100">
                        <a:effectLst/>
                      </a:endParaRPr>
                    </a:p>
                    <a:p>
                      <a:pPr algn="just">
                        <a:spcAft>
                          <a:spcPts val="0"/>
                        </a:spcAft>
                      </a:pPr>
                      <a:r>
                        <a:rPr lang="en-US" sz="900" kern="0">
                          <a:effectLst/>
                        </a:rPr>
                        <a:t>Max1000/Tenant</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System</a:t>
                      </a:r>
                      <a:r>
                        <a:rPr lang="ja-JP" sz="900" kern="0">
                          <a:effectLst/>
                        </a:rPr>
                        <a:t>：</a:t>
                      </a:r>
                      <a:r>
                        <a:rPr lang="en-US" sz="900" kern="0">
                          <a:effectLst/>
                        </a:rPr>
                        <a:t>33000</a:t>
                      </a:r>
                      <a:endParaRPr lang="ja-JP" sz="900" kern="100">
                        <a:effectLst/>
                      </a:endParaRPr>
                    </a:p>
                    <a:p>
                      <a:pPr algn="just">
                        <a:spcAft>
                          <a:spcPts val="0"/>
                        </a:spcAft>
                      </a:pPr>
                      <a:r>
                        <a:rPr lang="en-US" sz="900" kern="0">
                          <a:effectLst/>
                        </a:rPr>
                        <a:t>Max1000/Tenant</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60">
                <a:tc rowSpan="9">
                  <a:txBody>
                    <a:bodyPr/>
                    <a:lstStyle/>
                    <a:p>
                      <a:pPr algn="ctr">
                        <a:spcAft>
                          <a:spcPts val="0"/>
                        </a:spcAft>
                      </a:pPr>
                      <a:r>
                        <a:rPr lang="en-US" sz="900" b="1" kern="0" dirty="0">
                          <a:effectLst/>
                        </a:rPr>
                        <a:t>Group</a:t>
                      </a:r>
                      <a:endParaRPr lang="ja-JP" sz="900" b="1"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sz="900" kern="0" dirty="0">
                          <a:effectLst/>
                        </a:rPr>
                        <a:t>Conference Call Group</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48</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48</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60">
                <a:tc vMerge="1">
                  <a:txBody>
                    <a:bodyPr/>
                    <a:lstStyle/>
                    <a:p>
                      <a:endParaRPr kumimoji="1" lang="ja-JP" altLang="en-US"/>
                    </a:p>
                  </a:txBody>
                  <a:tcPr/>
                </a:tc>
                <a:tc>
                  <a:txBody>
                    <a:bodyPr/>
                    <a:lstStyle/>
                    <a:p>
                      <a:pPr algn="just">
                        <a:spcAft>
                          <a:spcPts val="0"/>
                        </a:spcAft>
                      </a:pPr>
                      <a:r>
                        <a:rPr lang="en-US" sz="900" kern="0" dirty="0">
                          <a:effectLst/>
                        </a:rPr>
                        <a:t>Call Pickup Group </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200</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200</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019">
                <a:tc vMerge="1">
                  <a:txBody>
                    <a:bodyPr/>
                    <a:lstStyle/>
                    <a:p>
                      <a:endParaRPr kumimoji="1" lang="ja-JP" altLang="en-US"/>
                    </a:p>
                  </a:txBody>
                  <a:tcPr/>
                </a:tc>
                <a:tc>
                  <a:txBody>
                    <a:bodyPr/>
                    <a:lstStyle/>
                    <a:p>
                      <a:pPr algn="just">
                        <a:spcAft>
                          <a:spcPts val="0"/>
                        </a:spcAft>
                      </a:pPr>
                      <a:r>
                        <a:rPr lang="en-US" sz="900" kern="0" dirty="0">
                          <a:effectLst/>
                        </a:rPr>
                        <a:t>Idle Extension Hunting Group </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256</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256</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7528">
                <a:tc vMerge="1">
                  <a:txBody>
                    <a:bodyPr/>
                    <a:lstStyle/>
                    <a:p>
                      <a:endParaRPr kumimoji="1" lang="ja-JP" altLang="en-US"/>
                    </a:p>
                  </a:txBody>
                  <a:tcPr/>
                </a:tc>
                <a:tc>
                  <a:txBody>
                    <a:bodyPr/>
                    <a:lstStyle/>
                    <a:p>
                      <a:pPr algn="l">
                        <a:spcAft>
                          <a:spcPts val="0"/>
                        </a:spcAft>
                      </a:pPr>
                      <a:r>
                        <a:rPr lang="en-US" sz="900" kern="0" dirty="0">
                          <a:effectLst/>
                        </a:rPr>
                        <a:t>Incoming Call Distribution Group</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256 (128 extensions/group)</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256 (128 extensions/group)</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60">
                <a:tc vMerge="1">
                  <a:txBody>
                    <a:bodyPr/>
                    <a:lstStyle/>
                    <a:p>
                      <a:endParaRPr kumimoji="1" lang="ja-JP" altLang="en-US"/>
                    </a:p>
                  </a:txBody>
                  <a:tcPr/>
                </a:tc>
                <a:tc>
                  <a:txBody>
                    <a:bodyPr/>
                    <a:lstStyle/>
                    <a:p>
                      <a:pPr algn="l">
                        <a:spcAft>
                          <a:spcPts val="0"/>
                        </a:spcAft>
                      </a:pPr>
                      <a:r>
                        <a:rPr lang="en-US" sz="900" kern="0" dirty="0">
                          <a:effectLst/>
                        </a:rPr>
                        <a:t>Paging Group</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200</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200</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60">
                <a:tc vMerge="1">
                  <a:txBody>
                    <a:bodyPr/>
                    <a:lstStyle/>
                    <a:p>
                      <a:endParaRPr kumimoji="1" lang="ja-JP" altLang="en-US"/>
                    </a:p>
                  </a:txBody>
                  <a:tcPr/>
                </a:tc>
                <a:tc>
                  <a:txBody>
                    <a:bodyPr/>
                    <a:lstStyle/>
                    <a:p>
                      <a:pPr algn="l">
                        <a:spcAft>
                          <a:spcPts val="0"/>
                        </a:spcAft>
                      </a:pPr>
                      <a:r>
                        <a:rPr lang="en-US" sz="900" kern="0" dirty="0">
                          <a:effectLst/>
                        </a:rPr>
                        <a:t>PS Ring Group</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32</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32</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09">
                <a:tc vMerge="1">
                  <a:txBody>
                    <a:bodyPr/>
                    <a:lstStyle/>
                    <a:p>
                      <a:endParaRPr kumimoji="1" lang="ja-JP" altLang="en-US"/>
                    </a:p>
                  </a:txBody>
                  <a:tcPr/>
                </a:tc>
                <a:tc>
                  <a:txBody>
                    <a:bodyPr/>
                    <a:lstStyle/>
                    <a:p>
                      <a:pPr algn="l">
                        <a:spcAft>
                          <a:spcPts val="0"/>
                        </a:spcAft>
                      </a:pPr>
                      <a:r>
                        <a:rPr lang="en-US" sz="900" kern="0" dirty="0">
                          <a:effectLst/>
                        </a:rPr>
                        <a:t>Trunk Group</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128</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128</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7528">
                <a:tc vMerge="1">
                  <a:txBody>
                    <a:bodyPr/>
                    <a:lstStyle/>
                    <a:p>
                      <a:endParaRPr kumimoji="1" lang="ja-JP" altLang="en-US"/>
                    </a:p>
                  </a:txBody>
                  <a:tcPr/>
                </a:tc>
                <a:tc>
                  <a:txBody>
                    <a:bodyPr/>
                    <a:lstStyle/>
                    <a:p>
                      <a:pPr algn="l">
                        <a:spcAft>
                          <a:spcPts val="0"/>
                        </a:spcAft>
                      </a:pPr>
                      <a:r>
                        <a:rPr lang="en-US" sz="900" kern="0" dirty="0">
                          <a:effectLst/>
                        </a:rPr>
                        <a:t>IP-CS LAN sync. Group</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32</a:t>
                      </a:r>
                      <a:endParaRPr lang="ja-JP" sz="900" kern="100">
                        <a:effectLst/>
                      </a:endParaRPr>
                    </a:p>
                    <a:p>
                      <a:pPr algn="l">
                        <a:spcAft>
                          <a:spcPts val="0"/>
                        </a:spcAft>
                      </a:pPr>
                      <a:r>
                        <a:rPr lang="en-US" sz="900" kern="0">
                          <a:effectLst/>
                        </a:rPr>
                        <a:t>(64 IP-CS/group)</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32</a:t>
                      </a:r>
                      <a:endParaRPr lang="ja-JP" sz="900" kern="100">
                        <a:effectLst/>
                      </a:endParaRPr>
                    </a:p>
                    <a:p>
                      <a:pPr algn="l">
                        <a:spcAft>
                          <a:spcPts val="0"/>
                        </a:spcAft>
                      </a:pPr>
                      <a:r>
                        <a:rPr lang="en-US" sz="900" kern="0">
                          <a:effectLst/>
                        </a:rPr>
                        <a:t>(64 IP-CS/group)</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7528">
                <a:tc vMerge="1">
                  <a:txBody>
                    <a:bodyPr/>
                    <a:lstStyle/>
                    <a:p>
                      <a:endParaRPr kumimoji="1" lang="ja-JP" altLang="en-US"/>
                    </a:p>
                  </a:txBody>
                  <a:tcPr/>
                </a:tc>
                <a:tc>
                  <a:txBody>
                    <a:bodyPr/>
                    <a:lstStyle/>
                    <a:p>
                      <a:pPr algn="l">
                        <a:spcAft>
                          <a:spcPts val="0"/>
                        </a:spcAft>
                      </a:pPr>
                      <a:r>
                        <a:rPr lang="en-US" sz="900" kern="0" dirty="0">
                          <a:effectLst/>
                        </a:rPr>
                        <a:t>IP-CS Air sync. group</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16</a:t>
                      </a:r>
                      <a:endParaRPr lang="ja-JP" sz="900" kern="100">
                        <a:effectLst/>
                      </a:endParaRPr>
                    </a:p>
                    <a:p>
                      <a:pPr algn="l">
                        <a:spcAft>
                          <a:spcPts val="0"/>
                        </a:spcAft>
                      </a:pPr>
                      <a:r>
                        <a:rPr lang="en-US" sz="900" kern="0">
                          <a:effectLst/>
                        </a:rPr>
                        <a:t>(16 IP-CS/group)</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16</a:t>
                      </a:r>
                      <a:endParaRPr lang="ja-JP" sz="900" kern="100">
                        <a:effectLst/>
                      </a:endParaRPr>
                    </a:p>
                    <a:p>
                      <a:pPr algn="l">
                        <a:spcAft>
                          <a:spcPts val="0"/>
                        </a:spcAft>
                      </a:pPr>
                      <a:r>
                        <a:rPr lang="en-US" sz="900" kern="0">
                          <a:effectLst/>
                        </a:rPr>
                        <a:t>(16 IP-CS/group)</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60">
                <a:tc rowSpan="3">
                  <a:txBody>
                    <a:bodyPr/>
                    <a:lstStyle/>
                    <a:p>
                      <a:pPr algn="ctr">
                        <a:spcAft>
                          <a:spcPts val="0"/>
                        </a:spcAft>
                      </a:pPr>
                      <a:r>
                        <a:rPr lang="en-US" sz="900" b="1" kern="0" dirty="0">
                          <a:effectLst/>
                        </a:rPr>
                        <a:t>TRS/Barring</a:t>
                      </a:r>
                      <a:endParaRPr lang="ja-JP" sz="900" b="1"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en-US" sz="900" kern="0" dirty="0">
                          <a:effectLst/>
                        </a:rPr>
                        <a:t>TRS/Barring level</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7</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7</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60">
                <a:tc vMerge="1">
                  <a:txBody>
                    <a:bodyPr/>
                    <a:lstStyle/>
                    <a:p>
                      <a:endParaRPr kumimoji="1" lang="ja-JP" altLang="en-US"/>
                    </a:p>
                  </a:txBody>
                  <a:tcPr/>
                </a:tc>
                <a:tc>
                  <a:txBody>
                    <a:bodyPr/>
                    <a:lstStyle/>
                    <a:p>
                      <a:pPr algn="l">
                        <a:spcAft>
                          <a:spcPts val="0"/>
                        </a:spcAft>
                      </a:pPr>
                      <a:r>
                        <a:rPr lang="en-US" sz="900" kern="0" dirty="0">
                          <a:effectLst/>
                        </a:rPr>
                        <a:t>TRS/Barring Denied Code</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600/level</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600/level</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019">
                <a:tc vMerge="1">
                  <a:txBody>
                    <a:bodyPr/>
                    <a:lstStyle/>
                    <a:p>
                      <a:endParaRPr kumimoji="1" lang="ja-JP" altLang="en-US"/>
                    </a:p>
                  </a:txBody>
                  <a:tcPr/>
                </a:tc>
                <a:tc>
                  <a:txBody>
                    <a:bodyPr/>
                    <a:lstStyle/>
                    <a:p>
                      <a:pPr algn="l">
                        <a:spcAft>
                          <a:spcPts val="0"/>
                        </a:spcAft>
                      </a:pPr>
                      <a:r>
                        <a:rPr lang="en-US" sz="900" kern="0" dirty="0">
                          <a:effectLst/>
                        </a:rPr>
                        <a:t>TRS/Barring Exception Code</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600/level</a:t>
                      </a:r>
                      <a:endParaRPr lang="ja-JP" sz="900" kern="100">
                        <a:effectLst/>
                        <a:latin typeface="Arial"/>
                        <a:ea typeface="ＭＳ 明朝"/>
                        <a:cs typeface="Times New Roman"/>
                      </a:endParaRPr>
                    </a:p>
                  </a:txBody>
                  <a:tcPr marL="21660" marR="21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600/level</a:t>
                      </a:r>
                      <a:endParaRPr lang="ja-JP" sz="900" kern="100">
                        <a:effectLst/>
                        <a:latin typeface="Arial"/>
                        <a:ea typeface="ＭＳ 明朝"/>
                        <a:cs typeface="Times New Roman"/>
                      </a:endParaRPr>
                    </a:p>
                  </a:txBody>
                  <a:tcPr marL="21660" marR="21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dirty="0">
                          <a:effectLst/>
                        </a:rPr>
                        <a:t> </a:t>
                      </a:r>
                      <a:endParaRPr lang="ja-JP" sz="900" kern="100" dirty="0">
                        <a:effectLst/>
                        <a:latin typeface="Arial"/>
                        <a:ea typeface="ＭＳ 明朝"/>
                        <a:cs typeface="Times New Roman"/>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正方形/長方形 3"/>
          <p:cNvSpPr/>
          <p:nvPr/>
        </p:nvSpPr>
        <p:spPr>
          <a:xfrm>
            <a:off x="791580" y="735546"/>
            <a:ext cx="1904689" cy="338554"/>
          </a:xfrm>
          <a:prstGeom prst="rect">
            <a:avLst/>
          </a:prstGeom>
        </p:spPr>
        <p:txBody>
          <a:bodyPr wrap="none">
            <a:spAutoFit/>
          </a:bodyPr>
          <a:lstStyle/>
          <a:p>
            <a:r>
              <a:rPr lang="en-US" altLang="ja-JP" sz="1600" dirty="0"/>
              <a:t>System Resource</a:t>
            </a:r>
            <a:endParaRPr lang="ja-JP" altLang="en-US" sz="1600" dirty="0"/>
          </a:p>
        </p:txBody>
      </p:sp>
    </p:spTree>
    <p:extLst>
      <p:ext uri="{BB962C8B-B14F-4D97-AF65-F5344CB8AC3E}">
        <p14:creationId xmlns:p14="http://schemas.microsoft.com/office/powerpoint/2010/main" val="17074358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167351884"/>
              </p:ext>
            </p:extLst>
          </p:nvPr>
        </p:nvGraphicFramePr>
        <p:xfrm>
          <a:off x="935596" y="1247006"/>
          <a:ext cx="7344816" cy="2331720"/>
        </p:xfrm>
        <a:graphic>
          <a:graphicData uri="http://schemas.openxmlformats.org/drawingml/2006/table">
            <a:tbl>
              <a:tblPr>
                <a:tableStyleId>{5C22544A-7EE6-4342-B048-85BDC9FD1C3A}</a:tableStyleId>
              </a:tblPr>
              <a:tblGrid>
                <a:gridCol w="1584176"/>
                <a:gridCol w="2700300"/>
                <a:gridCol w="1368152"/>
                <a:gridCol w="1188132"/>
                <a:gridCol w="504056"/>
              </a:tblGrid>
              <a:tr h="34030">
                <a:tc rowSpan="2">
                  <a:txBody>
                    <a:bodyPr/>
                    <a:lstStyle/>
                    <a:p>
                      <a:pPr algn="ctr">
                        <a:spcAft>
                          <a:spcPts val="0"/>
                        </a:spcAft>
                      </a:pPr>
                      <a:r>
                        <a:rPr lang="en-US" sz="900" b="1" kern="0" dirty="0">
                          <a:effectLst/>
                        </a:rPr>
                        <a:t>Category</a:t>
                      </a:r>
                      <a:endParaRPr lang="ja-JP" sz="900" b="1"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a:txBody>
                    <a:bodyPr/>
                    <a:lstStyle/>
                    <a:p>
                      <a:pPr algn="ctr">
                        <a:spcAft>
                          <a:spcPts val="0"/>
                        </a:spcAft>
                      </a:pPr>
                      <a:r>
                        <a:rPr lang="en-US" sz="900" b="1" kern="0" dirty="0">
                          <a:effectLst/>
                        </a:rPr>
                        <a:t>Item</a:t>
                      </a:r>
                      <a:endParaRPr lang="ja-JP" sz="900" b="1"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spcAft>
                          <a:spcPts val="0"/>
                        </a:spcAft>
                      </a:pPr>
                      <a:r>
                        <a:rPr lang="en-US" sz="900" b="1" kern="0" dirty="0">
                          <a:effectLst/>
                        </a:rPr>
                        <a:t>Max. Number</a:t>
                      </a:r>
                      <a:endParaRPr lang="ja-JP" sz="900" b="1"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a:p>
                  </a:txBody>
                  <a:tcPr/>
                </a:tc>
                <a:tc rowSpan="2">
                  <a:txBody>
                    <a:bodyPr/>
                    <a:lstStyle/>
                    <a:p>
                      <a:pPr algn="ctr">
                        <a:spcAft>
                          <a:spcPts val="0"/>
                        </a:spcAft>
                      </a:pPr>
                      <a:r>
                        <a:rPr lang="en-US" sz="900" b="1" kern="0">
                          <a:effectLst/>
                        </a:rPr>
                        <a:t>Remarks</a:t>
                      </a:r>
                      <a:endParaRPr lang="ja-JP" sz="900" b="1"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6724">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900" b="1" kern="0">
                          <a:effectLst/>
                        </a:rPr>
                        <a:t>NSX1000</a:t>
                      </a:r>
                      <a:endParaRPr lang="ja-JP" sz="900" b="1"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US" sz="900" b="1" kern="0" dirty="0">
                          <a:effectLst/>
                        </a:rPr>
                        <a:t>NSX2000</a:t>
                      </a:r>
                      <a:endParaRPr lang="ja-JP" sz="900" b="1"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kumimoji="1" lang="ja-JP" altLang="en-US"/>
                    </a:p>
                  </a:txBody>
                  <a:tcPr/>
                </a:tc>
              </a:tr>
              <a:tr h="37433">
                <a:tc rowSpan="4">
                  <a:txBody>
                    <a:bodyPr/>
                    <a:lstStyle/>
                    <a:p>
                      <a:pPr algn="ctr">
                        <a:spcAft>
                          <a:spcPts val="0"/>
                        </a:spcAft>
                      </a:pPr>
                      <a:r>
                        <a:rPr lang="en-US" sz="900" b="1" kern="0" dirty="0">
                          <a:effectLst/>
                        </a:rPr>
                        <a:t>ARS</a:t>
                      </a:r>
                      <a:endParaRPr lang="ja-JP" sz="900" b="1"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en-US" sz="900" kern="0" dirty="0">
                          <a:effectLst/>
                        </a:rPr>
                        <a:t>Routing Plan Table</a:t>
                      </a:r>
                      <a:endParaRPr lang="ja-JP" sz="900"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240</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240</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
                <a:tc vMerge="1">
                  <a:txBody>
                    <a:bodyPr/>
                    <a:lstStyle/>
                    <a:p>
                      <a:endParaRPr kumimoji="1" lang="ja-JP" altLang="en-US"/>
                    </a:p>
                  </a:txBody>
                  <a:tcPr/>
                </a:tc>
                <a:tc>
                  <a:txBody>
                    <a:bodyPr/>
                    <a:lstStyle/>
                    <a:p>
                      <a:pPr algn="l">
                        <a:spcAft>
                          <a:spcPts val="0"/>
                        </a:spcAft>
                      </a:pPr>
                      <a:r>
                        <a:rPr lang="en-US" sz="900" kern="0">
                          <a:effectLst/>
                        </a:rPr>
                        <a:t>Leading number Table</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5000</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100">
                          <a:effectLst/>
                        </a:rPr>
                        <a:t>5000</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60">
                <a:tc vMerge="1">
                  <a:txBody>
                    <a:bodyPr/>
                    <a:lstStyle/>
                    <a:p>
                      <a:endParaRPr kumimoji="1" lang="ja-JP" altLang="en-US"/>
                    </a:p>
                  </a:txBody>
                  <a:tcPr/>
                </a:tc>
                <a:tc>
                  <a:txBody>
                    <a:bodyPr/>
                    <a:lstStyle/>
                    <a:p>
                      <a:pPr algn="l">
                        <a:spcAft>
                          <a:spcPts val="0"/>
                        </a:spcAft>
                      </a:pPr>
                      <a:r>
                        <a:rPr lang="en-US" sz="900" kern="0">
                          <a:effectLst/>
                        </a:rPr>
                        <a:t>Leading number Exception Table</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1000</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1000</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
                <a:tc vMerge="1">
                  <a:txBody>
                    <a:bodyPr/>
                    <a:lstStyle/>
                    <a:p>
                      <a:endParaRPr kumimoji="1" lang="ja-JP" altLang="en-US"/>
                    </a:p>
                  </a:txBody>
                  <a:tcPr/>
                </a:tc>
                <a:tc>
                  <a:txBody>
                    <a:bodyPr/>
                    <a:lstStyle/>
                    <a:p>
                      <a:pPr algn="l">
                        <a:spcAft>
                          <a:spcPts val="0"/>
                        </a:spcAft>
                      </a:pPr>
                      <a:r>
                        <a:rPr lang="en-US" sz="900" kern="0">
                          <a:effectLst/>
                        </a:rPr>
                        <a:t>ARS Carrier</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128</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128</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60">
                <a:tc rowSpan="5">
                  <a:txBody>
                    <a:bodyPr/>
                    <a:lstStyle/>
                    <a:p>
                      <a:pPr algn="ctr">
                        <a:spcAft>
                          <a:spcPts val="0"/>
                        </a:spcAft>
                      </a:pPr>
                      <a:r>
                        <a:rPr lang="en-US" sz="900" b="1" kern="0" dirty="0">
                          <a:effectLst/>
                        </a:rPr>
                        <a:t>Call Log and Message Waiting</a:t>
                      </a:r>
                      <a:endParaRPr lang="ja-JP" sz="900" b="1"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sz="900" kern="0" dirty="0">
                          <a:effectLst/>
                        </a:rPr>
                        <a:t>Outgoing Call Log (User base)</a:t>
                      </a:r>
                      <a:endParaRPr lang="ja-JP" sz="900"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100/user, 10000/system</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100/user, 10000/system</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60">
                <a:tc vMerge="1">
                  <a:txBody>
                    <a:bodyPr/>
                    <a:lstStyle/>
                    <a:p>
                      <a:endParaRPr kumimoji="1" lang="ja-JP" altLang="en-US"/>
                    </a:p>
                  </a:txBody>
                  <a:tcPr/>
                </a:tc>
                <a:tc>
                  <a:txBody>
                    <a:bodyPr/>
                    <a:lstStyle/>
                    <a:p>
                      <a:pPr algn="just">
                        <a:spcAft>
                          <a:spcPts val="0"/>
                        </a:spcAft>
                      </a:pPr>
                      <a:r>
                        <a:rPr lang="en-US" sz="900" kern="0">
                          <a:effectLst/>
                        </a:rPr>
                        <a:t>Incoming Call Log-PT(User base)</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100/user,</a:t>
                      </a:r>
                      <a:endParaRPr lang="ja-JP" sz="900" kern="100">
                        <a:effectLst/>
                      </a:endParaRPr>
                    </a:p>
                    <a:p>
                      <a:pPr algn="just">
                        <a:spcAft>
                          <a:spcPts val="0"/>
                        </a:spcAft>
                      </a:pPr>
                      <a:r>
                        <a:rPr lang="en-US" sz="900" kern="0">
                          <a:effectLst/>
                        </a:rPr>
                        <a:t>20000/system</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100/user, 20000/system</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60">
                <a:tc vMerge="1">
                  <a:txBody>
                    <a:bodyPr/>
                    <a:lstStyle/>
                    <a:p>
                      <a:endParaRPr kumimoji="1" lang="ja-JP" altLang="en-US"/>
                    </a:p>
                  </a:txBody>
                  <a:tcPr/>
                </a:tc>
                <a:tc>
                  <a:txBody>
                    <a:bodyPr/>
                    <a:lstStyle/>
                    <a:p>
                      <a:pPr algn="just">
                        <a:spcAft>
                          <a:spcPts val="0"/>
                        </a:spcAft>
                      </a:pPr>
                      <a:r>
                        <a:rPr lang="en-US" sz="900" kern="0" dirty="0">
                          <a:effectLst/>
                        </a:rPr>
                        <a:t>Incoming Call Distribution Group</a:t>
                      </a:r>
                      <a:endParaRPr lang="ja-JP" sz="900"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10240/system</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10240/system</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090">
                <a:tc vMerge="1">
                  <a:txBody>
                    <a:bodyPr/>
                    <a:lstStyle/>
                    <a:p>
                      <a:endParaRPr kumimoji="1" lang="ja-JP" altLang="en-US"/>
                    </a:p>
                  </a:txBody>
                  <a:tcPr/>
                </a:tc>
                <a:tc>
                  <a:txBody>
                    <a:bodyPr/>
                    <a:lstStyle/>
                    <a:p>
                      <a:pPr algn="just">
                        <a:spcAft>
                          <a:spcPts val="0"/>
                        </a:spcAft>
                      </a:pPr>
                      <a:r>
                        <a:rPr lang="en-US" sz="900" kern="0" dirty="0">
                          <a:effectLst/>
                        </a:rPr>
                        <a:t>Message Waiting-PS + Incoming Call Distribution Group</a:t>
                      </a:r>
                      <a:endParaRPr lang="ja-JP" sz="900"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1000</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2000</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
                <a:tc vMerge="1">
                  <a:txBody>
                    <a:bodyPr/>
                    <a:lstStyle/>
                    <a:p>
                      <a:endParaRPr kumimoji="1" lang="ja-JP" altLang="en-US"/>
                    </a:p>
                  </a:txBody>
                  <a:tcPr/>
                </a:tc>
                <a:tc>
                  <a:txBody>
                    <a:bodyPr/>
                    <a:lstStyle/>
                    <a:p>
                      <a:pPr algn="just">
                        <a:spcAft>
                          <a:spcPts val="0"/>
                        </a:spcAft>
                      </a:pPr>
                      <a:r>
                        <a:rPr lang="en-US" sz="900" kern="0">
                          <a:effectLst/>
                        </a:rPr>
                        <a:t>Message Waiting-PT +SLT</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1000</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2000</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
                <a:tc rowSpan="3">
                  <a:txBody>
                    <a:bodyPr/>
                    <a:lstStyle/>
                    <a:p>
                      <a:pPr algn="ctr">
                        <a:spcAft>
                          <a:spcPts val="0"/>
                        </a:spcAft>
                      </a:pPr>
                      <a:r>
                        <a:rPr lang="en-US" sz="900" b="1" kern="0" dirty="0">
                          <a:effectLst/>
                        </a:rPr>
                        <a:t>OGM</a:t>
                      </a:r>
                      <a:endParaRPr lang="ja-JP" sz="900" b="1"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sz="900" kern="0" dirty="0">
                          <a:effectLst/>
                        </a:rPr>
                        <a:t>Outgoing Message(OGM)</a:t>
                      </a:r>
                      <a:endParaRPr lang="ja-JP" sz="900"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128</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128</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
                <a:tc vMerge="1">
                  <a:txBody>
                    <a:bodyPr/>
                    <a:lstStyle/>
                    <a:p>
                      <a:endParaRPr kumimoji="1" lang="ja-JP" altLang="en-US"/>
                    </a:p>
                  </a:txBody>
                  <a:tcPr/>
                </a:tc>
                <a:tc>
                  <a:txBody>
                    <a:bodyPr/>
                    <a:lstStyle/>
                    <a:p>
                      <a:pPr algn="just">
                        <a:spcAft>
                          <a:spcPts val="0"/>
                        </a:spcAft>
                      </a:pPr>
                      <a:r>
                        <a:rPr lang="en-US" sz="900" kern="0">
                          <a:effectLst/>
                        </a:rPr>
                        <a:t>OGM Port</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128</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128</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
                <a:tc vMerge="1">
                  <a:txBody>
                    <a:bodyPr/>
                    <a:lstStyle/>
                    <a:p>
                      <a:endParaRPr kumimoji="1" lang="ja-JP" altLang="en-US"/>
                    </a:p>
                  </a:txBody>
                  <a:tcPr/>
                </a:tc>
                <a:tc>
                  <a:txBody>
                    <a:bodyPr/>
                    <a:lstStyle/>
                    <a:p>
                      <a:pPr algn="just">
                        <a:spcAft>
                          <a:spcPts val="0"/>
                        </a:spcAft>
                      </a:pPr>
                      <a:r>
                        <a:rPr lang="en-US" sz="900" kern="0">
                          <a:effectLst/>
                        </a:rPr>
                        <a:t>OGM Total recording time</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64min</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64min</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dirty="0">
                          <a:effectLst/>
                        </a:rPr>
                        <a:t> </a:t>
                      </a:r>
                      <a:endParaRPr lang="ja-JP" sz="900"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 Box 4"/>
          <p:cNvSpPr txBox="1">
            <a:spLocks noChangeArrowheads="1"/>
          </p:cNvSpPr>
          <p:nvPr/>
        </p:nvSpPr>
        <p:spPr bwMode="auto">
          <a:xfrm>
            <a:off x="1715634" y="51579"/>
            <a:ext cx="4548554" cy="431087"/>
          </a:xfrm>
          <a:prstGeom prst="rect">
            <a:avLst/>
          </a:prstGeom>
          <a:noFill/>
          <a:ln w="9525">
            <a:noFill/>
            <a:miter lim="800000"/>
            <a:headEnd/>
            <a:tailEnd/>
          </a:ln>
          <a:effectLst/>
        </p:spPr>
        <p:txBody>
          <a:bodyPr lIns="61162" tIns="30579" rIns="30579" bIns="30579" anchor="ctr">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defRPr/>
            </a:pPr>
            <a:r>
              <a:rPr lang="en-US" altLang="ja-JP" i="0" dirty="0">
                <a:solidFill>
                  <a:schemeClr val="bg1"/>
                </a:solidFill>
                <a:latin typeface="Arial" pitchFamily="34" charset="0"/>
              </a:rPr>
              <a:t>4-1. System Capacity </a:t>
            </a:r>
            <a:r>
              <a:rPr lang="en-US" altLang="ja-JP" i="0" dirty="0" smtClean="0">
                <a:solidFill>
                  <a:schemeClr val="bg1"/>
                </a:solidFill>
                <a:latin typeface="Arial" pitchFamily="34" charset="0"/>
              </a:rPr>
              <a:t>(5)  </a:t>
            </a:r>
            <a:r>
              <a:rPr lang="en-US" altLang="ja-JP" i="0" dirty="0" smtClean="0">
                <a:solidFill>
                  <a:schemeClr val="bg1"/>
                </a:solidFill>
                <a:effectLst>
                  <a:outerShdw blurRad="38100" dist="38100" dir="2700000" algn="tl">
                    <a:srgbClr val="C0C0C0"/>
                  </a:outerShdw>
                </a:effectLst>
                <a:latin typeface="Arial" pitchFamily="34" charset="0"/>
              </a:rPr>
              <a:t> </a:t>
            </a:r>
            <a:endParaRPr lang="en-US" altLang="ja-JP" i="0" dirty="0">
              <a:solidFill>
                <a:schemeClr val="bg1"/>
              </a:solidFill>
              <a:effectLst>
                <a:outerShdw blurRad="38100" dist="38100" dir="2700000" algn="tl">
                  <a:srgbClr val="C0C0C0"/>
                </a:outerShdw>
              </a:effectLst>
              <a:latin typeface="Arial" pitchFamily="34" charset="0"/>
            </a:endParaRPr>
          </a:p>
        </p:txBody>
      </p:sp>
      <p:sp>
        <p:nvSpPr>
          <p:cNvPr id="4" name="正方形/長方形 3"/>
          <p:cNvSpPr/>
          <p:nvPr/>
        </p:nvSpPr>
        <p:spPr>
          <a:xfrm>
            <a:off x="791580" y="735546"/>
            <a:ext cx="1904689" cy="338554"/>
          </a:xfrm>
          <a:prstGeom prst="rect">
            <a:avLst/>
          </a:prstGeom>
        </p:spPr>
        <p:txBody>
          <a:bodyPr wrap="none">
            <a:spAutoFit/>
          </a:bodyPr>
          <a:lstStyle/>
          <a:p>
            <a:r>
              <a:rPr lang="en-US" altLang="ja-JP" sz="1600" dirty="0"/>
              <a:t>System Resource</a:t>
            </a:r>
            <a:endParaRPr lang="ja-JP" altLang="en-US" sz="1600" dirty="0"/>
          </a:p>
        </p:txBody>
      </p:sp>
    </p:spTree>
    <p:extLst>
      <p:ext uri="{BB962C8B-B14F-4D97-AF65-F5344CB8AC3E}">
        <p14:creationId xmlns:p14="http://schemas.microsoft.com/office/powerpoint/2010/main" val="8422548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96818200"/>
              </p:ext>
            </p:extLst>
          </p:nvPr>
        </p:nvGraphicFramePr>
        <p:xfrm>
          <a:off x="827584" y="1219190"/>
          <a:ext cx="7524836" cy="2331720"/>
        </p:xfrm>
        <a:graphic>
          <a:graphicData uri="http://schemas.openxmlformats.org/drawingml/2006/table">
            <a:tbl>
              <a:tblPr>
                <a:tableStyleId>{5C22544A-7EE6-4342-B048-85BDC9FD1C3A}</a:tableStyleId>
              </a:tblPr>
              <a:tblGrid>
                <a:gridCol w="1404156"/>
                <a:gridCol w="2304256"/>
                <a:gridCol w="1620180"/>
                <a:gridCol w="1620180"/>
                <a:gridCol w="576064"/>
              </a:tblGrid>
              <a:tr h="34030">
                <a:tc rowSpan="2">
                  <a:txBody>
                    <a:bodyPr/>
                    <a:lstStyle/>
                    <a:p>
                      <a:pPr algn="ctr">
                        <a:spcAft>
                          <a:spcPts val="0"/>
                        </a:spcAft>
                      </a:pPr>
                      <a:r>
                        <a:rPr lang="en-US" sz="900" b="1" kern="0" dirty="0">
                          <a:effectLst/>
                        </a:rPr>
                        <a:t>Category</a:t>
                      </a:r>
                      <a:endParaRPr lang="ja-JP" sz="900" b="1"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a:txBody>
                    <a:bodyPr/>
                    <a:lstStyle/>
                    <a:p>
                      <a:pPr algn="ctr">
                        <a:spcAft>
                          <a:spcPts val="0"/>
                        </a:spcAft>
                      </a:pPr>
                      <a:r>
                        <a:rPr lang="en-US" sz="900" b="1" kern="0" dirty="0">
                          <a:effectLst/>
                        </a:rPr>
                        <a:t>Item</a:t>
                      </a:r>
                      <a:endParaRPr lang="ja-JP" sz="900" b="1"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spcAft>
                          <a:spcPts val="0"/>
                        </a:spcAft>
                      </a:pPr>
                      <a:r>
                        <a:rPr lang="en-US" sz="900" b="1" kern="0">
                          <a:effectLst/>
                        </a:rPr>
                        <a:t>Max. Number</a:t>
                      </a:r>
                      <a:endParaRPr lang="ja-JP" sz="900" b="1"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a:p>
                  </a:txBody>
                  <a:tcPr/>
                </a:tc>
                <a:tc rowSpan="2">
                  <a:txBody>
                    <a:bodyPr/>
                    <a:lstStyle/>
                    <a:p>
                      <a:pPr algn="ctr">
                        <a:spcAft>
                          <a:spcPts val="0"/>
                        </a:spcAft>
                      </a:pPr>
                      <a:r>
                        <a:rPr lang="en-US" sz="900" b="1" kern="0">
                          <a:effectLst/>
                        </a:rPr>
                        <a:t>Remarks</a:t>
                      </a:r>
                      <a:endParaRPr lang="ja-JP" sz="900" b="1"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6724">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900" b="1" kern="0" dirty="0">
                          <a:effectLst/>
                        </a:rPr>
                        <a:t>NSX1000</a:t>
                      </a:r>
                      <a:endParaRPr lang="ja-JP" sz="900" b="1"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n-US" sz="900" b="1" kern="0" dirty="0">
                          <a:effectLst/>
                        </a:rPr>
                        <a:t>NSX2000</a:t>
                      </a:r>
                      <a:endParaRPr lang="ja-JP" sz="900" b="1"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kumimoji="1" lang="ja-JP" altLang="en-US"/>
                    </a:p>
                  </a:txBody>
                  <a:tcPr/>
                </a:tc>
              </a:tr>
              <a:tr h="37433">
                <a:tc rowSpan="8">
                  <a:txBody>
                    <a:bodyPr/>
                    <a:lstStyle/>
                    <a:p>
                      <a:pPr algn="ctr">
                        <a:spcAft>
                          <a:spcPts val="0"/>
                        </a:spcAft>
                      </a:pPr>
                      <a:r>
                        <a:rPr lang="en-US" sz="900" b="1" kern="0" dirty="0">
                          <a:effectLst/>
                        </a:rPr>
                        <a:t>Unified</a:t>
                      </a:r>
                      <a:endParaRPr lang="ja-JP" sz="900" b="1" kern="100" dirty="0">
                        <a:effectLst/>
                      </a:endParaRPr>
                    </a:p>
                    <a:p>
                      <a:pPr algn="ctr">
                        <a:spcAft>
                          <a:spcPts val="0"/>
                        </a:spcAft>
                      </a:pPr>
                      <a:r>
                        <a:rPr lang="en-US" sz="900" b="1" kern="0" dirty="0">
                          <a:effectLst/>
                        </a:rPr>
                        <a:t>Message</a:t>
                      </a:r>
                      <a:endParaRPr lang="ja-JP" sz="900" b="1"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sz="900" kern="0">
                          <a:effectLst/>
                        </a:rPr>
                        <a:t>Number of Mailboxes</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1608</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dirty="0">
                          <a:effectLst/>
                        </a:rPr>
                        <a:t>2608</a:t>
                      </a:r>
                      <a:endParaRPr lang="ja-JP" sz="900"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
                <a:tc vMerge="1">
                  <a:txBody>
                    <a:bodyPr/>
                    <a:lstStyle/>
                    <a:p>
                      <a:endParaRPr kumimoji="1" lang="ja-JP" altLang="en-US"/>
                    </a:p>
                  </a:txBody>
                  <a:tcPr/>
                </a:tc>
                <a:tc>
                  <a:txBody>
                    <a:bodyPr/>
                    <a:lstStyle/>
                    <a:p>
                      <a:pPr algn="just">
                        <a:spcAft>
                          <a:spcPts val="0"/>
                        </a:spcAft>
                      </a:pPr>
                      <a:r>
                        <a:rPr lang="en-US" sz="900" kern="0">
                          <a:effectLst/>
                        </a:rPr>
                        <a:t>Max. Recording time</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1600h</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1600h</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SSD-LL</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50">
                <a:tc vMerge="1">
                  <a:txBody>
                    <a:bodyPr/>
                    <a:lstStyle/>
                    <a:p>
                      <a:endParaRPr kumimoji="1" lang="ja-JP" altLang="en-US"/>
                    </a:p>
                  </a:txBody>
                  <a:tcPr/>
                </a:tc>
                <a:tc>
                  <a:txBody>
                    <a:bodyPr/>
                    <a:lstStyle/>
                    <a:p>
                      <a:pPr algn="just">
                        <a:spcAft>
                          <a:spcPts val="0"/>
                        </a:spcAft>
                      </a:pPr>
                      <a:r>
                        <a:rPr lang="en-US" sz="900" kern="100" dirty="0">
                          <a:effectLst/>
                        </a:rPr>
                        <a:t>Maximum Message Length</a:t>
                      </a:r>
                      <a:endParaRPr lang="ja-JP" sz="900"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100">
                          <a:effectLst/>
                        </a:rPr>
                        <a:t>1 - 60 min (programmable)</a:t>
                      </a:r>
                      <a:endParaRPr lang="ja-JP" sz="900" kern="100">
                        <a:effectLst/>
                      </a:endParaRPr>
                    </a:p>
                    <a:p>
                      <a:pPr algn="l">
                        <a:spcAft>
                          <a:spcPts val="0"/>
                        </a:spcAft>
                      </a:pPr>
                      <a:r>
                        <a:rPr lang="en-US" sz="900" kern="100">
                          <a:effectLst/>
                        </a:rPr>
                        <a:t>Unlimited for two-way recording</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100">
                          <a:effectLst/>
                        </a:rPr>
                        <a:t>1 - 60 min (programmable)</a:t>
                      </a:r>
                      <a:endParaRPr lang="ja-JP" sz="900" kern="100">
                        <a:effectLst/>
                      </a:endParaRPr>
                    </a:p>
                    <a:p>
                      <a:pPr algn="l">
                        <a:spcAft>
                          <a:spcPts val="0"/>
                        </a:spcAft>
                      </a:pPr>
                      <a:r>
                        <a:rPr lang="en-US" sz="900" kern="100">
                          <a:effectLst/>
                        </a:rPr>
                        <a:t>Unlimited for two-way recording</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
                <a:tc vMerge="1">
                  <a:txBody>
                    <a:bodyPr/>
                    <a:lstStyle/>
                    <a:p>
                      <a:endParaRPr kumimoji="1" lang="ja-JP" altLang="en-US"/>
                    </a:p>
                  </a:txBody>
                  <a:tcPr/>
                </a:tc>
                <a:tc>
                  <a:txBody>
                    <a:bodyPr/>
                    <a:lstStyle/>
                    <a:p>
                      <a:pPr algn="just">
                        <a:spcAft>
                          <a:spcPts val="0"/>
                        </a:spcAft>
                      </a:pPr>
                      <a:r>
                        <a:rPr lang="en-US" sz="900" kern="0">
                          <a:effectLst/>
                        </a:rPr>
                        <a:t>Number of Chanel for UM</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100">
                          <a:effectLst/>
                        </a:rPr>
                        <a:t>128ch</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128ch</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10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090">
                <a:tc vMerge="1">
                  <a:txBody>
                    <a:bodyPr/>
                    <a:lstStyle/>
                    <a:p>
                      <a:endParaRPr kumimoji="1" lang="ja-JP" altLang="en-US"/>
                    </a:p>
                  </a:txBody>
                  <a:tcPr/>
                </a:tc>
                <a:tc>
                  <a:txBody>
                    <a:bodyPr/>
                    <a:lstStyle/>
                    <a:p>
                      <a:pPr algn="just">
                        <a:spcAft>
                          <a:spcPts val="0"/>
                        </a:spcAft>
                      </a:pPr>
                      <a:r>
                        <a:rPr lang="en-US" sz="900" kern="0">
                          <a:effectLst/>
                        </a:rPr>
                        <a:t>Number of Chanel for FAX</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100">
                          <a:effectLst/>
                        </a:rPr>
                        <a:t>31ch</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31ch</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900" kern="100">
                          <a:effectLst/>
                        </a:rPr>
                        <a:t>Need fax card and NS1000</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60">
                <a:tc vMerge="1">
                  <a:txBody>
                    <a:bodyPr/>
                    <a:lstStyle/>
                    <a:p>
                      <a:endParaRPr kumimoji="1" lang="ja-JP" altLang="en-US"/>
                    </a:p>
                  </a:txBody>
                  <a:tcPr/>
                </a:tc>
                <a:tc>
                  <a:txBody>
                    <a:bodyPr/>
                    <a:lstStyle/>
                    <a:p>
                      <a:pPr algn="just">
                        <a:spcAft>
                          <a:spcPts val="0"/>
                        </a:spcAft>
                      </a:pPr>
                      <a:r>
                        <a:rPr lang="en-US" sz="900" kern="0" dirty="0">
                          <a:effectLst/>
                        </a:rPr>
                        <a:t>Number of Chanel for IMAP</a:t>
                      </a:r>
                      <a:endParaRPr lang="ja-JP" sz="900"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100">
                          <a:effectLst/>
                        </a:rPr>
                        <a:t>72ch</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72ch</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10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60">
                <a:tc vMerge="1">
                  <a:txBody>
                    <a:bodyPr/>
                    <a:lstStyle/>
                    <a:p>
                      <a:endParaRPr kumimoji="1" lang="ja-JP" altLang="en-US"/>
                    </a:p>
                  </a:txBody>
                  <a:tcPr/>
                </a:tc>
                <a:tc>
                  <a:txBody>
                    <a:bodyPr/>
                    <a:lstStyle/>
                    <a:p>
                      <a:pPr algn="just">
                        <a:spcAft>
                          <a:spcPts val="0"/>
                        </a:spcAft>
                      </a:pPr>
                      <a:r>
                        <a:rPr lang="en-US" sz="900" kern="100">
                          <a:effectLst/>
                        </a:rPr>
                        <a:t>Length of Personal Greeting</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100">
                          <a:effectLst/>
                        </a:rPr>
                        <a:t>Max:360s</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100">
                          <a:effectLst/>
                        </a:rPr>
                        <a:t>Max:360s</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
                <a:tc vMerge="1">
                  <a:txBody>
                    <a:bodyPr/>
                    <a:lstStyle/>
                    <a:p>
                      <a:endParaRPr kumimoji="1" lang="ja-JP" altLang="en-US"/>
                    </a:p>
                  </a:txBody>
                  <a:tcPr/>
                </a:tc>
                <a:tc>
                  <a:txBody>
                    <a:bodyPr/>
                    <a:lstStyle/>
                    <a:p>
                      <a:pPr algn="just">
                        <a:spcAft>
                          <a:spcPts val="0"/>
                        </a:spcAft>
                      </a:pPr>
                      <a:r>
                        <a:rPr lang="en-US" sz="900" kern="100" dirty="0">
                          <a:effectLst/>
                        </a:rPr>
                        <a:t>Custom Service</a:t>
                      </a:r>
                      <a:endParaRPr lang="ja-JP" sz="900"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100">
                          <a:effectLst/>
                        </a:rPr>
                        <a:t>200/Tenant</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100">
                          <a:effectLst/>
                        </a:rPr>
                        <a:t>200/Tenant</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
                <a:tc rowSpan="3">
                  <a:txBody>
                    <a:bodyPr/>
                    <a:lstStyle/>
                    <a:p>
                      <a:pPr algn="ctr">
                        <a:spcAft>
                          <a:spcPts val="0"/>
                        </a:spcAft>
                      </a:pPr>
                      <a:r>
                        <a:rPr lang="en-US" sz="900" b="1" kern="0" dirty="0">
                          <a:effectLst/>
                        </a:rPr>
                        <a:t>Call Center</a:t>
                      </a:r>
                      <a:endParaRPr lang="ja-JP" sz="900" b="1"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spcAft>
                          <a:spcPts val="0"/>
                        </a:spcAft>
                      </a:pPr>
                      <a:r>
                        <a:rPr lang="en-US" sz="900" kern="100" dirty="0">
                          <a:effectLst/>
                        </a:rPr>
                        <a:t>Super visor</a:t>
                      </a:r>
                      <a:endParaRPr lang="ja-JP" sz="900"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100">
                          <a:effectLst/>
                        </a:rPr>
                        <a:t>32</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32</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10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
                <a:tc vMerge="1">
                  <a:txBody>
                    <a:bodyPr/>
                    <a:lstStyle/>
                    <a:p>
                      <a:endParaRPr kumimoji="1" lang="ja-JP" altLang="en-US"/>
                    </a:p>
                  </a:txBody>
                  <a:tcPr/>
                </a:tc>
                <a:tc>
                  <a:txBody>
                    <a:bodyPr/>
                    <a:lstStyle/>
                    <a:p>
                      <a:pPr algn="just">
                        <a:spcAft>
                          <a:spcPts val="0"/>
                        </a:spcAft>
                      </a:pPr>
                      <a:r>
                        <a:rPr lang="en-US" sz="900" kern="100" dirty="0">
                          <a:effectLst/>
                        </a:rPr>
                        <a:t>Auto 2way Rec Manager</a:t>
                      </a:r>
                      <a:endParaRPr lang="ja-JP" sz="900"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100">
                          <a:effectLst/>
                        </a:rPr>
                        <a:t>96</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96</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100">
                          <a:effectLst/>
                        </a:rPr>
                        <a:t> </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60">
                <a:tc vMerge="1">
                  <a:txBody>
                    <a:bodyPr/>
                    <a:lstStyle/>
                    <a:p>
                      <a:endParaRPr kumimoji="1" lang="ja-JP" altLang="en-US"/>
                    </a:p>
                  </a:txBody>
                  <a:tcPr/>
                </a:tc>
                <a:tc>
                  <a:txBody>
                    <a:bodyPr/>
                    <a:lstStyle/>
                    <a:p>
                      <a:pPr algn="l">
                        <a:spcAft>
                          <a:spcPts val="0"/>
                        </a:spcAft>
                      </a:pPr>
                      <a:r>
                        <a:rPr lang="en-US" sz="900" kern="100" dirty="0">
                          <a:effectLst/>
                        </a:rPr>
                        <a:t>Number of Call log for ACD report</a:t>
                      </a:r>
                      <a:endParaRPr lang="ja-JP" sz="900"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100">
                          <a:effectLst/>
                        </a:rPr>
                        <a:t>1200000</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0">
                          <a:effectLst/>
                        </a:rPr>
                        <a:t>1200000</a:t>
                      </a:r>
                      <a:endParaRPr lang="ja-JP" sz="900" kern="10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900" kern="100" dirty="0">
                          <a:effectLst/>
                        </a:rPr>
                        <a:t> </a:t>
                      </a:r>
                      <a:endParaRPr lang="ja-JP" sz="900" kern="100" dirty="0">
                        <a:effectLst/>
                        <a:latin typeface="Arial"/>
                        <a:ea typeface="ＭＳ 明朝"/>
                        <a:cs typeface="Times New Roman"/>
                      </a:endParaRPr>
                    </a:p>
                  </a:txBody>
                  <a:tcPr marL="14037" marR="140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 Box 4"/>
          <p:cNvSpPr txBox="1">
            <a:spLocks noChangeArrowheads="1"/>
          </p:cNvSpPr>
          <p:nvPr/>
        </p:nvSpPr>
        <p:spPr bwMode="auto">
          <a:xfrm>
            <a:off x="1715634" y="51579"/>
            <a:ext cx="4548554" cy="431087"/>
          </a:xfrm>
          <a:prstGeom prst="rect">
            <a:avLst/>
          </a:prstGeom>
          <a:noFill/>
          <a:ln w="9525">
            <a:noFill/>
            <a:miter lim="800000"/>
            <a:headEnd/>
            <a:tailEnd/>
          </a:ln>
          <a:effectLst/>
        </p:spPr>
        <p:txBody>
          <a:bodyPr lIns="61162" tIns="30579" rIns="30579" bIns="30579" anchor="ctr">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defRPr/>
            </a:pPr>
            <a:r>
              <a:rPr lang="en-US" altLang="ja-JP" i="0" dirty="0">
                <a:solidFill>
                  <a:schemeClr val="bg1"/>
                </a:solidFill>
                <a:latin typeface="Arial" pitchFamily="34" charset="0"/>
              </a:rPr>
              <a:t>4-1. System Capacity </a:t>
            </a:r>
            <a:r>
              <a:rPr lang="en-US" altLang="ja-JP" i="0" dirty="0" smtClean="0">
                <a:solidFill>
                  <a:schemeClr val="bg1"/>
                </a:solidFill>
                <a:latin typeface="Arial" pitchFamily="34" charset="0"/>
              </a:rPr>
              <a:t>(6)  </a:t>
            </a:r>
            <a:r>
              <a:rPr lang="en-US" altLang="ja-JP" i="0" dirty="0" smtClean="0">
                <a:solidFill>
                  <a:schemeClr val="bg1"/>
                </a:solidFill>
                <a:effectLst>
                  <a:outerShdw blurRad="38100" dist="38100" dir="2700000" algn="tl">
                    <a:srgbClr val="C0C0C0"/>
                  </a:outerShdw>
                </a:effectLst>
                <a:latin typeface="Arial" pitchFamily="34" charset="0"/>
              </a:rPr>
              <a:t> </a:t>
            </a:r>
            <a:endParaRPr lang="en-US" altLang="ja-JP" i="0" dirty="0">
              <a:solidFill>
                <a:schemeClr val="bg1"/>
              </a:solidFill>
              <a:effectLst>
                <a:outerShdw blurRad="38100" dist="38100" dir="2700000" algn="tl">
                  <a:srgbClr val="C0C0C0"/>
                </a:outerShdw>
              </a:effectLst>
              <a:latin typeface="Arial" pitchFamily="34" charset="0"/>
            </a:endParaRPr>
          </a:p>
        </p:txBody>
      </p:sp>
      <p:sp>
        <p:nvSpPr>
          <p:cNvPr id="4" name="正方形/長方形 3"/>
          <p:cNvSpPr/>
          <p:nvPr/>
        </p:nvSpPr>
        <p:spPr>
          <a:xfrm>
            <a:off x="791580" y="735546"/>
            <a:ext cx="1904689" cy="338554"/>
          </a:xfrm>
          <a:prstGeom prst="rect">
            <a:avLst/>
          </a:prstGeom>
        </p:spPr>
        <p:txBody>
          <a:bodyPr wrap="none">
            <a:spAutoFit/>
          </a:bodyPr>
          <a:lstStyle/>
          <a:p>
            <a:r>
              <a:rPr lang="en-US" altLang="ja-JP" sz="1600" dirty="0"/>
              <a:t>System Resource</a:t>
            </a:r>
            <a:endParaRPr lang="ja-JP" altLang="en-US" sz="1600" dirty="0"/>
          </a:p>
        </p:txBody>
      </p:sp>
    </p:spTree>
    <p:extLst>
      <p:ext uri="{BB962C8B-B14F-4D97-AF65-F5344CB8AC3E}">
        <p14:creationId xmlns:p14="http://schemas.microsoft.com/office/powerpoint/2010/main" val="12162753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1" name="Text Box 3"/>
          <p:cNvSpPr txBox="1">
            <a:spLocks noChangeArrowheads="1"/>
          </p:cNvSpPr>
          <p:nvPr/>
        </p:nvSpPr>
        <p:spPr bwMode="auto">
          <a:xfrm>
            <a:off x="1743290" y="52341"/>
            <a:ext cx="6033065" cy="431087"/>
          </a:xfrm>
          <a:prstGeom prst="rect">
            <a:avLst/>
          </a:prstGeom>
          <a:noFill/>
          <a:ln w="9525">
            <a:noFill/>
            <a:miter lim="800000"/>
            <a:headEnd/>
            <a:tailEnd/>
          </a:ln>
          <a:effectLst/>
        </p:spPr>
        <p:txBody>
          <a:bodyPr wrap="square" lIns="61162" tIns="30579" rIns="30579" bIns="30579" anchor="ctr">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defRPr/>
            </a:pPr>
            <a:r>
              <a:rPr lang="en-US" altLang="ja-JP" i="0" dirty="0" smtClean="0">
                <a:solidFill>
                  <a:schemeClr val="bg1"/>
                </a:solidFill>
                <a:latin typeface="Arial" pitchFamily="34" charset="0"/>
              </a:rPr>
              <a:t>4-2. Expansion GW  </a:t>
            </a:r>
            <a:r>
              <a:rPr lang="en-US" altLang="ja-JP" i="0" dirty="0">
                <a:solidFill>
                  <a:schemeClr val="bg1"/>
                </a:solidFill>
                <a:latin typeface="Arial" pitchFamily="34" charset="0"/>
              </a:rPr>
              <a:t>Capacity </a:t>
            </a:r>
            <a:r>
              <a:rPr lang="en-US" altLang="ja-JP" i="0" dirty="0" smtClean="0">
                <a:solidFill>
                  <a:schemeClr val="bg1"/>
                </a:solidFill>
                <a:latin typeface="Arial" pitchFamily="34" charset="0"/>
              </a:rPr>
              <a:t>(1)  </a:t>
            </a:r>
            <a:r>
              <a:rPr lang="en-US" altLang="ja-JP" i="0" dirty="0" smtClean="0">
                <a:solidFill>
                  <a:schemeClr val="bg1"/>
                </a:solidFill>
                <a:effectLst>
                  <a:outerShdw blurRad="38100" dist="38100" dir="2700000" algn="tl">
                    <a:srgbClr val="C0C0C0"/>
                  </a:outerShdw>
                </a:effectLst>
                <a:latin typeface="Arial" pitchFamily="34" charset="0"/>
              </a:rPr>
              <a:t> </a:t>
            </a:r>
            <a:endParaRPr lang="en-US" altLang="ja-JP" i="0" dirty="0">
              <a:solidFill>
                <a:schemeClr val="bg1"/>
              </a:solidFill>
              <a:effectLst>
                <a:outerShdw blurRad="38100" dist="38100" dir="2700000" algn="tl">
                  <a:srgbClr val="C0C0C0"/>
                </a:outerShdw>
              </a:effectLst>
              <a:latin typeface="Arial"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3346826650"/>
              </p:ext>
            </p:extLst>
          </p:nvPr>
        </p:nvGraphicFramePr>
        <p:xfrm>
          <a:off x="935596" y="1088565"/>
          <a:ext cx="7272808" cy="3316336"/>
        </p:xfrm>
        <a:graphic>
          <a:graphicData uri="http://schemas.openxmlformats.org/drawingml/2006/table">
            <a:tbl>
              <a:tblPr firstRow="1" firstCol="1" bandRow="1">
                <a:tableStyleId>{5C22544A-7EE6-4342-B048-85BDC9FD1C3A}</a:tableStyleId>
              </a:tblPr>
              <a:tblGrid>
                <a:gridCol w="1152128"/>
                <a:gridCol w="920838"/>
                <a:gridCol w="663338"/>
                <a:gridCol w="1260140"/>
                <a:gridCol w="828092"/>
                <a:gridCol w="540060"/>
                <a:gridCol w="540060"/>
                <a:gridCol w="612068"/>
                <a:gridCol w="756084"/>
              </a:tblGrid>
              <a:tr h="132850">
                <a:tc rowSpan="3" gridSpan="4">
                  <a:txBody>
                    <a:bodyPr/>
                    <a:lstStyle/>
                    <a:p>
                      <a:pPr algn="r">
                        <a:spcAft>
                          <a:spcPts val="0"/>
                        </a:spcAft>
                      </a:pPr>
                      <a:r>
                        <a:rPr lang="en-US" sz="900" kern="100" dirty="0">
                          <a:solidFill>
                            <a:schemeClr val="tx1"/>
                          </a:solidFill>
                          <a:effectLst/>
                        </a:rPr>
                        <a:t> </a:t>
                      </a:r>
                      <a:endParaRPr lang="ja-JP" sz="900" kern="100" dirty="0">
                        <a:solidFill>
                          <a:schemeClr val="tx1"/>
                        </a:solidFill>
                        <a:effectLst/>
                      </a:endParaRPr>
                    </a:p>
                    <a:p>
                      <a:pPr algn="r">
                        <a:spcAft>
                          <a:spcPts val="0"/>
                        </a:spcAft>
                      </a:pPr>
                      <a:r>
                        <a:rPr lang="en-US" sz="900" kern="100" dirty="0">
                          <a:solidFill>
                            <a:schemeClr val="tx1"/>
                          </a:solidFill>
                          <a:effectLst/>
                        </a:rPr>
                        <a:t> </a:t>
                      </a:r>
                      <a:endParaRPr lang="ja-JP" sz="900" kern="100" dirty="0">
                        <a:solidFill>
                          <a:schemeClr val="tx1"/>
                        </a:solidFill>
                        <a:effectLst/>
                      </a:endParaRPr>
                    </a:p>
                    <a:p>
                      <a:pPr algn="r">
                        <a:spcAft>
                          <a:spcPts val="0"/>
                        </a:spcAft>
                      </a:pPr>
                      <a:r>
                        <a:rPr lang="en-US" sz="900" kern="100" dirty="0">
                          <a:solidFill>
                            <a:schemeClr val="tx1"/>
                          </a:solidFill>
                          <a:effectLst/>
                        </a:rPr>
                        <a:t>Type of stacking PBX</a:t>
                      </a:r>
                      <a:endParaRPr lang="ja-JP" sz="900" kern="100" dirty="0">
                        <a:solidFill>
                          <a:schemeClr val="tx1"/>
                        </a:solidFill>
                        <a:effectLst/>
                      </a:endParaRPr>
                    </a:p>
                    <a:p>
                      <a:pPr algn="r">
                        <a:spcAft>
                          <a:spcPts val="0"/>
                        </a:spcAft>
                      </a:pPr>
                      <a:r>
                        <a:rPr lang="en-US" sz="900" kern="100" dirty="0">
                          <a:solidFill>
                            <a:schemeClr val="tx1"/>
                          </a:solidFill>
                          <a:effectLst/>
                        </a:rPr>
                        <a:t># of stacking PBX</a:t>
                      </a:r>
                      <a:endParaRPr lang="ja-JP" sz="900" kern="100" dirty="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gridSpan="5">
                  <a:txBody>
                    <a:bodyPr/>
                    <a:lstStyle/>
                    <a:p>
                      <a:pPr algn="ctr">
                        <a:spcAft>
                          <a:spcPts val="0"/>
                        </a:spcAft>
                      </a:pPr>
                      <a:r>
                        <a:rPr lang="en-US" sz="900" kern="0">
                          <a:solidFill>
                            <a:schemeClr val="tx1"/>
                          </a:solidFill>
                          <a:effectLst/>
                        </a:rPr>
                        <a:t>NS1000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5701">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900" kern="0">
                          <a:solidFill>
                            <a:schemeClr val="tx1"/>
                          </a:solidFill>
                          <a:effectLst/>
                        </a:rPr>
                        <a:t> </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TDA100D</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en-US" sz="900" kern="0">
                          <a:solidFill>
                            <a:schemeClr val="tx1"/>
                          </a:solidFill>
                          <a:effectLst/>
                        </a:rPr>
                        <a:t>TDA600/620,</a:t>
                      </a:r>
                      <a:endParaRPr lang="ja-JP" sz="900" kern="100">
                        <a:solidFill>
                          <a:schemeClr val="tx1"/>
                        </a:solidFill>
                        <a:effectLst/>
                      </a:endParaRPr>
                    </a:p>
                    <a:p>
                      <a:pPr algn="ctr">
                        <a:spcAft>
                          <a:spcPts val="0"/>
                        </a:spcAft>
                      </a:pPr>
                      <a:r>
                        <a:rPr lang="en-US" sz="900" kern="0">
                          <a:solidFill>
                            <a:schemeClr val="tx1"/>
                          </a:solidFill>
                          <a:effectLst/>
                        </a:rPr>
                        <a:t>TDE600/620</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265701">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900" kern="0">
                          <a:solidFill>
                            <a:schemeClr val="tx1"/>
                          </a:solidFill>
                          <a:effectLst/>
                        </a:rPr>
                        <a:t>Stand-</a:t>
                      </a:r>
                      <a:endParaRPr lang="ja-JP" sz="900" kern="100">
                        <a:solidFill>
                          <a:schemeClr val="tx1"/>
                        </a:solidFill>
                        <a:effectLst/>
                      </a:endParaRPr>
                    </a:p>
                    <a:p>
                      <a:pPr algn="ctr">
                        <a:spcAft>
                          <a:spcPts val="0"/>
                        </a:spcAft>
                      </a:pPr>
                      <a:r>
                        <a:rPr lang="en-US" sz="900" kern="0">
                          <a:solidFill>
                            <a:schemeClr val="tx1"/>
                          </a:solidFill>
                          <a:effectLst/>
                        </a:rPr>
                        <a:t>alone</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850">
                <a:tc gridSpan="4">
                  <a:txBody>
                    <a:bodyPr/>
                    <a:lstStyle/>
                    <a:p>
                      <a:pPr algn="l">
                        <a:spcAft>
                          <a:spcPts val="0"/>
                        </a:spcAft>
                      </a:pPr>
                      <a:r>
                        <a:rPr lang="en-US" sz="900" kern="0">
                          <a:solidFill>
                            <a:schemeClr val="tx1"/>
                          </a:solidFill>
                          <a:effectLst/>
                        </a:rPr>
                        <a:t>User</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a:spcAft>
                          <a:spcPts val="0"/>
                        </a:spcAft>
                      </a:pPr>
                      <a:r>
                        <a:rPr lang="en-US" sz="900" kern="0">
                          <a:solidFill>
                            <a:schemeClr val="tx1"/>
                          </a:solidFill>
                          <a:effectLst/>
                        </a:rPr>
                        <a:t>(Not depend on the gateway, see system capacity)</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32850">
                <a:tc gridSpan="4">
                  <a:txBody>
                    <a:bodyPr/>
                    <a:lstStyle/>
                    <a:p>
                      <a:pPr algn="l">
                        <a:spcAft>
                          <a:spcPts val="0"/>
                        </a:spcAft>
                      </a:pPr>
                      <a:r>
                        <a:rPr lang="en-US" sz="900" kern="0">
                          <a:solidFill>
                            <a:schemeClr val="tx1"/>
                          </a:solidFill>
                          <a:effectLst/>
                        </a:rPr>
                        <a:t>Device for User (Extension)</a:t>
                      </a:r>
                      <a:r>
                        <a:rPr lang="ja-JP" sz="900" kern="0">
                          <a:solidFill>
                            <a:schemeClr val="tx1"/>
                          </a:solidFill>
                          <a:effectLst/>
                        </a:rPr>
                        <a:t>　</a:t>
                      </a:r>
                      <a:r>
                        <a:rPr lang="en-US" sz="900" kern="0">
                          <a:solidFill>
                            <a:schemeClr val="tx1"/>
                          </a:solidFill>
                          <a:effectLst/>
                        </a:rPr>
                        <a:t>(pcs)</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a:spcAft>
                          <a:spcPts val="0"/>
                        </a:spcAft>
                      </a:pPr>
                      <a:r>
                        <a:rPr lang="en-US" sz="900" kern="0">
                          <a:solidFill>
                            <a:schemeClr val="tx1"/>
                          </a:solidFill>
                          <a:effectLst/>
                        </a:rPr>
                        <a:t>(Not depend on the gateway, see system capacity)</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32850">
                <a:tc>
                  <a:txBody>
                    <a:bodyPr/>
                    <a:lstStyle/>
                    <a:p>
                      <a:pPr algn="l">
                        <a:spcAft>
                          <a:spcPts val="0"/>
                        </a:spcAft>
                      </a:pPr>
                      <a:r>
                        <a:rPr lang="en-US"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l">
                        <a:spcAft>
                          <a:spcPts val="0"/>
                        </a:spcAft>
                      </a:pPr>
                      <a:r>
                        <a:rPr lang="en-US" sz="900" kern="0">
                          <a:solidFill>
                            <a:schemeClr val="tx1"/>
                          </a:solidFill>
                          <a:effectLst/>
                        </a:rPr>
                        <a:t>Wired device</a:t>
                      </a:r>
                      <a:r>
                        <a:rPr lang="ja-JP" sz="900" kern="0">
                          <a:solidFill>
                            <a:schemeClr val="tx1"/>
                          </a:solidFill>
                          <a:effectLst/>
                        </a:rPr>
                        <a:t>　</a:t>
                      </a:r>
                      <a:r>
                        <a:rPr lang="en-US" sz="900" kern="0">
                          <a:solidFill>
                            <a:schemeClr val="tx1"/>
                          </a:solidFill>
                          <a:effectLst/>
                        </a:rPr>
                        <a:t>(pcs)</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900" kern="100">
                          <a:solidFill>
                            <a:schemeClr val="tx1"/>
                          </a:solidFill>
                          <a:effectLst/>
                        </a:rPr>
                        <a:t>640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132850">
                <a:tc rowSpan="11">
                  <a:txBody>
                    <a:bodyPr/>
                    <a:lstStyle/>
                    <a:p>
                      <a:pPr algn="l">
                        <a:spcAft>
                          <a:spcPts val="0"/>
                        </a:spcAft>
                      </a:pPr>
                      <a:r>
                        <a:rPr lang="en-US"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9">
                  <a:txBody>
                    <a:bodyPr/>
                    <a:lstStyle/>
                    <a:p>
                      <a:pPr algn="l">
                        <a:spcAft>
                          <a:spcPts val="0"/>
                        </a:spcAft>
                      </a:pPr>
                      <a:r>
                        <a:rPr lang="en-US"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spcAft>
                          <a:spcPts val="0"/>
                        </a:spcAft>
                      </a:pPr>
                      <a:r>
                        <a:rPr lang="en-US" sz="900" kern="0">
                          <a:solidFill>
                            <a:schemeClr val="tx1"/>
                          </a:solidFill>
                          <a:effectLst/>
                        </a:rPr>
                        <a:t>IP device</a:t>
                      </a:r>
                      <a:r>
                        <a:rPr lang="ja-JP" sz="900" kern="0">
                          <a:solidFill>
                            <a:schemeClr val="tx1"/>
                          </a:solidFill>
                          <a:effectLst/>
                        </a:rPr>
                        <a:t>　</a:t>
                      </a:r>
                      <a:r>
                        <a:rPr lang="en-US" sz="900" kern="0">
                          <a:solidFill>
                            <a:schemeClr val="tx1"/>
                          </a:solidFill>
                          <a:effectLst/>
                        </a:rPr>
                        <a:t>(pcs)</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100">
                          <a:solidFill>
                            <a:schemeClr val="tx1"/>
                          </a:solidFill>
                          <a:effectLst/>
                        </a:rPr>
                        <a:t>640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474597">
                <a:tc vMerge="1">
                  <a:txBody>
                    <a:bodyPr/>
                    <a:lstStyle/>
                    <a:p>
                      <a:endParaRPr kumimoji="1" lang="ja-JP" altLang="en-US"/>
                    </a:p>
                  </a:txBody>
                  <a:tcPr/>
                </a:tc>
                <a:tc vMerge="1">
                  <a:txBody>
                    <a:bodyPr/>
                    <a:lstStyle/>
                    <a:p>
                      <a:endParaRPr kumimoji="1" lang="ja-JP" altLang="en-US"/>
                    </a:p>
                  </a:txBody>
                  <a:tcPr/>
                </a:tc>
                <a:tc rowSpan="3">
                  <a:txBody>
                    <a:bodyPr/>
                    <a:lstStyle/>
                    <a:p>
                      <a:pPr algn="l">
                        <a:spcAft>
                          <a:spcPts val="0"/>
                        </a:spcAft>
                      </a:pPr>
                      <a:r>
                        <a:rPr lang="ja-JP"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kern="0" dirty="0">
                          <a:solidFill>
                            <a:schemeClr val="tx1"/>
                          </a:solidFill>
                          <a:effectLst/>
                        </a:rPr>
                        <a:t>IP-PT(NT3/NT5 series)</a:t>
                      </a:r>
                      <a:endParaRPr lang="ja-JP" sz="900" kern="100" dirty="0">
                        <a:solidFill>
                          <a:schemeClr val="tx1"/>
                        </a:solidFill>
                        <a:effectLst/>
                      </a:endParaRPr>
                    </a:p>
                    <a:p>
                      <a:pPr algn="l">
                        <a:spcAft>
                          <a:spcPts val="0"/>
                        </a:spcAft>
                      </a:pPr>
                      <a:r>
                        <a:rPr lang="en-US" sz="900" kern="0" dirty="0" smtClean="0">
                          <a:solidFill>
                            <a:schemeClr val="tx1"/>
                          </a:solidFill>
                          <a:effectLst/>
                        </a:rPr>
                        <a:t>HDV </a:t>
                      </a:r>
                      <a:r>
                        <a:rPr lang="en-US" sz="900" kern="0" dirty="0">
                          <a:solidFill>
                            <a:schemeClr val="tx1"/>
                          </a:solidFill>
                          <a:effectLst/>
                        </a:rPr>
                        <a:t>series</a:t>
                      </a:r>
                      <a:endParaRPr lang="ja-JP" sz="900" kern="100" dirty="0">
                        <a:solidFill>
                          <a:schemeClr val="tx1"/>
                        </a:solidFill>
                        <a:effectLst/>
                      </a:endParaRPr>
                    </a:p>
                    <a:p>
                      <a:pPr algn="l">
                        <a:spcAft>
                          <a:spcPts val="0"/>
                        </a:spcAft>
                      </a:pPr>
                      <a:r>
                        <a:rPr lang="en-US" sz="900" kern="0" dirty="0">
                          <a:solidFill>
                            <a:schemeClr val="tx1"/>
                          </a:solidFill>
                          <a:effectLst/>
                        </a:rPr>
                        <a:t>TGP600</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en-US" sz="900" kern="0">
                          <a:solidFill>
                            <a:schemeClr val="tx1"/>
                          </a:solidFill>
                          <a:effectLst/>
                        </a:rPr>
                        <a:t>640</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2157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en-US" sz="900" kern="0">
                          <a:solidFill>
                            <a:schemeClr val="tx1"/>
                          </a:solidFill>
                          <a:effectLst/>
                        </a:rPr>
                        <a:t>SIP phone(3rd party)</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43145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en-US" sz="900" kern="0">
                          <a:solidFill>
                            <a:schemeClr val="tx1"/>
                          </a:solidFill>
                          <a:effectLst/>
                        </a:rPr>
                        <a:t>Communication Camera /</a:t>
                      </a:r>
                      <a:endParaRPr lang="ja-JP" sz="900" kern="100">
                        <a:solidFill>
                          <a:schemeClr val="tx1"/>
                        </a:solidFill>
                        <a:effectLst/>
                      </a:endParaRPr>
                    </a:p>
                    <a:p>
                      <a:pPr algn="l">
                        <a:spcAft>
                          <a:spcPts val="0"/>
                        </a:spcAft>
                      </a:pPr>
                      <a:r>
                        <a:rPr lang="en-US" sz="900" kern="0">
                          <a:solidFill>
                            <a:schemeClr val="tx1"/>
                          </a:solidFill>
                          <a:effectLst/>
                        </a:rPr>
                        <a:t>IP Doorphone</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128</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128</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en-US" sz="900" kern="0">
                          <a:solidFill>
                            <a:schemeClr val="tx1"/>
                          </a:solidFill>
                          <a:effectLst/>
                        </a:rPr>
                        <a:t>128</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132850">
                <a:tc vMerge="1">
                  <a:txBody>
                    <a:bodyPr/>
                    <a:lstStyle/>
                    <a:p>
                      <a:endParaRPr kumimoji="1" lang="ja-JP" altLang="en-US"/>
                    </a:p>
                  </a:txBody>
                  <a:tcPr/>
                </a:tc>
                <a:tc vMerge="1">
                  <a:txBody>
                    <a:bodyPr/>
                    <a:lstStyle/>
                    <a:p>
                      <a:endParaRPr kumimoji="1" lang="ja-JP" altLang="en-US"/>
                    </a:p>
                  </a:txBody>
                  <a:tcPr/>
                </a:tc>
                <a:tc gridSpan="2">
                  <a:txBody>
                    <a:bodyPr/>
                    <a:lstStyle/>
                    <a:p>
                      <a:pPr algn="l">
                        <a:spcAft>
                          <a:spcPts val="0"/>
                        </a:spcAft>
                      </a:pPr>
                      <a:r>
                        <a:rPr lang="en-US" sz="900" kern="0">
                          <a:solidFill>
                            <a:schemeClr val="tx1"/>
                          </a:solidFill>
                          <a:effectLst/>
                        </a:rPr>
                        <a:t>Legacy device</a:t>
                      </a:r>
                      <a:r>
                        <a:rPr lang="ja-JP" sz="900" kern="0">
                          <a:solidFill>
                            <a:schemeClr val="tx1"/>
                          </a:solidFill>
                          <a:effectLst/>
                        </a:rPr>
                        <a:t>　</a:t>
                      </a:r>
                      <a:r>
                        <a:rPr lang="en-US" sz="900" kern="0">
                          <a:solidFill>
                            <a:schemeClr val="tx1"/>
                          </a:solidFill>
                          <a:effectLst/>
                        </a:rPr>
                        <a:t>(pcs)</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2</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smtClean="0">
                          <a:solidFill>
                            <a:schemeClr val="tx1"/>
                          </a:solidFill>
                          <a:effectLst/>
                        </a:rPr>
                        <a:t>128</a:t>
                      </a:r>
                      <a:endParaRPr lang="ja-JP" sz="900" kern="100" dirty="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smtClean="0">
                          <a:solidFill>
                            <a:schemeClr val="tx1"/>
                          </a:solidFill>
                          <a:effectLst/>
                        </a:rPr>
                        <a:t>256</a:t>
                      </a:r>
                      <a:endParaRPr lang="ja-JP" sz="900" kern="100" dirty="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240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480</a:t>
                      </a:r>
                      <a:endParaRPr lang="ja-JP" sz="900" kern="100" dirty="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850">
                <a:tc vMerge="1">
                  <a:txBody>
                    <a:bodyPr/>
                    <a:lstStyle/>
                    <a:p>
                      <a:endParaRPr kumimoji="1" lang="ja-JP" altLang="en-US"/>
                    </a:p>
                  </a:txBody>
                  <a:tcPr/>
                </a:tc>
                <a:tc vMerge="1">
                  <a:txBody>
                    <a:bodyPr/>
                    <a:lstStyle/>
                    <a:p>
                      <a:endParaRPr kumimoji="1" lang="ja-JP" altLang="en-US"/>
                    </a:p>
                  </a:txBody>
                  <a:tcPr/>
                </a:tc>
                <a:tc rowSpan="3">
                  <a:txBody>
                    <a:bodyPr/>
                    <a:lstStyle/>
                    <a:p>
                      <a:pPr algn="l">
                        <a:spcAft>
                          <a:spcPts val="0"/>
                        </a:spcAft>
                      </a:pPr>
                      <a:r>
                        <a:rPr lang="ja-JP" sz="900" kern="0" dirty="0">
                          <a:solidFill>
                            <a:schemeClr val="tx1"/>
                          </a:solidFill>
                          <a:effectLst/>
                        </a:rPr>
                        <a:t>　</a:t>
                      </a:r>
                      <a:endParaRPr lang="ja-JP" sz="900" kern="100" dirty="0">
                        <a:solidFill>
                          <a:schemeClr val="tx1"/>
                        </a:solidFill>
                        <a:effectLst/>
                      </a:endParaRPr>
                    </a:p>
                    <a:p>
                      <a:pPr algn="l">
                        <a:spcAft>
                          <a:spcPts val="0"/>
                        </a:spcAft>
                      </a:pPr>
                      <a:r>
                        <a:rPr lang="ja-JP"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900" kern="0">
                          <a:solidFill>
                            <a:schemeClr val="tx1"/>
                          </a:solidFill>
                          <a:effectLst/>
                        </a:rPr>
                        <a:t>SLT</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smtClean="0">
                          <a:solidFill>
                            <a:schemeClr val="tx1"/>
                          </a:solidFill>
                          <a:effectLst/>
                        </a:rPr>
                        <a:t>128</a:t>
                      </a:r>
                      <a:endParaRPr lang="ja-JP" sz="900" kern="100" dirty="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smtClean="0">
                          <a:solidFill>
                            <a:schemeClr val="tx1"/>
                          </a:solidFill>
                          <a:effectLst/>
                        </a:rPr>
                        <a:t>256</a:t>
                      </a:r>
                      <a:endParaRPr lang="ja-JP" sz="900" kern="100" dirty="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240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480</a:t>
                      </a:r>
                      <a:endParaRPr lang="ja-JP" sz="900" kern="100" dirty="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8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900" kern="0">
                          <a:solidFill>
                            <a:schemeClr val="tx1"/>
                          </a:solidFill>
                          <a:effectLst/>
                        </a:rPr>
                        <a:t>DPT</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112</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224</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160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320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8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900" kern="0">
                          <a:solidFill>
                            <a:schemeClr val="tx1"/>
                          </a:solidFill>
                          <a:effectLst/>
                        </a:rPr>
                        <a:t>APT</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80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160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850">
                <a:tc vMerge="1">
                  <a:txBody>
                    <a:bodyPr/>
                    <a:lstStyle/>
                    <a:p>
                      <a:endParaRPr kumimoji="1" lang="ja-JP" altLang="en-US"/>
                    </a:p>
                  </a:txBody>
                  <a:tcPr/>
                </a:tc>
                <a:tc vMerge="1">
                  <a:txBody>
                    <a:bodyPr/>
                    <a:lstStyle/>
                    <a:p>
                      <a:endParaRPr kumimoji="1" lang="ja-JP" altLang="en-US"/>
                    </a:p>
                  </a:txBody>
                  <a:tcPr/>
                </a:tc>
                <a:tc gridSpan="2">
                  <a:txBody>
                    <a:bodyPr/>
                    <a:lstStyle/>
                    <a:p>
                      <a:pPr algn="just">
                        <a:spcAft>
                          <a:spcPts val="0"/>
                        </a:spcAft>
                      </a:pPr>
                      <a:r>
                        <a:rPr lang="en-US" sz="900" kern="0">
                          <a:solidFill>
                            <a:schemeClr val="tx1"/>
                          </a:solidFill>
                          <a:effectLst/>
                        </a:rPr>
                        <a:t>DSS console</a:t>
                      </a:r>
                      <a:r>
                        <a:rPr lang="ja-JP" sz="900" kern="0">
                          <a:solidFill>
                            <a:schemeClr val="tx1"/>
                          </a:solidFill>
                          <a:effectLst/>
                        </a:rPr>
                        <a:t>　　</a:t>
                      </a:r>
                      <a:r>
                        <a:rPr lang="en-US" sz="900" kern="0">
                          <a:solidFill>
                            <a:schemeClr val="tx1"/>
                          </a:solidFill>
                          <a:effectLst/>
                        </a:rPr>
                        <a:t>(pcs)</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8</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16</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64</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64</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850">
                <a:tc vMerge="1">
                  <a:txBody>
                    <a:bodyPr/>
                    <a:lstStyle/>
                    <a:p>
                      <a:endParaRPr kumimoji="1" lang="ja-JP" altLang="en-US"/>
                    </a:p>
                  </a:txBody>
                  <a:tcPr/>
                </a:tc>
                <a:tc gridSpan="3">
                  <a:txBody>
                    <a:bodyPr/>
                    <a:lstStyle/>
                    <a:p>
                      <a:pPr algn="just">
                        <a:spcAft>
                          <a:spcPts val="0"/>
                        </a:spcAft>
                      </a:pPr>
                      <a:r>
                        <a:rPr lang="en-US" sz="900" kern="0">
                          <a:solidFill>
                            <a:schemeClr val="tx1"/>
                          </a:solidFill>
                          <a:effectLst/>
                        </a:rPr>
                        <a:t>PS</a:t>
                      </a:r>
                      <a:r>
                        <a:rPr lang="ja-JP" sz="900" kern="0">
                          <a:solidFill>
                            <a:schemeClr val="tx1"/>
                          </a:solidFill>
                          <a:effectLst/>
                        </a:rPr>
                        <a:t>　</a:t>
                      </a:r>
                      <a:r>
                        <a:rPr lang="en-US" sz="900" kern="0">
                          <a:solidFill>
                            <a:schemeClr val="tx1"/>
                          </a:solidFill>
                          <a:effectLst/>
                        </a:rPr>
                        <a:t>(pcs)</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a:spcAft>
                          <a:spcPts val="0"/>
                        </a:spcAft>
                      </a:pPr>
                      <a:r>
                        <a:rPr lang="en-US" sz="900" kern="0">
                          <a:solidFill>
                            <a:schemeClr val="tx1"/>
                          </a:solidFill>
                          <a:effectLst/>
                        </a:rPr>
                        <a:t>(Not dependent on the gateway, see system capacity)</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32850">
                <a:tc vMerge="1">
                  <a:txBody>
                    <a:bodyPr/>
                    <a:lstStyle/>
                    <a:p>
                      <a:endParaRPr kumimoji="1" lang="ja-JP" altLang="en-US"/>
                    </a:p>
                  </a:txBody>
                  <a:tcPr/>
                </a:tc>
                <a:tc gridSpan="3">
                  <a:txBody>
                    <a:bodyPr/>
                    <a:lstStyle/>
                    <a:p>
                      <a:pPr algn="l">
                        <a:spcAft>
                          <a:spcPts val="0"/>
                        </a:spcAft>
                      </a:pPr>
                      <a:r>
                        <a:rPr lang="en-US" sz="900" kern="0" dirty="0">
                          <a:solidFill>
                            <a:schemeClr val="tx1"/>
                          </a:solidFill>
                          <a:effectLst/>
                        </a:rPr>
                        <a:t>Mobile number in user container</a:t>
                      </a:r>
                      <a:endParaRPr lang="ja-JP" sz="900" kern="100" dirty="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a:spcAft>
                          <a:spcPts val="0"/>
                        </a:spcAft>
                      </a:pPr>
                      <a:r>
                        <a:rPr lang="en-US" sz="900" kern="0" dirty="0">
                          <a:solidFill>
                            <a:schemeClr val="tx1"/>
                          </a:solidFill>
                          <a:effectLst/>
                        </a:rPr>
                        <a:t>(Not dependent on the gateway, see system capacity)</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5" name="正方形/長方形 4"/>
          <p:cNvSpPr/>
          <p:nvPr/>
        </p:nvSpPr>
        <p:spPr>
          <a:xfrm>
            <a:off x="647564" y="685024"/>
            <a:ext cx="2714205" cy="338554"/>
          </a:xfrm>
          <a:prstGeom prst="rect">
            <a:avLst/>
          </a:prstGeom>
        </p:spPr>
        <p:txBody>
          <a:bodyPr wrap="none">
            <a:spAutoFit/>
          </a:bodyPr>
          <a:lstStyle/>
          <a:p>
            <a:r>
              <a:rPr lang="en-US" altLang="ja-JP" sz="1600" dirty="0" smtClean="0"/>
              <a:t>NS1000 as Expansion GW</a:t>
            </a:r>
          </a:p>
        </p:txBody>
      </p:sp>
    </p:spTree>
    <p:extLst>
      <p:ext uri="{BB962C8B-B14F-4D97-AF65-F5344CB8AC3E}">
        <p14:creationId xmlns:p14="http://schemas.microsoft.com/office/powerpoint/2010/main" val="24351254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757551250"/>
              </p:ext>
            </p:extLst>
          </p:nvPr>
        </p:nvGraphicFramePr>
        <p:xfrm>
          <a:off x="827584" y="1023578"/>
          <a:ext cx="7452828" cy="3429000"/>
        </p:xfrm>
        <a:graphic>
          <a:graphicData uri="http://schemas.openxmlformats.org/drawingml/2006/table">
            <a:tbl>
              <a:tblPr firstRow="1" firstCol="1" bandRow="1">
                <a:tableStyleId>{5C22544A-7EE6-4342-B048-85BDC9FD1C3A}</a:tableStyleId>
              </a:tblPr>
              <a:tblGrid>
                <a:gridCol w="1407982"/>
                <a:gridCol w="1774995"/>
                <a:gridCol w="1084982"/>
                <a:gridCol w="602821"/>
                <a:gridCol w="602821"/>
                <a:gridCol w="601407"/>
                <a:gridCol w="175477"/>
                <a:gridCol w="601407"/>
                <a:gridCol w="600936"/>
              </a:tblGrid>
              <a:tr h="131399">
                <a:tc rowSpan="3" gridSpan="3">
                  <a:txBody>
                    <a:bodyPr/>
                    <a:lstStyle/>
                    <a:p>
                      <a:pPr algn="r">
                        <a:spcAft>
                          <a:spcPts val="0"/>
                        </a:spcAft>
                      </a:pPr>
                      <a:r>
                        <a:rPr lang="en-US" sz="900" kern="100" dirty="0">
                          <a:solidFill>
                            <a:schemeClr val="tx1"/>
                          </a:solidFill>
                          <a:effectLst/>
                        </a:rPr>
                        <a:t> </a:t>
                      </a:r>
                      <a:endParaRPr lang="ja-JP" sz="900" kern="100" dirty="0">
                        <a:solidFill>
                          <a:schemeClr val="tx1"/>
                        </a:solidFill>
                        <a:effectLst/>
                      </a:endParaRPr>
                    </a:p>
                    <a:p>
                      <a:pPr algn="r">
                        <a:spcAft>
                          <a:spcPts val="0"/>
                        </a:spcAft>
                      </a:pPr>
                      <a:r>
                        <a:rPr lang="en-US" sz="900" kern="100" dirty="0">
                          <a:solidFill>
                            <a:schemeClr val="tx1"/>
                          </a:solidFill>
                          <a:effectLst/>
                        </a:rPr>
                        <a:t> </a:t>
                      </a:r>
                      <a:endParaRPr lang="ja-JP" sz="900" kern="100" dirty="0">
                        <a:solidFill>
                          <a:schemeClr val="tx1"/>
                        </a:solidFill>
                        <a:effectLst/>
                      </a:endParaRPr>
                    </a:p>
                    <a:p>
                      <a:pPr algn="r">
                        <a:spcAft>
                          <a:spcPts val="0"/>
                        </a:spcAft>
                      </a:pPr>
                      <a:r>
                        <a:rPr lang="en-US" sz="900" kern="100" dirty="0">
                          <a:solidFill>
                            <a:schemeClr val="tx1"/>
                          </a:solidFill>
                          <a:effectLst/>
                        </a:rPr>
                        <a:t>Type of stacking PBX</a:t>
                      </a:r>
                      <a:endParaRPr lang="ja-JP" sz="900" kern="100" dirty="0">
                        <a:solidFill>
                          <a:schemeClr val="tx1"/>
                        </a:solidFill>
                        <a:effectLst/>
                      </a:endParaRPr>
                    </a:p>
                    <a:p>
                      <a:pPr algn="r">
                        <a:spcAft>
                          <a:spcPts val="0"/>
                        </a:spcAft>
                      </a:pPr>
                      <a:r>
                        <a:rPr lang="en-US" sz="900" kern="100" dirty="0">
                          <a:solidFill>
                            <a:schemeClr val="tx1"/>
                          </a:solidFill>
                          <a:effectLst/>
                        </a:rPr>
                        <a:t># of stacking PBX</a:t>
                      </a:r>
                      <a:endParaRPr lang="ja-JP" sz="900" kern="100" dirty="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gridSpan="6">
                  <a:txBody>
                    <a:bodyPr/>
                    <a:lstStyle/>
                    <a:p>
                      <a:pPr algn="ctr">
                        <a:spcAft>
                          <a:spcPts val="0"/>
                        </a:spcAft>
                      </a:pPr>
                      <a:r>
                        <a:rPr lang="en-US" sz="900" kern="0" dirty="0">
                          <a:solidFill>
                            <a:schemeClr val="tx1"/>
                          </a:solidFill>
                          <a:effectLst/>
                        </a:rPr>
                        <a:t>NS1000</a:t>
                      </a:r>
                      <a:endParaRPr lang="ja-JP" sz="900" kern="100" dirty="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2799">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900" kern="0">
                          <a:solidFill>
                            <a:schemeClr val="tx1"/>
                          </a:solidFill>
                          <a:effectLst/>
                        </a:rPr>
                        <a:t> </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en-US" sz="900" kern="0" dirty="0">
                          <a:solidFill>
                            <a:schemeClr val="tx1"/>
                          </a:solidFill>
                          <a:effectLst/>
                        </a:rPr>
                        <a:t>TDA100D</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en-US" sz="900" kern="0">
                          <a:solidFill>
                            <a:schemeClr val="tx1"/>
                          </a:solidFill>
                          <a:effectLst/>
                        </a:rPr>
                        <a:t>TDA600/620,</a:t>
                      </a:r>
                      <a:endParaRPr lang="ja-JP" sz="900" kern="100">
                        <a:solidFill>
                          <a:schemeClr val="tx1"/>
                        </a:solidFill>
                        <a:effectLst/>
                      </a:endParaRPr>
                    </a:p>
                    <a:p>
                      <a:pPr algn="ctr">
                        <a:spcAft>
                          <a:spcPts val="0"/>
                        </a:spcAft>
                      </a:pPr>
                      <a:r>
                        <a:rPr lang="en-US" sz="900" kern="0">
                          <a:solidFill>
                            <a:schemeClr val="tx1"/>
                          </a:solidFill>
                          <a:effectLst/>
                        </a:rPr>
                        <a:t>TDE600/620</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262799">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900" kern="0">
                          <a:solidFill>
                            <a:schemeClr val="tx1"/>
                          </a:solidFill>
                          <a:effectLst/>
                        </a:rPr>
                        <a:t>Stand-</a:t>
                      </a:r>
                      <a:endParaRPr lang="ja-JP" sz="900" kern="100">
                        <a:solidFill>
                          <a:schemeClr val="tx1"/>
                        </a:solidFill>
                        <a:effectLst/>
                      </a:endParaRPr>
                    </a:p>
                    <a:p>
                      <a:pPr algn="ctr">
                        <a:spcAft>
                          <a:spcPts val="0"/>
                        </a:spcAft>
                      </a:pPr>
                      <a:r>
                        <a:rPr lang="en-US" sz="900" kern="0">
                          <a:solidFill>
                            <a:schemeClr val="tx1"/>
                          </a:solidFill>
                          <a:effectLst/>
                        </a:rPr>
                        <a:t>alone</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2</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399">
                <a:tc gridSpan="3">
                  <a:txBody>
                    <a:bodyPr/>
                    <a:lstStyle/>
                    <a:p>
                      <a:pPr algn="l">
                        <a:spcAft>
                          <a:spcPts val="0"/>
                        </a:spcAft>
                      </a:pPr>
                      <a:r>
                        <a:rPr lang="en-US" sz="900" kern="0" dirty="0">
                          <a:solidFill>
                            <a:schemeClr val="tx1"/>
                          </a:solidFill>
                          <a:effectLst/>
                        </a:rPr>
                        <a:t>Add-on Key Module(NT505) </a:t>
                      </a:r>
                      <a:r>
                        <a:rPr lang="ja-JP" sz="900" kern="0" dirty="0">
                          <a:solidFill>
                            <a:schemeClr val="tx1"/>
                          </a:solidFill>
                          <a:effectLst/>
                        </a:rPr>
                        <a:t>　</a:t>
                      </a:r>
                      <a:r>
                        <a:rPr lang="en-US" sz="900" kern="0" dirty="0">
                          <a:solidFill>
                            <a:schemeClr val="tx1"/>
                          </a:solidFill>
                          <a:effectLst/>
                        </a:rPr>
                        <a:t>(pcs)</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6">
                  <a:txBody>
                    <a:bodyPr/>
                    <a:lstStyle/>
                    <a:p>
                      <a:pPr algn="ctr">
                        <a:spcAft>
                          <a:spcPts val="0"/>
                        </a:spcAft>
                      </a:pPr>
                      <a:r>
                        <a:rPr lang="en-US" sz="900" kern="0" dirty="0">
                          <a:solidFill>
                            <a:schemeClr val="tx1"/>
                          </a:solidFill>
                          <a:effectLst/>
                        </a:rPr>
                        <a:t>(Not dependent on the gateway, see system capacity)</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31399">
                <a:tc gridSpan="3">
                  <a:txBody>
                    <a:bodyPr/>
                    <a:lstStyle/>
                    <a:p>
                      <a:pPr algn="l">
                        <a:spcAft>
                          <a:spcPts val="0"/>
                        </a:spcAft>
                      </a:pPr>
                      <a:r>
                        <a:rPr lang="en-US" sz="900" kern="0" dirty="0">
                          <a:solidFill>
                            <a:schemeClr val="tx1"/>
                          </a:solidFill>
                          <a:effectLst/>
                        </a:rPr>
                        <a:t>Add-on Key Module(NT303,305) (pcs)</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6">
                  <a:txBody>
                    <a:bodyPr/>
                    <a:lstStyle/>
                    <a:p>
                      <a:pPr algn="ctr">
                        <a:spcAft>
                          <a:spcPts val="0"/>
                        </a:spcAft>
                      </a:pPr>
                      <a:r>
                        <a:rPr lang="en-US" sz="900" kern="0">
                          <a:solidFill>
                            <a:schemeClr val="tx1"/>
                          </a:solidFill>
                          <a:effectLst/>
                        </a:rPr>
                        <a:t>(Not dependent on the gateway, see system capacity)</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31399">
                <a:tc gridSpan="3">
                  <a:txBody>
                    <a:bodyPr/>
                    <a:lstStyle/>
                    <a:p>
                      <a:pPr algn="l">
                        <a:spcAft>
                          <a:spcPts val="0"/>
                        </a:spcAft>
                      </a:pPr>
                      <a:r>
                        <a:rPr lang="en-US" sz="900" kern="0" dirty="0">
                          <a:solidFill>
                            <a:schemeClr val="tx1"/>
                          </a:solidFill>
                          <a:effectLst/>
                        </a:rPr>
                        <a:t>CS</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3">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131399">
                <a:tc rowSpan="2">
                  <a:txBody>
                    <a:bodyPr/>
                    <a:lstStyle/>
                    <a:p>
                      <a:pPr algn="l">
                        <a:spcAft>
                          <a:spcPts val="0"/>
                        </a:spcAft>
                      </a:pPr>
                      <a:r>
                        <a:rPr lang="en-US"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52070" algn="l">
                        <a:spcAft>
                          <a:spcPts val="0"/>
                        </a:spcAft>
                      </a:pPr>
                      <a:r>
                        <a:rPr lang="en-US" sz="900" kern="0">
                          <a:solidFill>
                            <a:schemeClr val="tx1"/>
                          </a:solidFill>
                          <a:effectLst/>
                        </a:rPr>
                        <a:t>IP-CS</a:t>
                      </a:r>
                      <a:r>
                        <a:rPr lang="ja-JP" sz="900" kern="0">
                          <a:solidFill>
                            <a:schemeClr val="tx1"/>
                          </a:solidFill>
                          <a:effectLst/>
                        </a:rPr>
                        <a:t>　</a:t>
                      </a:r>
                      <a:r>
                        <a:rPr lang="en-US" sz="900" kern="0">
                          <a:solidFill>
                            <a:schemeClr val="tx1"/>
                          </a:solidFill>
                          <a:effectLst/>
                        </a:rPr>
                        <a:t>(pcs)</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6">
                  <a:txBody>
                    <a:bodyPr/>
                    <a:lstStyle/>
                    <a:p>
                      <a:pPr algn="ctr">
                        <a:spcAft>
                          <a:spcPts val="0"/>
                        </a:spcAft>
                      </a:pPr>
                      <a:r>
                        <a:rPr lang="en-US" sz="900" kern="0">
                          <a:solidFill>
                            <a:schemeClr val="tx1"/>
                          </a:solidFill>
                          <a:effectLst/>
                        </a:rPr>
                        <a:t>(Not dependent on the gateway, see system capacity)</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31399">
                <a:tc vMerge="1">
                  <a:txBody>
                    <a:bodyPr/>
                    <a:lstStyle/>
                    <a:p>
                      <a:endParaRPr kumimoji="1" lang="ja-JP" altLang="en-US"/>
                    </a:p>
                  </a:txBody>
                  <a:tcPr/>
                </a:tc>
                <a:tc gridSpan="2">
                  <a:txBody>
                    <a:bodyPr/>
                    <a:lstStyle/>
                    <a:p>
                      <a:pPr marL="52070" algn="l">
                        <a:spcAft>
                          <a:spcPts val="0"/>
                        </a:spcAft>
                      </a:pPr>
                      <a:r>
                        <a:rPr lang="en-US" sz="900" kern="0">
                          <a:solidFill>
                            <a:schemeClr val="tx1"/>
                          </a:solidFill>
                          <a:effectLst/>
                        </a:rPr>
                        <a:t>CS(DPT-2ch CS)</a:t>
                      </a:r>
                      <a:r>
                        <a:rPr lang="ja-JP" sz="900" kern="0">
                          <a:solidFill>
                            <a:schemeClr val="tx1"/>
                          </a:solidFill>
                          <a:effectLst/>
                        </a:rPr>
                        <a:t>　　</a:t>
                      </a:r>
                      <a:r>
                        <a:rPr lang="en-US" sz="900" kern="0">
                          <a:solidFill>
                            <a:schemeClr val="tx1"/>
                          </a:solidFill>
                          <a:effectLst/>
                        </a:rPr>
                        <a:t>(pcs)</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en-US" sz="900" kern="0">
                          <a:solidFill>
                            <a:schemeClr val="tx1"/>
                          </a:solidFill>
                          <a:effectLst/>
                        </a:rPr>
                        <a:t>32</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en-US" sz="900" kern="0">
                          <a:solidFill>
                            <a:schemeClr val="tx1"/>
                          </a:solidFill>
                          <a:effectLst/>
                        </a:rPr>
                        <a:t>32</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131399">
                <a:tc gridSpan="3">
                  <a:txBody>
                    <a:bodyPr/>
                    <a:lstStyle/>
                    <a:p>
                      <a:pPr algn="just">
                        <a:spcAft>
                          <a:spcPts val="0"/>
                        </a:spcAft>
                      </a:pPr>
                      <a:r>
                        <a:rPr lang="en-US" sz="900" kern="100">
                          <a:solidFill>
                            <a:schemeClr val="tx1"/>
                          </a:solidFill>
                          <a:effectLst/>
                        </a:rPr>
                        <a:t>Trunk</a:t>
                      </a:r>
                      <a:r>
                        <a:rPr lang="en-US" sz="900" kern="0">
                          <a:solidFill>
                            <a:schemeClr val="tx1"/>
                          </a:solidFill>
                          <a:effectLst/>
                        </a:rPr>
                        <a:t> (ch)</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131399">
                <a:tc rowSpan="10">
                  <a:txBody>
                    <a:bodyPr/>
                    <a:lstStyle/>
                    <a:p>
                      <a:pPr algn="just">
                        <a:spcAft>
                          <a:spcPts val="0"/>
                        </a:spcAft>
                      </a:pPr>
                      <a:r>
                        <a:rPr lang="en-US" sz="900" kern="100" dirty="0">
                          <a:solidFill>
                            <a:schemeClr val="tx1"/>
                          </a:solidFill>
                          <a:effectLst/>
                        </a:rPr>
                        <a:t> </a:t>
                      </a:r>
                      <a:endParaRPr lang="ja-JP" sz="900" kern="100" dirty="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spcAft>
                          <a:spcPts val="0"/>
                        </a:spcAft>
                      </a:pPr>
                      <a:r>
                        <a:rPr lang="en-US" sz="900" kern="0">
                          <a:solidFill>
                            <a:schemeClr val="tx1"/>
                          </a:solidFill>
                          <a:effectLst/>
                        </a:rPr>
                        <a:t>IP Trunk (ch)</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131399">
                <a:tc vMerge="1">
                  <a:txBody>
                    <a:bodyPr/>
                    <a:lstStyle/>
                    <a:p>
                      <a:endParaRPr kumimoji="1" lang="ja-JP" altLang="en-US"/>
                    </a:p>
                  </a:txBody>
                  <a:tcPr/>
                </a:tc>
                <a:tc rowSpan="2">
                  <a:txBody>
                    <a:bodyPr/>
                    <a:lstStyle/>
                    <a:p>
                      <a:pPr algn="l">
                        <a:spcAft>
                          <a:spcPts val="0"/>
                        </a:spcAft>
                      </a:pPr>
                      <a:r>
                        <a:rPr lang="ja-JP" sz="900" kern="0" dirty="0">
                          <a:solidFill>
                            <a:schemeClr val="tx1"/>
                          </a:solidFill>
                          <a:effectLst/>
                        </a:rPr>
                        <a:t>　</a:t>
                      </a:r>
                      <a:endParaRPr lang="ja-JP" sz="900" kern="100" dirty="0">
                        <a:solidFill>
                          <a:schemeClr val="tx1"/>
                        </a:solidFill>
                        <a:effectLst/>
                      </a:endParaRPr>
                    </a:p>
                    <a:p>
                      <a:pPr algn="l">
                        <a:spcAft>
                          <a:spcPts val="0"/>
                        </a:spcAft>
                      </a:pPr>
                      <a:r>
                        <a:rPr lang="ja-JP"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900" kern="0">
                          <a:solidFill>
                            <a:schemeClr val="tx1"/>
                          </a:solidFill>
                          <a:effectLst/>
                        </a:rPr>
                        <a:t>SIP Trunk</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131399">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900" kern="0">
                          <a:solidFill>
                            <a:schemeClr val="tx1"/>
                          </a:solidFill>
                          <a:effectLst/>
                        </a:rPr>
                        <a:t>H.323 Trunk</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48</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en-US" sz="900" kern="0">
                          <a:solidFill>
                            <a:schemeClr val="tx1"/>
                          </a:solidFill>
                          <a:effectLst/>
                        </a:rPr>
                        <a:t>48</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en-US" sz="900" kern="0">
                          <a:solidFill>
                            <a:schemeClr val="tx1"/>
                          </a:solidFill>
                          <a:effectLst/>
                        </a:rPr>
                        <a:t>48</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131399">
                <a:tc vMerge="1">
                  <a:txBody>
                    <a:bodyPr/>
                    <a:lstStyle/>
                    <a:p>
                      <a:endParaRPr kumimoji="1" lang="ja-JP" altLang="en-US"/>
                    </a:p>
                  </a:txBody>
                  <a:tcPr/>
                </a:tc>
                <a:tc gridSpan="2">
                  <a:txBody>
                    <a:bodyPr/>
                    <a:lstStyle/>
                    <a:p>
                      <a:pPr algn="l">
                        <a:spcAft>
                          <a:spcPts val="0"/>
                        </a:spcAft>
                      </a:pPr>
                      <a:r>
                        <a:rPr lang="en-US" sz="900" kern="0">
                          <a:solidFill>
                            <a:schemeClr val="tx1"/>
                          </a:solidFill>
                          <a:effectLst/>
                        </a:rPr>
                        <a:t>Legacy Trunk (ch)</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30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120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240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160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399">
                <a:tc vMerge="1">
                  <a:txBody>
                    <a:bodyPr/>
                    <a:lstStyle/>
                    <a:p>
                      <a:endParaRPr kumimoji="1" lang="ja-JP" altLang="en-US"/>
                    </a:p>
                  </a:txBody>
                  <a:tcPr/>
                </a:tc>
                <a:tc rowSpan="6">
                  <a:txBody>
                    <a:bodyPr/>
                    <a:lstStyle/>
                    <a:p>
                      <a:pPr algn="l">
                        <a:spcAft>
                          <a:spcPts val="0"/>
                        </a:spcAft>
                      </a:pPr>
                      <a:r>
                        <a:rPr lang="ja-JP" sz="900" kern="0" dirty="0">
                          <a:solidFill>
                            <a:schemeClr val="tx1"/>
                          </a:solidFill>
                          <a:effectLst/>
                        </a:rPr>
                        <a:t>　</a:t>
                      </a:r>
                      <a:endParaRPr lang="ja-JP" sz="900" kern="100" dirty="0">
                        <a:solidFill>
                          <a:schemeClr val="tx1"/>
                        </a:solidFill>
                        <a:effectLst/>
                      </a:endParaRPr>
                    </a:p>
                    <a:p>
                      <a:pPr algn="l">
                        <a:spcAft>
                          <a:spcPts val="0"/>
                        </a:spcAft>
                      </a:pPr>
                      <a:r>
                        <a:rPr lang="en-US" sz="900" kern="0" dirty="0">
                          <a:solidFill>
                            <a:schemeClr val="tx1"/>
                          </a:solidFill>
                          <a:effectLst/>
                        </a:rPr>
                        <a:t> </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900" kern="0">
                          <a:solidFill>
                            <a:schemeClr val="tx1"/>
                          </a:solidFill>
                          <a:effectLst/>
                        </a:rPr>
                        <a:t>LCOT</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112</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224</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160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399">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900" kern="0">
                          <a:solidFill>
                            <a:schemeClr val="tx1"/>
                          </a:solidFill>
                          <a:effectLst/>
                        </a:rPr>
                        <a:t>BRI</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8</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112</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224</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160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399">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900" kern="0">
                          <a:solidFill>
                            <a:schemeClr val="tx1"/>
                          </a:solidFill>
                          <a:effectLst/>
                        </a:rPr>
                        <a:t>PRI23</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23</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92</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184</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115</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230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399">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900" kern="0">
                          <a:solidFill>
                            <a:schemeClr val="tx1"/>
                          </a:solidFill>
                          <a:effectLst/>
                        </a:rPr>
                        <a:t>PRI30</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30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120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240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150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399">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900" kern="0">
                          <a:solidFill>
                            <a:schemeClr val="tx1"/>
                          </a:solidFill>
                          <a:effectLst/>
                        </a:rPr>
                        <a:t>T1</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96</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192</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120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240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399">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900" kern="0">
                          <a:solidFill>
                            <a:schemeClr val="tx1"/>
                          </a:solidFill>
                          <a:effectLst/>
                        </a:rPr>
                        <a:t>E1</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120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240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150</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256</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399">
                <a:tc gridSpan="3">
                  <a:txBody>
                    <a:bodyPr/>
                    <a:lstStyle/>
                    <a:p>
                      <a:pPr algn="just">
                        <a:spcAft>
                          <a:spcPts val="0"/>
                        </a:spcAft>
                      </a:pPr>
                      <a:r>
                        <a:rPr lang="en-US" sz="900" kern="0">
                          <a:solidFill>
                            <a:schemeClr val="tx1"/>
                          </a:solidFill>
                          <a:effectLst/>
                        </a:rPr>
                        <a:t>Other I/O</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900" kern="100">
                          <a:solidFill>
                            <a:schemeClr val="tx1"/>
                          </a:solidFill>
                          <a:effectLst/>
                        </a:rPr>
                        <a:t> </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100">
                          <a:solidFill>
                            <a:schemeClr val="tx1"/>
                          </a:solidFill>
                          <a:effectLst/>
                        </a:rPr>
                        <a:t> </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100">
                          <a:solidFill>
                            <a:schemeClr val="tx1"/>
                          </a:solidFill>
                          <a:effectLst/>
                        </a:rPr>
                        <a:t> </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100">
                          <a:solidFill>
                            <a:schemeClr val="tx1"/>
                          </a:solidFill>
                          <a:effectLst/>
                        </a:rPr>
                        <a:t> </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100">
                          <a:solidFill>
                            <a:schemeClr val="tx1"/>
                          </a:solidFill>
                          <a:effectLst/>
                        </a:rPr>
                        <a:t> </a:t>
                      </a:r>
                      <a:endParaRPr lang="ja-JP" sz="900" kern="10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399">
                <a:tc rowSpan="3">
                  <a:txBody>
                    <a:bodyPr/>
                    <a:lstStyle/>
                    <a:p>
                      <a:pPr algn="just">
                        <a:spcAft>
                          <a:spcPts val="0"/>
                        </a:spcAft>
                      </a:pPr>
                      <a:r>
                        <a:rPr lang="en-US" sz="900" kern="100" dirty="0">
                          <a:solidFill>
                            <a:schemeClr val="tx1"/>
                          </a:solidFill>
                          <a:effectLst/>
                        </a:rPr>
                        <a:t> </a:t>
                      </a:r>
                      <a:endParaRPr lang="ja-JP" sz="900" kern="100" dirty="0">
                        <a:solidFill>
                          <a:schemeClr val="tx1"/>
                        </a:solidFill>
                        <a:effectLst/>
                        <a:latin typeface="Arial"/>
                        <a:ea typeface="ＭＳ 明朝"/>
                        <a:cs typeface="Times New Roman"/>
                      </a:endParaRPr>
                    </a:p>
                  </a:txBody>
                  <a:tcPr marL="21819" marR="2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spcAft>
                          <a:spcPts val="0"/>
                        </a:spcAft>
                      </a:pPr>
                      <a:r>
                        <a:rPr lang="en-US" sz="900" kern="0">
                          <a:solidFill>
                            <a:schemeClr val="tx1"/>
                          </a:solidFill>
                          <a:effectLst/>
                        </a:rPr>
                        <a:t>Doorphone</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17</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33</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17</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33</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399">
                <a:tc vMerge="1">
                  <a:txBody>
                    <a:bodyPr/>
                    <a:lstStyle/>
                    <a:p>
                      <a:endParaRPr kumimoji="1" lang="ja-JP" altLang="en-US"/>
                    </a:p>
                  </a:txBody>
                  <a:tcPr/>
                </a:tc>
                <a:tc gridSpan="2">
                  <a:txBody>
                    <a:bodyPr/>
                    <a:lstStyle/>
                    <a:p>
                      <a:pPr algn="l">
                        <a:spcAft>
                          <a:spcPts val="0"/>
                        </a:spcAft>
                      </a:pPr>
                      <a:r>
                        <a:rPr lang="en-US" sz="900" kern="0">
                          <a:solidFill>
                            <a:schemeClr val="tx1"/>
                          </a:solidFill>
                          <a:effectLst/>
                        </a:rPr>
                        <a:t>Opener</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17</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33</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17</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33</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399">
                <a:tc vMerge="1">
                  <a:txBody>
                    <a:bodyPr/>
                    <a:lstStyle/>
                    <a:p>
                      <a:endParaRPr kumimoji="1" lang="ja-JP" altLang="en-US"/>
                    </a:p>
                  </a:txBody>
                  <a:tcPr/>
                </a:tc>
                <a:tc gridSpan="2">
                  <a:txBody>
                    <a:bodyPr/>
                    <a:lstStyle/>
                    <a:p>
                      <a:pPr algn="l">
                        <a:spcAft>
                          <a:spcPts val="0"/>
                        </a:spcAft>
                      </a:pPr>
                      <a:r>
                        <a:rPr lang="en-US" sz="900" kern="0" dirty="0">
                          <a:solidFill>
                            <a:schemeClr val="tx1"/>
                          </a:solidFill>
                          <a:effectLst/>
                        </a:rPr>
                        <a:t>Sensor</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dirty="0">
                          <a:solidFill>
                            <a:schemeClr val="tx1"/>
                          </a:solidFill>
                          <a:effectLst/>
                        </a:rPr>
                        <a:t>1</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solidFill>
                            <a:schemeClr val="tx1"/>
                          </a:solidFill>
                          <a:effectLst/>
                        </a:rPr>
                        <a:t>17</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900" kern="0">
                          <a:solidFill>
                            <a:schemeClr val="tx1"/>
                          </a:solidFill>
                          <a:effectLst/>
                        </a:rPr>
                        <a:t>33</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900" kern="0">
                          <a:solidFill>
                            <a:schemeClr val="tx1"/>
                          </a:solidFill>
                          <a:effectLst/>
                        </a:rPr>
                        <a:t>17</a:t>
                      </a:r>
                      <a:endParaRPr lang="ja-JP" sz="900" kern="10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rPr>
                        <a:t>33</a:t>
                      </a:r>
                      <a:endParaRPr lang="ja-JP" sz="900" kern="100" dirty="0">
                        <a:solidFill>
                          <a:schemeClr val="tx1"/>
                        </a:solidFill>
                        <a:effectLst/>
                        <a:latin typeface="Arial"/>
                        <a:ea typeface="ＭＳ 明朝"/>
                        <a:cs typeface="Times New Roman"/>
                      </a:endParaRPr>
                    </a:p>
                  </a:txBody>
                  <a:tcPr marL="21819" marR="218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 Box 3"/>
          <p:cNvSpPr txBox="1">
            <a:spLocks noChangeArrowheads="1"/>
          </p:cNvSpPr>
          <p:nvPr/>
        </p:nvSpPr>
        <p:spPr bwMode="auto">
          <a:xfrm>
            <a:off x="1743290" y="52341"/>
            <a:ext cx="6033065" cy="431087"/>
          </a:xfrm>
          <a:prstGeom prst="rect">
            <a:avLst/>
          </a:prstGeom>
          <a:noFill/>
          <a:ln w="9525">
            <a:noFill/>
            <a:miter lim="800000"/>
            <a:headEnd/>
            <a:tailEnd/>
          </a:ln>
          <a:effectLst/>
        </p:spPr>
        <p:txBody>
          <a:bodyPr wrap="square" lIns="61162" tIns="30579" rIns="30579" bIns="30579" anchor="ctr">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defRPr/>
            </a:pPr>
            <a:r>
              <a:rPr lang="en-US" altLang="ja-JP" i="0" dirty="0" smtClean="0">
                <a:solidFill>
                  <a:schemeClr val="bg1"/>
                </a:solidFill>
                <a:latin typeface="Arial" pitchFamily="34" charset="0"/>
              </a:rPr>
              <a:t>4-2. Expansion GW  </a:t>
            </a:r>
            <a:r>
              <a:rPr lang="en-US" altLang="ja-JP" i="0" dirty="0">
                <a:solidFill>
                  <a:schemeClr val="bg1"/>
                </a:solidFill>
                <a:latin typeface="Arial" pitchFamily="34" charset="0"/>
              </a:rPr>
              <a:t>Capacity </a:t>
            </a:r>
            <a:r>
              <a:rPr lang="en-US" altLang="ja-JP" i="0" dirty="0" smtClean="0">
                <a:solidFill>
                  <a:schemeClr val="bg1"/>
                </a:solidFill>
                <a:latin typeface="Arial" pitchFamily="34" charset="0"/>
              </a:rPr>
              <a:t>(2)  </a:t>
            </a:r>
            <a:r>
              <a:rPr lang="en-US" altLang="ja-JP" i="0" dirty="0" smtClean="0">
                <a:solidFill>
                  <a:schemeClr val="bg1"/>
                </a:solidFill>
                <a:effectLst>
                  <a:outerShdw blurRad="38100" dist="38100" dir="2700000" algn="tl">
                    <a:srgbClr val="C0C0C0"/>
                  </a:outerShdw>
                </a:effectLst>
                <a:latin typeface="Arial" pitchFamily="34" charset="0"/>
              </a:rPr>
              <a:t> </a:t>
            </a:r>
            <a:endParaRPr lang="en-US" altLang="ja-JP" i="0" dirty="0">
              <a:solidFill>
                <a:schemeClr val="bg1"/>
              </a:solidFill>
              <a:effectLst>
                <a:outerShdw blurRad="38100" dist="38100" dir="2700000" algn="tl">
                  <a:srgbClr val="C0C0C0"/>
                </a:outerShdw>
              </a:effectLst>
              <a:latin typeface="Arial" pitchFamily="34" charset="0"/>
            </a:endParaRPr>
          </a:p>
        </p:txBody>
      </p:sp>
      <p:sp>
        <p:nvSpPr>
          <p:cNvPr id="5" name="正方形/長方形 4"/>
          <p:cNvSpPr/>
          <p:nvPr/>
        </p:nvSpPr>
        <p:spPr>
          <a:xfrm>
            <a:off x="647564" y="685024"/>
            <a:ext cx="2714205" cy="338554"/>
          </a:xfrm>
          <a:prstGeom prst="rect">
            <a:avLst/>
          </a:prstGeom>
        </p:spPr>
        <p:txBody>
          <a:bodyPr wrap="none">
            <a:spAutoFit/>
          </a:bodyPr>
          <a:lstStyle/>
          <a:p>
            <a:r>
              <a:rPr lang="en-US" altLang="ja-JP" sz="1600" dirty="0" smtClean="0"/>
              <a:t>NS1000 as Expansion GW</a:t>
            </a:r>
          </a:p>
        </p:txBody>
      </p:sp>
    </p:spTree>
    <p:extLst>
      <p:ext uri="{BB962C8B-B14F-4D97-AF65-F5344CB8AC3E}">
        <p14:creationId xmlns:p14="http://schemas.microsoft.com/office/powerpoint/2010/main" val="17496983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43290" y="52341"/>
            <a:ext cx="6033065" cy="431087"/>
          </a:xfrm>
          <a:prstGeom prst="rect">
            <a:avLst/>
          </a:prstGeom>
          <a:noFill/>
          <a:ln w="9525">
            <a:noFill/>
            <a:miter lim="800000"/>
            <a:headEnd/>
            <a:tailEnd/>
          </a:ln>
          <a:effectLst/>
        </p:spPr>
        <p:txBody>
          <a:bodyPr wrap="square" lIns="61162" tIns="30579" rIns="30579" bIns="30579" anchor="ctr">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defRPr/>
            </a:pPr>
            <a:r>
              <a:rPr lang="en-US" altLang="ja-JP" i="0" dirty="0" smtClean="0">
                <a:solidFill>
                  <a:schemeClr val="bg1"/>
                </a:solidFill>
                <a:latin typeface="Arial" pitchFamily="34" charset="0"/>
              </a:rPr>
              <a:t>4-2. Expansion GW  </a:t>
            </a:r>
            <a:r>
              <a:rPr lang="en-US" altLang="ja-JP" i="0" dirty="0">
                <a:solidFill>
                  <a:schemeClr val="bg1"/>
                </a:solidFill>
                <a:latin typeface="Arial" pitchFamily="34" charset="0"/>
              </a:rPr>
              <a:t>Capacity </a:t>
            </a:r>
            <a:r>
              <a:rPr lang="en-US" altLang="ja-JP" i="0" dirty="0" smtClean="0">
                <a:solidFill>
                  <a:schemeClr val="bg1"/>
                </a:solidFill>
                <a:latin typeface="Arial" pitchFamily="34" charset="0"/>
              </a:rPr>
              <a:t>(3)  </a:t>
            </a:r>
            <a:r>
              <a:rPr lang="en-US" altLang="ja-JP" i="0" dirty="0" smtClean="0">
                <a:solidFill>
                  <a:schemeClr val="bg1"/>
                </a:solidFill>
                <a:effectLst>
                  <a:outerShdw blurRad="38100" dist="38100" dir="2700000" algn="tl">
                    <a:srgbClr val="C0C0C0"/>
                  </a:outerShdw>
                </a:effectLst>
                <a:latin typeface="Arial" pitchFamily="34" charset="0"/>
              </a:rPr>
              <a:t> </a:t>
            </a:r>
            <a:endParaRPr lang="en-US" altLang="ja-JP" i="0" dirty="0">
              <a:solidFill>
                <a:schemeClr val="bg1"/>
              </a:solidFill>
              <a:effectLst>
                <a:outerShdw blurRad="38100" dist="38100" dir="2700000" algn="tl">
                  <a:srgbClr val="C0C0C0"/>
                </a:outerShdw>
              </a:effectLst>
              <a:latin typeface="Arial"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1065932934"/>
              </p:ext>
            </p:extLst>
          </p:nvPr>
        </p:nvGraphicFramePr>
        <p:xfrm>
          <a:off x="863588" y="1131590"/>
          <a:ext cx="7416824" cy="3147697"/>
        </p:xfrm>
        <a:graphic>
          <a:graphicData uri="http://schemas.openxmlformats.org/drawingml/2006/table">
            <a:tbl>
              <a:tblPr firstRow="1" firstCol="1" bandRow="1">
                <a:tableStyleId>{5C22544A-7EE6-4342-B048-85BDC9FD1C3A}</a:tableStyleId>
              </a:tblPr>
              <a:tblGrid>
                <a:gridCol w="498892"/>
                <a:gridCol w="1330372"/>
                <a:gridCol w="898001"/>
                <a:gridCol w="1809239"/>
                <a:gridCol w="1170432"/>
                <a:gridCol w="570097"/>
                <a:gridCol w="570097"/>
                <a:gridCol w="569694"/>
              </a:tblGrid>
              <a:tr h="111606">
                <a:tc rowSpan="2" gridSpan="4">
                  <a:txBody>
                    <a:bodyPr/>
                    <a:lstStyle/>
                    <a:p>
                      <a:pPr algn="just">
                        <a:spcAft>
                          <a:spcPts val="0"/>
                        </a:spcAft>
                      </a:pPr>
                      <a:r>
                        <a:rPr lang="en-US" sz="800" kern="10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4">
                  <a:txBody>
                    <a:bodyPr/>
                    <a:lstStyle/>
                    <a:p>
                      <a:pPr algn="ctr">
                        <a:spcAft>
                          <a:spcPts val="0"/>
                        </a:spcAft>
                      </a:pPr>
                      <a:r>
                        <a:rPr lang="en-US" sz="800" kern="0">
                          <a:solidFill>
                            <a:schemeClr val="tx1"/>
                          </a:solidFill>
                          <a:effectLst/>
                        </a:rPr>
                        <a:t>NS700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38996">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800" kern="0">
                          <a:solidFill>
                            <a:schemeClr val="tx1"/>
                          </a:solidFill>
                          <a:effectLst/>
                        </a:rPr>
                        <a:t>Basic unit</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Basic unit w/1Exp.unit</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Basic unit w/2Exp.unit</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Basic unit w/3Exp.unit</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3212">
                <a:tc gridSpan="4">
                  <a:txBody>
                    <a:bodyPr/>
                    <a:lstStyle/>
                    <a:p>
                      <a:pPr algn="l">
                        <a:spcAft>
                          <a:spcPts val="0"/>
                        </a:spcAft>
                      </a:pPr>
                      <a:r>
                        <a:rPr lang="en-US" sz="800" kern="0">
                          <a:solidFill>
                            <a:schemeClr val="tx1"/>
                          </a:solidFill>
                          <a:effectLst/>
                        </a:rPr>
                        <a:t>User</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a:solidFill>
                            <a:schemeClr val="tx1"/>
                          </a:solidFill>
                          <a:effectLst/>
                        </a:rPr>
                        <a:t>(Not dependent on the gateway, see system capacity)</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3212">
                <a:tc gridSpan="4">
                  <a:txBody>
                    <a:bodyPr/>
                    <a:lstStyle/>
                    <a:p>
                      <a:pPr algn="l">
                        <a:spcAft>
                          <a:spcPts val="0"/>
                        </a:spcAft>
                      </a:pPr>
                      <a:r>
                        <a:rPr lang="en-US" sz="800" kern="0">
                          <a:solidFill>
                            <a:schemeClr val="tx1"/>
                          </a:solidFill>
                          <a:effectLst/>
                        </a:rPr>
                        <a:t>Device for User (Extension) (pcs)</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dirty="0">
                          <a:solidFill>
                            <a:schemeClr val="tx1"/>
                          </a:solidFill>
                          <a:effectLst/>
                        </a:rPr>
                        <a:t>(Not dependent on the gateway, see system capacity)</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11606">
                <a:tc rowSpan="12">
                  <a:txBody>
                    <a:bodyPr/>
                    <a:lstStyle/>
                    <a:p>
                      <a:pPr algn="l">
                        <a:spcAft>
                          <a:spcPts val="0"/>
                        </a:spcAft>
                      </a:pPr>
                      <a:r>
                        <a:rPr lang="en-US"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l">
                        <a:spcAft>
                          <a:spcPts val="0"/>
                        </a:spcAft>
                      </a:pPr>
                      <a:r>
                        <a:rPr lang="en-US" sz="800" kern="0">
                          <a:solidFill>
                            <a:schemeClr val="tx1"/>
                          </a:solidFill>
                          <a:effectLst/>
                        </a:rPr>
                        <a:t>Wired device (pcs)</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166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198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230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262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606">
                <a:tc vMerge="1">
                  <a:txBody>
                    <a:bodyPr/>
                    <a:lstStyle/>
                    <a:p>
                      <a:endParaRPr kumimoji="1" lang="ja-JP" altLang="en-US"/>
                    </a:p>
                  </a:txBody>
                  <a:tcPr/>
                </a:tc>
                <a:tc rowSpan="9">
                  <a:txBody>
                    <a:bodyPr/>
                    <a:lstStyle/>
                    <a:p>
                      <a:pPr algn="l">
                        <a:spcAft>
                          <a:spcPts val="0"/>
                        </a:spcAft>
                      </a:pPr>
                      <a:r>
                        <a:rPr lang="en-US"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spcAft>
                          <a:spcPts val="0"/>
                        </a:spcAft>
                      </a:pPr>
                      <a:r>
                        <a:rPr lang="en-US" sz="800" kern="0">
                          <a:solidFill>
                            <a:schemeClr val="tx1"/>
                          </a:solidFill>
                          <a:effectLst/>
                        </a:rPr>
                        <a:t>IP device (pcs)</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gridSpan="4">
                  <a:txBody>
                    <a:bodyPr/>
                    <a:lstStyle/>
                    <a:p>
                      <a:pPr algn="ctr">
                        <a:spcAft>
                          <a:spcPts val="0"/>
                        </a:spcAft>
                      </a:pPr>
                      <a:r>
                        <a:rPr lang="en-US" sz="800" kern="0">
                          <a:solidFill>
                            <a:schemeClr val="tx1"/>
                          </a:solidFill>
                          <a:effectLst/>
                        </a:rPr>
                        <a:t>128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8159">
                <a:tc vMerge="1">
                  <a:txBody>
                    <a:bodyPr/>
                    <a:lstStyle/>
                    <a:p>
                      <a:endParaRPr kumimoji="1" lang="ja-JP" altLang="en-US"/>
                    </a:p>
                  </a:txBody>
                  <a:tcPr/>
                </a:tc>
                <a:tc vMerge="1">
                  <a:txBody>
                    <a:bodyPr/>
                    <a:lstStyle/>
                    <a:p>
                      <a:endParaRPr kumimoji="1" lang="ja-JP" altLang="en-US"/>
                    </a:p>
                  </a:txBody>
                  <a:tcPr/>
                </a:tc>
                <a:tc rowSpan="3">
                  <a:txBody>
                    <a:bodyPr/>
                    <a:lstStyle/>
                    <a:p>
                      <a:pPr algn="l">
                        <a:spcAft>
                          <a:spcPts val="0"/>
                        </a:spcAft>
                      </a:pPr>
                      <a:r>
                        <a:rPr lang="ja-JP"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800" kern="0" dirty="0">
                          <a:solidFill>
                            <a:schemeClr val="tx1"/>
                          </a:solidFill>
                          <a:effectLst/>
                        </a:rPr>
                        <a:t>IP-PT(NT3/NT5 series)</a:t>
                      </a:r>
                      <a:endParaRPr lang="ja-JP" sz="800" kern="100" dirty="0">
                        <a:solidFill>
                          <a:schemeClr val="tx1"/>
                        </a:solidFill>
                        <a:effectLst/>
                      </a:endParaRPr>
                    </a:p>
                    <a:p>
                      <a:pPr algn="l">
                        <a:spcAft>
                          <a:spcPts val="0"/>
                        </a:spcAft>
                      </a:pPr>
                      <a:r>
                        <a:rPr lang="en-US" sz="800" kern="0" dirty="0" smtClean="0">
                          <a:solidFill>
                            <a:schemeClr val="tx1"/>
                          </a:solidFill>
                          <a:effectLst/>
                        </a:rPr>
                        <a:t>HDV </a:t>
                      </a:r>
                      <a:r>
                        <a:rPr lang="en-US" sz="800" kern="0" dirty="0">
                          <a:solidFill>
                            <a:schemeClr val="tx1"/>
                          </a:solidFill>
                          <a:effectLst/>
                        </a:rPr>
                        <a:t>series</a:t>
                      </a:r>
                      <a:endParaRPr lang="ja-JP" sz="800" kern="100" dirty="0">
                        <a:solidFill>
                          <a:schemeClr val="tx1"/>
                        </a:solidFill>
                        <a:effectLst/>
                      </a:endParaRPr>
                    </a:p>
                    <a:p>
                      <a:pPr algn="l">
                        <a:spcAft>
                          <a:spcPts val="0"/>
                        </a:spcAft>
                      </a:pPr>
                      <a:r>
                        <a:rPr lang="en-US" sz="800" kern="0" dirty="0">
                          <a:solidFill>
                            <a:schemeClr val="tx1"/>
                          </a:solidFill>
                          <a:effectLst/>
                        </a:rPr>
                        <a:t>TGP600</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800" kern="100">
                          <a:solidFill>
                            <a:schemeClr val="tx1"/>
                          </a:solidFill>
                          <a:effectLst/>
                        </a:rPr>
                        <a:t>128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9916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en-US" sz="800" kern="0">
                          <a:solidFill>
                            <a:schemeClr val="tx1"/>
                          </a:solidFill>
                          <a:effectLst/>
                        </a:rPr>
                        <a:t>SIP phone(3rd party)</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800" kern="0">
                          <a:solidFill>
                            <a:schemeClr val="tx1"/>
                          </a:solidFill>
                          <a:effectLst/>
                        </a:rPr>
                        <a:t>128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983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en-US" sz="800" kern="0">
                          <a:solidFill>
                            <a:schemeClr val="tx1"/>
                          </a:solidFill>
                          <a:effectLst/>
                        </a:rPr>
                        <a:t>Communication Camera /</a:t>
                      </a:r>
                      <a:endParaRPr lang="ja-JP" sz="800" kern="100">
                        <a:solidFill>
                          <a:schemeClr val="tx1"/>
                        </a:solidFill>
                        <a:effectLst/>
                      </a:endParaRPr>
                    </a:p>
                    <a:p>
                      <a:pPr algn="l">
                        <a:spcAft>
                          <a:spcPts val="0"/>
                        </a:spcAft>
                      </a:pPr>
                      <a:r>
                        <a:rPr lang="en-US" sz="800" kern="0">
                          <a:solidFill>
                            <a:schemeClr val="tx1"/>
                          </a:solidFill>
                          <a:effectLst/>
                        </a:rPr>
                        <a:t>IP Doorphone</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800" kern="0">
                          <a:solidFill>
                            <a:schemeClr val="tx1"/>
                          </a:solidFill>
                          <a:effectLst/>
                        </a:rPr>
                        <a:t>128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11606">
                <a:tc vMerge="1">
                  <a:txBody>
                    <a:bodyPr/>
                    <a:lstStyle/>
                    <a:p>
                      <a:endParaRPr kumimoji="1" lang="ja-JP" altLang="en-US"/>
                    </a:p>
                  </a:txBody>
                  <a:tcPr/>
                </a:tc>
                <a:tc vMerge="1">
                  <a:txBody>
                    <a:bodyPr/>
                    <a:lstStyle/>
                    <a:p>
                      <a:endParaRPr kumimoji="1" lang="ja-JP" altLang="en-US"/>
                    </a:p>
                  </a:txBody>
                  <a:tcPr/>
                </a:tc>
                <a:tc gridSpan="2">
                  <a:txBody>
                    <a:bodyPr/>
                    <a:lstStyle/>
                    <a:p>
                      <a:pPr algn="l">
                        <a:spcAft>
                          <a:spcPts val="0"/>
                        </a:spcAft>
                      </a:pPr>
                      <a:r>
                        <a:rPr lang="en-US" sz="800" kern="0">
                          <a:solidFill>
                            <a:schemeClr val="tx1"/>
                          </a:solidFill>
                          <a:effectLst/>
                        </a:rPr>
                        <a:t>Legacy device (pcs)</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38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70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102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134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606">
                <a:tc vMerge="1">
                  <a:txBody>
                    <a:bodyPr/>
                    <a:lstStyle/>
                    <a:p>
                      <a:endParaRPr kumimoji="1" lang="ja-JP" altLang="en-US"/>
                    </a:p>
                  </a:txBody>
                  <a:tcPr/>
                </a:tc>
                <a:tc vMerge="1">
                  <a:txBody>
                    <a:bodyPr/>
                    <a:lstStyle/>
                    <a:p>
                      <a:endParaRPr kumimoji="1" lang="ja-JP" altLang="en-US"/>
                    </a:p>
                  </a:txBody>
                  <a:tcPr/>
                </a:tc>
                <a:tc rowSpan="3">
                  <a:txBody>
                    <a:bodyPr/>
                    <a:lstStyle/>
                    <a:p>
                      <a:pPr algn="l">
                        <a:spcAft>
                          <a:spcPts val="0"/>
                        </a:spcAft>
                      </a:pPr>
                      <a:r>
                        <a:rPr lang="ja-JP" sz="800" kern="0" dirty="0">
                          <a:solidFill>
                            <a:schemeClr val="tx1"/>
                          </a:solidFill>
                          <a:effectLst/>
                        </a:rPr>
                        <a:t>　</a:t>
                      </a:r>
                      <a:endParaRPr lang="ja-JP" sz="800" kern="100" dirty="0">
                        <a:solidFill>
                          <a:schemeClr val="tx1"/>
                        </a:solidFill>
                        <a:effectLst/>
                      </a:endParaRPr>
                    </a:p>
                    <a:p>
                      <a:pPr algn="l">
                        <a:spcAft>
                          <a:spcPts val="0"/>
                        </a:spcAft>
                      </a:pPr>
                      <a:r>
                        <a:rPr lang="ja-JP"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800" kern="0">
                          <a:solidFill>
                            <a:schemeClr val="tx1"/>
                          </a:solidFill>
                          <a:effectLst/>
                        </a:rPr>
                        <a:t>SLT</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36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100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132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60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DPT</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34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98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130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60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APT</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32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606">
                <a:tc vMerge="1">
                  <a:txBody>
                    <a:bodyPr/>
                    <a:lstStyle/>
                    <a:p>
                      <a:endParaRPr kumimoji="1" lang="ja-JP" altLang="en-US"/>
                    </a:p>
                  </a:txBody>
                  <a:tcPr/>
                </a:tc>
                <a:tc vMerge="1">
                  <a:txBody>
                    <a:bodyPr/>
                    <a:lstStyle/>
                    <a:p>
                      <a:endParaRPr kumimoji="1" lang="ja-JP" altLang="en-US"/>
                    </a:p>
                  </a:txBody>
                  <a:tcPr/>
                </a:tc>
                <a:tc gridSpan="2">
                  <a:txBody>
                    <a:bodyPr/>
                    <a:lstStyle/>
                    <a:p>
                      <a:pPr algn="just">
                        <a:spcAft>
                          <a:spcPts val="0"/>
                        </a:spcAft>
                      </a:pPr>
                      <a:r>
                        <a:rPr lang="en-US" sz="800" kern="0">
                          <a:solidFill>
                            <a:schemeClr val="tx1"/>
                          </a:solidFill>
                          <a:effectLst/>
                        </a:rPr>
                        <a:t>DSS console</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altLang="ja-JP" sz="800" kern="0" dirty="0" smtClean="0">
                          <a:solidFill>
                            <a:schemeClr val="tx1"/>
                          </a:solidFill>
                          <a:effectLst/>
                          <a:latin typeface="+mn-lt"/>
                          <a:ea typeface="+mn-ea"/>
                          <a:cs typeface="+mn-cs"/>
                        </a:rPr>
                        <a:t>8</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800" kern="0" dirty="0" smtClean="0">
                          <a:solidFill>
                            <a:schemeClr val="tx1"/>
                          </a:solidFill>
                          <a:effectLst/>
                          <a:latin typeface="+mn-lt"/>
                          <a:ea typeface="+mn-ea"/>
                          <a:cs typeface="+mn-cs"/>
                        </a:rPr>
                        <a:t>8</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800" kern="0" dirty="0" smtClean="0">
                          <a:solidFill>
                            <a:schemeClr val="tx1"/>
                          </a:solidFill>
                          <a:effectLst/>
                          <a:latin typeface="+mn-lt"/>
                          <a:ea typeface="+mn-ea"/>
                          <a:cs typeface="+mn-cs"/>
                        </a:rPr>
                        <a:t>8</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800" kern="0" dirty="0" smtClean="0">
                          <a:solidFill>
                            <a:schemeClr val="tx1"/>
                          </a:solidFill>
                          <a:effectLst/>
                          <a:latin typeface="+mn-lt"/>
                          <a:ea typeface="+mn-ea"/>
                          <a:cs typeface="+mn-cs"/>
                        </a:rPr>
                        <a:t>8</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3212">
                <a:tc vMerge="1">
                  <a:txBody>
                    <a:bodyPr/>
                    <a:lstStyle/>
                    <a:p>
                      <a:endParaRPr kumimoji="1" lang="ja-JP" altLang="en-US"/>
                    </a:p>
                  </a:txBody>
                  <a:tcPr/>
                </a:tc>
                <a:tc gridSpan="3">
                  <a:txBody>
                    <a:bodyPr/>
                    <a:lstStyle/>
                    <a:p>
                      <a:pPr algn="l">
                        <a:spcAft>
                          <a:spcPts val="0"/>
                        </a:spcAft>
                      </a:pPr>
                      <a:r>
                        <a:rPr lang="en-US" sz="800" kern="0">
                          <a:solidFill>
                            <a:schemeClr val="tx1"/>
                          </a:solidFill>
                          <a:effectLst/>
                        </a:rPr>
                        <a:t>PS (pcs)</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a:solidFill>
                            <a:schemeClr val="tx1"/>
                          </a:solidFill>
                          <a:effectLst/>
                        </a:rPr>
                        <a:t>(Not dependent on the gateway, see system capacity)</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3212">
                <a:tc vMerge="1">
                  <a:txBody>
                    <a:bodyPr/>
                    <a:lstStyle/>
                    <a:p>
                      <a:endParaRPr kumimoji="1" lang="ja-JP" altLang="en-US"/>
                    </a:p>
                  </a:txBody>
                  <a:tcPr/>
                </a:tc>
                <a:tc gridSpan="3">
                  <a:txBody>
                    <a:bodyPr/>
                    <a:lstStyle/>
                    <a:p>
                      <a:pPr algn="l">
                        <a:spcAft>
                          <a:spcPts val="0"/>
                        </a:spcAft>
                      </a:pPr>
                      <a:r>
                        <a:rPr lang="en-US" sz="800" kern="0" dirty="0">
                          <a:solidFill>
                            <a:schemeClr val="tx1"/>
                          </a:solidFill>
                          <a:effectLst/>
                        </a:rPr>
                        <a:t>Mobile number in user container</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dirty="0">
                          <a:solidFill>
                            <a:schemeClr val="tx1"/>
                          </a:solidFill>
                          <a:effectLst/>
                        </a:rPr>
                        <a:t>(Not dependent on the gateway, see system capacity)</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5" name="正方形/長方形 4"/>
          <p:cNvSpPr/>
          <p:nvPr/>
        </p:nvSpPr>
        <p:spPr>
          <a:xfrm>
            <a:off x="647564" y="699542"/>
            <a:ext cx="2600392" cy="338554"/>
          </a:xfrm>
          <a:prstGeom prst="rect">
            <a:avLst/>
          </a:prstGeom>
        </p:spPr>
        <p:txBody>
          <a:bodyPr wrap="none">
            <a:spAutoFit/>
          </a:bodyPr>
          <a:lstStyle/>
          <a:p>
            <a:r>
              <a:rPr lang="en-US" altLang="ja-JP" sz="1600" dirty="0" smtClean="0"/>
              <a:t>NS700 as Expansion GW</a:t>
            </a:r>
          </a:p>
        </p:txBody>
      </p:sp>
    </p:spTree>
    <p:extLst>
      <p:ext uri="{BB962C8B-B14F-4D97-AF65-F5344CB8AC3E}">
        <p14:creationId xmlns:p14="http://schemas.microsoft.com/office/powerpoint/2010/main" val="6988757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43290" y="52341"/>
            <a:ext cx="6033065" cy="431087"/>
          </a:xfrm>
          <a:prstGeom prst="rect">
            <a:avLst/>
          </a:prstGeom>
          <a:noFill/>
          <a:ln w="9525">
            <a:noFill/>
            <a:miter lim="800000"/>
            <a:headEnd/>
            <a:tailEnd/>
          </a:ln>
          <a:effectLst/>
        </p:spPr>
        <p:txBody>
          <a:bodyPr wrap="square" lIns="61162" tIns="30579" rIns="30579" bIns="30579" anchor="ctr">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defRPr/>
            </a:pPr>
            <a:r>
              <a:rPr lang="en-US" altLang="ja-JP" i="0" dirty="0" smtClean="0">
                <a:solidFill>
                  <a:schemeClr val="bg1"/>
                </a:solidFill>
                <a:latin typeface="Arial" pitchFamily="34" charset="0"/>
              </a:rPr>
              <a:t>4-2. Expansion GW  </a:t>
            </a:r>
            <a:r>
              <a:rPr lang="en-US" altLang="ja-JP" i="0" dirty="0">
                <a:solidFill>
                  <a:schemeClr val="bg1"/>
                </a:solidFill>
                <a:latin typeface="Arial" pitchFamily="34" charset="0"/>
              </a:rPr>
              <a:t>Capacity </a:t>
            </a:r>
            <a:r>
              <a:rPr lang="en-US" altLang="ja-JP" i="0" dirty="0" smtClean="0">
                <a:solidFill>
                  <a:schemeClr val="bg1"/>
                </a:solidFill>
                <a:latin typeface="Arial" pitchFamily="34" charset="0"/>
              </a:rPr>
              <a:t>(4)  </a:t>
            </a:r>
            <a:r>
              <a:rPr lang="en-US" altLang="ja-JP" i="0" dirty="0" smtClean="0">
                <a:solidFill>
                  <a:schemeClr val="bg1"/>
                </a:solidFill>
                <a:effectLst>
                  <a:outerShdw blurRad="38100" dist="38100" dir="2700000" algn="tl">
                    <a:srgbClr val="C0C0C0"/>
                  </a:outerShdw>
                </a:effectLst>
                <a:latin typeface="Arial" pitchFamily="34" charset="0"/>
              </a:rPr>
              <a:t> </a:t>
            </a:r>
            <a:endParaRPr lang="en-US" altLang="ja-JP" i="0" dirty="0">
              <a:solidFill>
                <a:schemeClr val="bg1"/>
              </a:solidFill>
              <a:effectLst>
                <a:outerShdw blurRad="38100" dist="38100" dir="2700000" algn="tl">
                  <a:srgbClr val="C0C0C0"/>
                </a:outerShdw>
              </a:effectLst>
              <a:latin typeface="Arial"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3208393926"/>
              </p:ext>
            </p:extLst>
          </p:nvPr>
        </p:nvGraphicFramePr>
        <p:xfrm>
          <a:off x="899592" y="1164644"/>
          <a:ext cx="7344817" cy="2847266"/>
        </p:xfrm>
        <a:graphic>
          <a:graphicData uri="http://schemas.openxmlformats.org/drawingml/2006/table">
            <a:tbl>
              <a:tblPr firstRow="1" firstCol="1" bandRow="1">
                <a:tableStyleId>{5C22544A-7EE6-4342-B048-85BDC9FD1C3A}</a:tableStyleId>
              </a:tblPr>
              <a:tblGrid>
                <a:gridCol w="1224555"/>
                <a:gridCol w="1123589"/>
                <a:gridCol w="1453748"/>
                <a:gridCol w="1454693"/>
                <a:gridCol w="828092"/>
                <a:gridCol w="662738"/>
                <a:gridCol w="597402"/>
              </a:tblGrid>
              <a:tr h="43514">
                <a:tc rowSpan="2" gridSpan="3">
                  <a:txBody>
                    <a:bodyPr/>
                    <a:lstStyle/>
                    <a:p>
                      <a:pPr algn="just">
                        <a:spcAft>
                          <a:spcPts val="0"/>
                        </a:spcAft>
                      </a:pPr>
                      <a:r>
                        <a:rPr lang="en-US" sz="800" kern="10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gridSpan="4">
                  <a:txBody>
                    <a:bodyPr/>
                    <a:lstStyle/>
                    <a:p>
                      <a:pPr algn="ctr">
                        <a:spcAft>
                          <a:spcPts val="0"/>
                        </a:spcAft>
                      </a:pPr>
                      <a:r>
                        <a:rPr lang="en-US" sz="800" kern="0">
                          <a:solidFill>
                            <a:schemeClr val="tx1"/>
                          </a:solidFill>
                          <a:effectLst/>
                        </a:rPr>
                        <a:t>NS700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1083">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800" kern="0">
                          <a:solidFill>
                            <a:schemeClr val="tx1"/>
                          </a:solidFill>
                          <a:effectLst/>
                        </a:rPr>
                        <a:t>Basic unit</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Basic unit w/1Exp.unit</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Basic unit w/2Exp.unit</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Basic unit w/3Exp.unit</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541">
                <a:tc gridSpan="3">
                  <a:txBody>
                    <a:bodyPr/>
                    <a:lstStyle/>
                    <a:p>
                      <a:pPr algn="l">
                        <a:spcAft>
                          <a:spcPts val="0"/>
                        </a:spcAft>
                      </a:pPr>
                      <a:r>
                        <a:rPr lang="en-US" sz="800" kern="0" dirty="0">
                          <a:solidFill>
                            <a:schemeClr val="tx1"/>
                          </a:solidFill>
                          <a:effectLst/>
                        </a:rPr>
                        <a:t>Add-on Key Module(NT505) (pcs)</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dirty="0">
                          <a:solidFill>
                            <a:schemeClr val="tx1"/>
                          </a:solidFill>
                          <a:effectLst/>
                        </a:rPr>
                        <a:t>(Not dependent on the gateway, see system capacity)</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30541">
                <a:tc gridSpan="3">
                  <a:txBody>
                    <a:bodyPr/>
                    <a:lstStyle/>
                    <a:p>
                      <a:pPr algn="l">
                        <a:spcAft>
                          <a:spcPts val="0"/>
                        </a:spcAft>
                      </a:pPr>
                      <a:r>
                        <a:rPr lang="en-US" sz="800" kern="0">
                          <a:solidFill>
                            <a:schemeClr val="tx1"/>
                          </a:solidFill>
                          <a:effectLst/>
                        </a:rPr>
                        <a:t>Add-on Key Module(NT303,305) (pcs)</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dirty="0">
                          <a:solidFill>
                            <a:schemeClr val="tx1"/>
                          </a:solidFill>
                          <a:effectLst/>
                        </a:rPr>
                        <a:t>(Not dependent on the gateway, see system capacity)</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514">
                <a:tc gridSpan="3">
                  <a:txBody>
                    <a:bodyPr/>
                    <a:lstStyle/>
                    <a:p>
                      <a:pPr algn="l">
                        <a:spcAft>
                          <a:spcPts val="0"/>
                        </a:spcAft>
                      </a:pPr>
                      <a:r>
                        <a:rPr lang="en-US" sz="800" kern="0">
                          <a:solidFill>
                            <a:schemeClr val="tx1"/>
                          </a:solidFill>
                          <a:effectLst/>
                        </a:rPr>
                        <a:t>CS</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a:solidFill>
                            <a:schemeClr val="tx1"/>
                          </a:solidFill>
                          <a:effectLst/>
                        </a:rPr>
                        <a:t>256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30541">
                <a:tc rowSpan="2">
                  <a:txBody>
                    <a:bodyPr/>
                    <a:lstStyle/>
                    <a:p>
                      <a:pPr algn="l">
                        <a:spcAft>
                          <a:spcPts val="0"/>
                        </a:spcAft>
                      </a:pPr>
                      <a:r>
                        <a:rPr lang="en-US"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spcAft>
                          <a:spcPts val="0"/>
                        </a:spcAft>
                      </a:pPr>
                      <a:r>
                        <a:rPr lang="en-US" sz="800" kern="0">
                          <a:solidFill>
                            <a:schemeClr val="tx1"/>
                          </a:solidFill>
                          <a:effectLst/>
                        </a:rPr>
                        <a:t>IP-CS (pcs)</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4">
                  <a:txBody>
                    <a:bodyPr/>
                    <a:lstStyle/>
                    <a:p>
                      <a:pPr algn="ctr">
                        <a:spcAft>
                          <a:spcPts val="0"/>
                        </a:spcAft>
                      </a:pPr>
                      <a:r>
                        <a:rPr lang="en-US" sz="800" kern="0">
                          <a:solidFill>
                            <a:schemeClr val="tx1"/>
                          </a:solidFill>
                          <a:effectLst/>
                        </a:rPr>
                        <a:t>(Not dependent on the gateway, see system capacity)</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514">
                <a:tc vMerge="1">
                  <a:txBody>
                    <a:bodyPr/>
                    <a:lstStyle/>
                    <a:p>
                      <a:endParaRPr kumimoji="1" lang="ja-JP" altLang="en-US"/>
                    </a:p>
                  </a:txBody>
                  <a:tcPr/>
                </a:tc>
                <a:tc gridSpan="2">
                  <a:txBody>
                    <a:bodyPr/>
                    <a:lstStyle/>
                    <a:p>
                      <a:pPr algn="l">
                        <a:spcAft>
                          <a:spcPts val="0"/>
                        </a:spcAft>
                      </a:pPr>
                      <a:r>
                        <a:rPr lang="en-US" sz="800" kern="0">
                          <a:solidFill>
                            <a:schemeClr val="tx1"/>
                          </a:solidFill>
                          <a:effectLst/>
                        </a:rPr>
                        <a:t>CS(DPT-2ch CS)</a:t>
                      </a:r>
                      <a:r>
                        <a:rPr lang="ja-JP" sz="800" kern="0">
                          <a:solidFill>
                            <a:schemeClr val="tx1"/>
                          </a:solidFill>
                          <a:effectLst/>
                        </a:rPr>
                        <a:t>　</a:t>
                      </a:r>
                      <a:r>
                        <a:rPr lang="en-US" sz="800" kern="0">
                          <a:solidFill>
                            <a:schemeClr val="tx1"/>
                          </a:solidFill>
                          <a:effectLst/>
                        </a:rPr>
                        <a:t>(pcs)</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16</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24</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32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gridSpan="3">
                  <a:txBody>
                    <a:bodyPr/>
                    <a:lstStyle/>
                    <a:p>
                      <a:pPr algn="just">
                        <a:spcAft>
                          <a:spcPts val="0"/>
                        </a:spcAft>
                      </a:pPr>
                      <a:r>
                        <a:rPr lang="en-US" sz="800" kern="100">
                          <a:solidFill>
                            <a:schemeClr val="tx1"/>
                          </a:solidFill>
                          <a:effectLst/>
                        </a:rPr>
                        <a:t>Trunk (ch)</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102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138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174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210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rowSpan="10">
                  <a:txBody>
                    <a:bodyPr/>
                    <a:lstStyle/>
                    <a:p>
                      <a:pPr algn="just">
                        <a:spcAft>
                          <a:spcPts val="0"/>
                        </a:spcAft>
                      </a:pPr>
                      <a:r>
                        <a:rPr lang="en-US" sz="800" kern="10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spcAft>
                          <a:spcPts val="0"/>
                        </a:spcAft>
                      </a:pPr>
                      <a:r>
                        <a:rPr lang="en-US" sz="800" kern="0">
                          <a:solidFill>
                            <a:schemeClr val="tx1"/>
                          </a:solidFill>
                          <a:effectLst/>
                        </a:rPr>
                        <a:t>IP Trunk (ch)</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gridSpan="4">
                  <a:txBody>
                    <a:bodyPr/>
                    <a:lstStyle/>
                    <a:p>
                      <a:pPr algn="ctr">
                        <a:spcAft>
                          <a:spcPts val="0"/>
                        </a:spcAft>
                      </a:pPr>
                      <a:r>
                        <a:rPr lang="en-US" sz="800" kern="0">
                          <a:solidFill>
                            <a:schemeClr val="tx1"/>
                          </a:solidFill>
                          <a:effectLst/>
                        </a:rPr>
                        <a:t>64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514">
                <a:tc vMerge="1">
                  <a:txBody>
                    <a:bodyPr/>
                    <a:lstStyle/>
                    <a:p>
                      <a:endParaRPr kumimoji="1" lang="ja-JP" altLang="en-US"/>
                    </a:p>
                  </a:txBody>
                  <a:tcPr/>
                </a:tc>
                <a:tc rowSpan="2">
                  <a:txBody>
                    <a:bodyPr/>
                    <a:lstStyle/>
                    <a:p>
                      <a:pPr algn="l">
                        <a:spcAft>
                          <a:spcPts val="0"/>
                        </a:spcAft>
                      </a:pPr>
                      <a:r>
                        <a:rPr lang="ja-JP" sz="800" kern="0" dirty="0">
                          <a:solidFill>
                            <a:schemeClr val="tx1"/>
                          </a:solidFill>
                          <a:effectLst/>
                        </a:rPr>
                        <a:t>　</a:t>
                      </a:r>
                      <a:endParaRPr lang="ja-JP" sz="800" kern="100" dirty="0">
                        <a:solidFill>
                          <a:schemeClr val="tx1"/>
                        </a:solidFill>
                        <a:effectLst/>
                      </a:endParaRPr>
                    </a:p>
                    <a:p>
                      <a:pPr algn="l">
                        <a:spcAft>
                          <a:spcPts val="0"/>
                        </a:spcAft>
                      </a:pPr>
                      <a:r>
                        <a:rPr lang="ja-JP"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800" kern="0">
                          <a:solidFill>
                            <a:schemeClr val="tx1"/>
                          </a:solidFill>
                          <a:effectLst/>
                        </a:rPr>
                        <a:t>SIP Trunk</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800" kern="0">
                          <a:solidFill>
                            <a:schemeClr val="tx1"/>
                          </a:solidFill>
                          <a:effectLst/>
                        </a:rPr>
                        <a:t>64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51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H.323 Trunk</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800" kern="100">
                          <a:solidFill>
                            <a:schemeClr val="tx1"/>
                          </a:solidFill>
                          <a:effectLst/>
                        </a:rPr>
                        <a:t>32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514">
                <a:tc vMerge="1">
                  <a:txBody>
                    <a:bodyPr/>
                    <a:lstStyle/>
                    <a:p>
                      <a:endParaRPr kumimoji="1" lang="ja-JP" altLang="en-US"/>
                    </a:p>
                  </a:txBody>
                  <a:tcPr/>
                </a:tc>
                <a:tc gridSpan="2">
                  <a:txBody>
                    <a:bodyPr/>
                    <a:lstStyle/>
                    <a:p>
                      <a:pPr algn="l">
                        <a:spcAft>
                          <a:spcPts val="0"/>
                        </a:spcAft>
                      </a:pPr>
                      <a:r>
                        <a:rPr lang="en-US" sz="800" kern="0">
                          <a:solidFill>
                            <a:schemeClr val="tx1"/>
                          </a:solidFill>
                          <a:effectLst/>
                        </a:rPr>
                        <a:t>Legacy Trunk (ch)</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38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74</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110</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146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vMerge="1">
                  <a:txBody>
                    <a:bodyPr/>
                    <a:lstStyle/>
                    <a:p>
                      <a:endParaRPr kumimoji="1" lang="ja-JP" altLang="en-US"/>
                    </a:p>
                  </a:txBody>
                  <a:tcPr/>
                </a:tc>
                <a:tc rowSpan="6">
                  <a:txBody>
                    <a:bodyPr/>
                    <a:lstStyle/>
                    <a:p>
                      <a:pPr algn="l">
                        <a:spcAft>
                          <a:spcPts val="0"/>
                        </a:spcAft>
                      </a:pPr>
                      <a:r>
                        <a:rPr lang="ja-JP" sz="800" kern="0" dirty="0">
                          <a:solidFill>
                            <a:schemeClr val="tx1"/>
                          </a:solidFill>
                          <a:effectLst/>
                        </a:rPr>
                        <a:t>　</a:t>
                      </a:r>
                      <a:endParaRPr lang="ja-JP" sz="800" kern="100" dirty="0">
                        <a:solidFill>
                          <a:schemeClr val="tx1"/>
                        </a:solidFill>
                        <a:effectLst/>
                      </a:endParaRPr>
                    </a:p>
                    <a:p>
                      <a:pPr algn="l">
                        <a:spcAft>
                          <a:spcPts val="0"/>
                        </a:spcAft>
                      </a:pPr>
                      <a:r>
                        <a:rPr lang="en-US"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800" kern="0">
                          <a:solidFill>
                            <a:schemeClr val="tx1"/>
                          </a:solidFill>
                          <a:effectLst/>
                        </a:rPr>
                        <a:t>LCOT</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36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48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BRI</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32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48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PRI23</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23</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46</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69</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92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PRI30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30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90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120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T1</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E1</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30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90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120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gridSpan="3">
                  <a:txBody>
                    <a:bodyPr/>
                    <a:lstStyle/>
                    <a:p>
                      <a:pPr algn="just">
                        <a:spcAft>
                          <a:spcPts val="0"/>
                        </a:spcAft>
                      </a:pPr>
                      <a:r>
                        <a:rPr lang="en-US" sz="800" kern="0">
                          <a:solidFill>
                            <a:schemeClr val="tx1"/>
                          </a:solidFill>
                          <a:effectLst/>
                        </a:rPr>
                        <a:t>Other I/O</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800" kern="100">
                          <a:solidFill>
                            <a:schemeClr val="tx1"/>
                          </a:solidFill>
                          <a:effectLst/>
                        </a:rPr>
                        <a:t> </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00">
                          <a:solidFill>
                            <a:schemeClr val="tx1"/>
                          </a:solidFill>
                          <a:effectLst/>
                        </a:rPr>
                        <a:t> </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00">
                          <a:solidFill>
                            <a:schemeClr val="tx1"/>
                          </a:solidFill>
                          <a:effectLst/>
                        </a:rPr>
                        <a:t> </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00">
                          <a:solidFill>
                            <a:schemeClr val="tx1"/>
                          </a:solidFill>
                          <a:effectLst/>
                        </a:rPr>
                        <a:t> </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rowSpan="3" gridSpan="2">
                  <a:txBody>
                    <a:bodyPr/>
                    <a:lstStyle/>
                    <a:p>
                      <a:pPr algn="just">
                        <a:spcAft>
                          <a:spcPts val="0"/>
                        </a:spcAft>
                      </a:pPr>
                      <a:r>
                        <a:rPr lang="en-US" sz="800" kern="10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kumimoji="1" lang="ja-JP" altLang="en-US"/>
                    </a:p>
                  </a:txBody>
                  <a:tcPr/>
                </a:tc>
                <a:tc>
                  <a:txBody>
                    <a:bodyPr/>
                    <a:lstStyle/>
                    <a:p>
                      <a:pPr algn="l">
                        <a:spcAft>
                          <a:spcPts val="0"/>
                        </a:spcAft>
                      </a:pPr>
                      <a:r>
                        <a:rPr lang="en-US" sz="800" kern="0">
                          <a:solidFill>
                            <a:schemeClr val="tx1"/>
                          </a:solidFill>
                          <a:effectLst/>
                        </a:rPr>
                        <a:t>Doorphone</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gridSpan="2" vMerge="1">
                  <a:txBody>
                    <a:bodyPr/>
                    <a:lstStyle/>
                    <a:p>
                      <a:endParaRPr kumimoji="1" lang="ja-JP" altLang="en-US"/>
                    </a:p>
                  </a:txBody>
                  <a:tcPr/>
                </a:tc>
                <a:tc hMerge="1" vMerge="1">
                  <a:txBody>
                    <a:bodyPr/>
                    <a:lstStyle/>
                    <a:p>
                      <a:endParaRPr kumimoji="1" lang="ja-JP" altLang="en-US"/>
                    </a:p>
                  </a:txBody>
                  <a:tcPr/>
                </a:tc>
                <a:tc>
                  <a:txBody>
                    <a:bodyPr/>
                    <a:lstStyle/>
                    <a:p>
                      <a:pPr algn="l">
                        <a:spcAft>
                          <a:spcPts val="0"/>
                        </a:spcAft>
                      </a:pPr>
                      <a:r>
                        <a:rPr lang="en-US" sz="800" kern="0">
                          <a:solidFill>
                            <a:schemeClr val="tx1"/>
                          </a:solidFill>
                          <a:effectLst/>
                        </a:rPr>
                        <a:t>Opener</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gridSpan="2" vMerge="1">
                  <a:txBody>
                    <a:bodyPr/>
                    <a:lstStyle/>
                    <a:p>
                      <a:endParaRPr kumimoji="1" lang="ja-JP" altLang="en-US"/>
                    </a:p>
                  </a:txBody>
                  <a:tcPr/>
                </a:tc>
                <a:tc hMerge="1" vMerge="1">
                  <a:txBody>
                    <a:bodyPr/>
                    <a:lstStyle/>
                    <a:p>
                      <a:endParaRPr kumimoji="1" lang="ja-JP" altLang="en-US"/>
                    </a:p>
                  </a:txBody>
                  <a:tcPr/>
                </a:tc>
                <a:tc>
                  <a:txBody>
                    <a:bodyPr/>
                    <a:lstStyle/>
                    <a:p>
                      <a:pPr algn="l">
                        <a:spcAft>
                          <a:spcPts val="0"/>
                        </a:spcAft>
                      </a:pPr>
                      <a:r>
                        <a:rPr lang="en-US" sz="800" kern="0">
                          <a:solidFill>
                            <a:schemeClr val="tx1"/>
                          </a:solidFill>
                          <a:effectLst/>
                        </a:rPr>
                        <a:t>Sensor</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8</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正方形/長方形 4"/>
          <p:cNvSpPr/>
          <p:nvPr/>
        </p:nvSpPr>
        <p:spPr>
          <a:xfrm>
            <a:off x="647564" y="699542"/>
            <a:ext cx="2600392" cy="338554"/>
          </a:xfrm>
          <a:prstGeom prst="rect">
            <a:avLst/>
          </a:prstGeom>
        </p:spPr>
        <p:txBody>
          <a:bodyPr wrap="none">
            <a:spAutoFit/>
          </a:bodyPr>
          <a:lstStyle/>
          <a:p>
            <a:r>
              <a:rPr lang="en-US" altLang="ja-JP" sz="1600" dirty="0" smtClean="0"/>
              <a:t>NS700 as Expansion GW</a:t>
            </a:r>
          </a:p>
        </p:txBody>
      </p:sp>
    </p:spTree>
    <p:extLst>
      <p:ext uri="{BB962C8B-B14F-4D97-AF65-F5344CB8AC3E}">
        <p14:creationId xmlns:p14="http://schemas.microsoft.com/office/powerpoint/2010/main" val="35443801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43290" y="52341"/>
            <a:ext cx="6033065" cy="431087"/>
          </a:xfrm>
          <a:prstGeom prst="rect">
            <a:avLst/>
          </a:prstGeom>
          <a:noFill/>
          <a:ln w="9525">
            <a:noFill/>
            <a:miter lim="800000"/>
            <a:headEnd/>
            <a:tailEnd/>
          </a:ln>
          <a:effectLst/>
        </p:spPr>
        <p:txBody>
          <a:bodyPr wrap="square" lIns="61162" tIns="30579" rIns="30579" bIns="30579" anchor="ctr">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defRPr/>
            </a:pPr>
            <a:r>
              <a:rPr lang="en-US" altLang="ja-JP" i="0" dirty="0" smtClean="0">
                <a:solidFill>
                  <a:schemeClr val="bg1"/>
                </a:solidFill>
                <a:latin typeface="Arial" pitchFamily="34" charset="0"/>
              </a:rPr>
              <a:t>4-2. Expansion GW  </a:t>
            </a:r>
            <a:r>
              <a:rPr lang="en-US" altLang="ja-JP" i="0" dirty="0">
                <a:solidFill>
                  <a:schemeClr val="bg1"/>
                </a:solidFill>
                <a:latin typeface="Arial" pitchFamily="34" charset="0"/>
              </a:rPr>
              <a:t>Capacity </a:t>
            </a:r>
            <a:r>
              <a:rPr lang="en-US" altLang="ja-JP" i="0" dirty="0" smtClean="0">
                <a:solidFill>
                  <a:schemeClr val="bg1"/>
                </a:solidFill>
                <a:latin typeface="Arial" pitchFamily="34" charset="0"/>
              </a:rPr>
              <a:t>(5)  </a:t>
            </a:r>
            <a:r>
              <a:rPr lang="en-US" altLang="ja-JP" i="0" dirty="0" smtClean="0">
                <a:solidFill>
                  <a:schemeClr val="bg1"/>
                </a:solidFill>
                <a:effectLst>
                  <a:outerShdw blurRad="38100" dist="38100" dir="2700000" algn="tl">
                    <a:srgbClr val="C0C0C0"/>
                  </a:outerShdw>
                </a:effectLst>
                <a:latin typeface="Arial" pitchFamily="34" charset="0"/>
              </a:rPr>
              <a:t> </a:t>
            </a:r>
            <a:endParaRPr lang="en-US" altLang="ja-JP" i="0" dirty="0">
              <a:solidFill>
                <a:schemeClr val="bg1"/>
              </a:solidFill>
              <a:effectLst>
                <a:outerShdw blurRad="38100" dist="38100" dir="2700000" algn="tl">
                  <a:srgbClr val="C0C0C0"/>
                </a:outerShdw>
              </a:effectLst>
              <a:latin typeface="Arial" pitchFamily="34" charset="0"/>
            </a:endParaRPr>
          </a:p>
        </p:txBody>
      </p:sp>
      <p:sp>
        <p:nvSpPr>
          <p:cNvPr id="3" name="正方形/長方形 2"/>
          <p:cNvSpPr/>
          <p:nvPr/>
        </p:nvSpPr>
        <p:spPr>
          <a:xfrm>
            <a:off x="647564" y="699542"/>
            <a:ext cx="2600392" cy="338554"/>
          </a:xfrm>
          <a:prstGeom prst="rect">
            <a:avLst/>
          </a:prstGeom>
        </p:spPr>
        <p:txBody>
          <a:bodyPr wrap="none">
            <a:spAutoFit/>
          </a:bodyPr>
          <a:lstStyle/>
          <a:p>
            <a:r>
              <a:rPr lang="en-US" altLang="ja-JP" sz="1600" dirty="0" smtClean="0"/>
              <a:t>NS500 as Expansion GW</a:t>
            </a:r>
          </a:p>
        </p:txBody>
      </p:sp>
      <p:graphicFrame>
        <p:nvGraphicFramePr>
          <p:cNvPr id="2" name="表 1"/>
          <p:cNvGraphicFramePr>
            <a:graphicFrameLocks noGrp="1"/>
          </p:cNvGraphicFramePr>
          <p:nvPr>
            <p:extLst>
              <p:ext uri="{D42A27DB-BD31-4B8C-83A1-F6EECF244321}">
                <p14:modId xmlns:p14="http://schemas.microsoft.com/office/powerpoint/2010/main" val="4008118570"/>
              </p:ext>
            </p:extLst>
          </p:nvPr>
        </p:nvGraphicFramePr>
        <p:xfrm>
          <a:off x="971599" y="1134787"/>
          <a:ext cx="7380820" cy="3021139"/>
        </p:xfrm>
        <a:graphic>
          <a:graphicData uri="http://schemas.openxmlformats.org/drawingml/2006/table">
            <a:tbl>
              <a:tblPr firstRow="1" firstCol="1" bandRow="1">
                <a:tableStyleId>{5C22544A-7EE6-4342-B048-85BDC9FD1C3A}</a:tableStyleId>
              </a:tblPr>
              <a:tblGrid>
                <a:gridCol w="1037649"/>
                <a:gridCol w="952080"/>
                <a:gridCol w="686115"/>
                <a:gridCol w="1788653"/>
                <a:gridCol w="828092"/>
                <a:gridCol w="696077"/>
                <a:gridCol w="696077"/>
                <a:gridCol w="696077"/>
              </a:tblGrid>
              <a:tr h="109586">
                <a:tc rowSpan="2" gridSpan="4">
                  <a:txBody>
                    <a:bodyPr/>
                    <a:lstStyle/>
                    <a:p>
                      <a:pPr algn="just">
                        <a:spcAft>
                          <a:spcPts val="0"/>
                        </a:spcAft>
                      </a:pPr>
                      <a:r>
                        <a:rPr lang="en-US" sz="800" kern="10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4">
                  <a:txBody>
                    <a:bodyPr/>
                    <a:lstStyle/>
                    <a:p>
                      <a:pPr algn="ctr">
                        <a:spcAft>
                          <a:spcPts val="0"/>
                        </a:spcAft>
                      </a:pPr>
                      <a:r>
                        <a:rPr lang="en-US" sz="800" kern="0">
                          <a:solidFill>
                            <a:schemeClr val="tx1"/>
                          </a:solidFill>
                          <a:effectLst/>
                        </a:rPr>
                        <a:t>NS500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19173">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800" kern="0">
                          <a:solidFill>
                            <a:schemeClr val="tx1"/>
                          </a:solidFill>
                          <a:effectLst/>
                        </a:rPr>
                        <a:t>Basic unit</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Basic unit w/1Exp.unit</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Basic unit w/2Exp.unit</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Basic unit w/3Exp.unit</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173">
                <a:tc gridSpan="4">
                  <a:txBody>
                    <a:bodyPr/>
                    <a:lstStyle/>
                    <a:p>
                      <a:pPr algn="l">
                        <a:spcAft>
                          <a:spcPts val="0"/>
                        </a:spcAft>
                      </a:pPr>
                      <a:r>
                        <a:rPr lang="en-US" sz="800" kern="0">
                          <a:solidFill>
                            <a:schemeClr val="tx1"/>
                          </a:solidFill>
                          <a:effectLst/>
                        </a:rPr>
                        <a:t>User</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dirty="0">
                          <a:solidFill>
                            <a:schemeClr val="tx1"/>
                          </a:solidFill>
                          <a:effectLst/>
                        </a:rPr>
                        <a:t>(Not dependent on the gateway, see system capacity)</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19173">
                <a:tc gridSpan="4">
                  <a:txBody>
                    <a:bodyPr/>
                    <a:lstStyle/>
                    <a:p>
                      <a:pPr algn="l">
                        <a:spcAft>
                          <a:spcPts val="0"/>
                        </a:spcAft>
                      </a:pPr>
                      <a:r>
                        <a:rPr lang="en-US" sz="800" kern="0">
                          <a:solidFill>
                            <a:schemeClr val="tx1"/>
                          </a:solidFill>
                          <a:effectLst/>
                        </a:rPr>
                        <a:t>Device for User (Extension)</a:t>
                      </a:r>
                      <a:r>
                        <a:rPr lang="ja-JP" sz="800" kern="0">
                          <a:solidFill>
                            <a:schemeClr val="tx1"/>
                          </a:solidFill>
                          <a:effectLst/>
                        </a:rPr>
                        <a:t>　</a:t>
                      </a:r>
                      <a:r>
                        <a:rPr lang="en-US" sz="800" kern="0">
                          <a:solidFill>
                            <a:schemeClr val="tx1"/>
                          </a:solidFill>
                          <a:effectLst/>
                        </a:rPr>
                        <a:t>(pcs)</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dirty="0">
                          <a:solidFill>
                            <a:schemeClr val="tx1"/>
                          </a:solidFill>
                          <a:effectLst/>
                        </a:rPr>
                        <a:t>(Not dependent on the gateway, see system capacity)</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09586">
                <a:tc rowSpan="12">
                  <a:txBody>
                    <a:bodyPr/>
                    <a:lstStyle/>
                    <a:p>
                      <a:pPr algn="l">
                        <a:spcAft>
                          <a:spcPts val="0"/>
                        </a:spcAft>
                      </a:pPr>
                      <a:r>
                        <a:rPr lang="en-US"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l">
                        <a:spcAft>
                          <a:spcPts val="0"/>
                        </a:spcAft>
                      </a:pPr>
                      <a:r>
                        <a:rPr lang="en-US" sz="800" kern="0">
                          <a:solidFill>
                            <a:schemeClr val="tx1"/>
                          </a:solidFill>
                          <a:effectLst/>
                        </a:rPr>
                        <a:t>Wired device</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162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194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226</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258</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586">
                <a:tc vMerge="1">
                  <a:txBody>
                    <a:bodyPr/>
                    <a:lstStyle/>
                    <a:p>
                      <a:endParaRPr kumimoji="1" lang="ja-JP" altLang="en-US"/>
                    </a:p>
                  </a:txBody>
                  <a:tcPr/>
                </a:tc>
                <a:tc rowSpan="9">
                  <a:txBody>
                    <a:bodyPr/>
                    <a:lstStyle/>
                    <a:p>
                      <a:pPr algn="l">
                        <a:spcAft>
                          <a:spcPts val="0"/>
                        </a:spcAft>
                      </a:pPr>
                      <a:r>
                        <a:rPr lang="en-US"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spcAft>
                          <a:spcPts val="0"/>
                        </a:spcAft>
                      </a:pPr>
                      <a:r>
                        <a:rPr lang="en-US" sz="800" kern="0">
                          <a:solidFill>
                            <a:schemeClr val="tx1"/>
                          </a:solidFill>
                          <a:effectLst/>
                        </a:rPr>
                        <a:t>IP device</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gridSpan="4">
                  <a:txBody>
                    <a:bodyPr/>
                    <a:lstStyle/>
                    <a:p>
                      <a:pPr algn="ctr">
                        <a:spcAft>
                          <a:spcPts val="0"/>
                        </a:spcAft>
                      </a:pPr>
                      <a:r>
                        <a:rPr lang="en-US" sz="800" kern="0" dirty="0">
                          <a:solidFill>
                            <a:schemeClr val="tx1"/>
                          </a:solidFill>
                          <a:effectLst/>
                        </a:rPr>
                        <a:t>128</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91451">
                <a:tc vMerge="1">
                  <a:txBody>
                    <a:bodyPr/>
                    <a:lstStyle/>
                    <a:p>
                      <a:endParaRPr kumimoji="1" lang="ja-JP" altLang="en-US"/>
                    </a:p>
                  </a:txBody>
                  <a:tcPr/>
                </a:tc>
                <a:tc vMerge="1">
                  <a:txBody>
                    <a:bodyPr/>
                    <a:lstStyle/>
                    <a:p>
                      <a:endParaRPr kumimoji="1" lang="ja-JP" altLang="en-US"/>
                    </a:p>
                  </a:txBody>
                  <a:tcPr/>
                </a:tc>
                <a:tc rowSpan="2">
                  <a:txBody>
                    <a:bodyPr/>
                    <a:lstStyle/>
                    <a:p>
                      <a:pPr algn="l">
                        <a:spcAft>
                          <a:spcPts val="0"/>
                        </a:spcAft>
                      </a:pPr>
                      <a:r>
                        <a:rPr lang="ja-JP"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800" kern="0" dirty="0">
                          <a:solidFill>
                            <a:schemeClr val="tx1"/>
                          </a:solidFill>
                          <a:effectLst/>
                        </a:rPr>
                        <a:t>IP-PT(NT3/NT5 series)</a:t>
                      </a:r>
                      <a:endParaRPr lang="ja-JP" sz="800" kern="100" dirty="0">
                        <a:solidFill>
                          <a:schemeClr val="tx1"/>
                        </a:solidFill>
                        <a:effectLst/>
                      </a:endParaRPr>
                    </a:p>
                    <a:p>
                      <a:pPr algn="l">
                        <a:spcAft>
                          <a:spcPts val="0"/>
                        </a:spcAft>
                      </a:pPr>
                      <a:r>
                        <a:rPr lang="en-US" sz="800" kern="0" dirty="0" smtClean="0">
                          <a:solidFill>
                            <a:schemeClr val="tx1"/>
                          </a:solidFill>
                          <a:effectLst/>
                        </a:rPr>
                        <a:t>HDV </a:t>
                      </a:r>
                      <a:r>
                        <a:rPr lang="en-US" sz="800" kern="0" dirty="0">
                          <a:solidFill>
                            <a:schemeClr val="tx1"/>
                          </a:solidFill>
                          <a:effectLst/>
                        </a:rPr>
                        <a:t>series</a:t>
                      </a:r>
                      <a:endParaRPr lang="ja-JP" sz="800" kern="100" dirty="0">
                        <a:solidFill>
                          <a:schemeClr val="tx1"/>
                        </a:solidFill>
                        <a:effectLst/>
                      </a:endParaRPr>
                    </a:p>
                    <a:p>
                      <a:pPr algn="l">
                        <a:spcAft>
                          <a:spcPts val="0"/>
                        </a:spcAft>
                      </a:pPr>
                      <a:r>
                        <a:rPr lang="en-US" sz="800" kern="0" dirty="0">
                          <a:solidFill>
                            <a:schemeClr val="tx1"/>
                          </a:solidFill>
                          <a:effectLst/>
                        </a:rPr>
                        <a:t>TGP600</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800" kern="100" dirty="0">
                          <a:solidFill>
                            <a:schemeClr val="tx1"/>
                          </a:solidFill>
                          <a:effectLst/>
                        </a:rPr>
                        <a:t>128</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7793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en-US" sz="800" kern="0">
                          <a:solidFill>
                            <a:schemeClr val="tx1"/>
                          </a:solidFill>
                          <a:effectLst/>
                        </a:rPr>
                        <a:t>SIP phone(3rd party)</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800" kern="0" dirty="0">
                          <a:solidFill>
                            <a:schemeClr val="tx1"/>
                          </a:solidFill>
                          <a:effectLst/>
                        </a:rPr>
                        <a:t>128</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55864">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en-US"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800" kern="0">
                          <a:solidFill>
                            <a:schemeClr val="tx1"/>
                          </a:solidFill>
                          <a:effectLst/>
                        </a:rPr>
                        <a:t>Communication Camera /IP Doorphone</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800" kern="0" dirty="0">
                          <a:solidFill>
                            <a:schemeClr val="tx1"/>
                          </a:solidFill>
                          <a:effectLst/>
                        </a:rPr>
                        <a:t>128</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09586">
                <a:tc vMerge="1">
                  <a:txBody>
                    <a:bodyPr/>
                    <a:lstStyle/>
                    <a:p>
                      <a:endParaRPr kumimoji="1" lang="ja-JP" altLang="en-US"/>
                    </a:p>
                  </a:txBody>
                  <a:tcPr/>
                </a:tc>
                <a:tc vMerge="1">
                  <a:txBody>
                    <a:bodyPr/>
                    <a:lstStyle/>
                    <a:p>
                      <a:endParaRPr kumimoji="1" lang="ja-JP" altLang="en-US"/>
                    </a:p>
                  </a:txBody>
                  <a:tcPr/>
                </a:tc>
                <a:tc gridSpan="2">
                  <a:txBody>
                    <a:bodyPr/>
                    <a:lstStyle/>
                    <a:p>
                      <a:pPr algn="l">
                        <a:spcAft>
                          <a:spcPts val="0"/>
                        </a:spcAft>
                      </a:pPr>
                      <a:r>
                        <a:rPr lang="en-US" sz="800" kern="0">
                          <a:solidFill>
                            <a:schemeClr val="tx1"/>
                          </a:solidFill>
                          <a:effectLst/>
                        </a:rPr>
                        <a:t>Legacy device</a:t>
                      </a:r>
                      <a:r>
                        <a:rPr lang="ja-JP" sz="800" kern="0">
                          <a:solidFill>
                            <a:schemeClr val="tx1"/>
                          </a:solidFill>
                          <a:effectLst/>
                        </a:rPr>
                        <a:t>　</a:t>
                      </a:r>
                      <a:r>
                        <a:rPr lang="en-US" sz="800" kern="0">
                          <a:solidFill>
                            <a:schemeClr val="tx1"/>
                          </a:solidFill>
                          <a:effectLst/>
                        </a:rPr>
                        <a:t>(pcs)</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34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98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130</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934">
                <a:tc vMerge="1">
                  <a:txBody>
                    <a:bodyPr/>
                    <a:lstStyle/>
                    <a:p>
                      <a:endParaRPr kumimoji="1" lang="ja-JP" altLang="en-US"/>
                    </a:p>
                  </a:txBody>
                  <a:tcPr/>
                </a:tc>
                <a:tc vMerge="1">
                  <a:txBody>
                    <a:bodyPr/>
                    <a:lstStyle/>
                    <a:p>
                      <a:endParaRPr kumimoji="1" lang="ja-JP" altLang="en-US"/>
                    </a:p>
                  </a:txBody>
                  <a:tcPr/>
                </a:tc>
                <a:tc rowSpan="3">
                  <a:txBody>
                    <a:bodyPr/>
                    <a:lstStyle/>
                    <a:p>
                      <a:pPr algn="l">
                        <a:spcAft>
                          <a:spcPts val="0"/>
                        </a:spcAft>
                      </a:pPr>
                      <a:r>
                        <a:rPr lang="ja-JP" sz="800" kern="0" dirty="0">
                          <a:solidFill>
                            <a:schemeClr val="tx1"/>
                          </a:solidFill>
                          <a:effectLst/>
                        </a:rPr>
                        <a:t>　</a:t>
                      </a:r>
                      <a:endParaRPr lang="ja-JP" sz="800" kern="100" dirty="0">
                        <a:solidFill>
                          <a:schemeClr val="tx1"/>
                        </a:solidFill>
                        <a:effectLst/>
                      </a:endParaRPr>
                    </a:p>
                    <a:p>
                      <a:pPr algn="l">
                        <a:spcAft>
                          <a:spcPts val="0"/>
                        </a:spcAft>
                      </a:pPr>
                      <a:r>
                        <a:rPr lang="ja-JP"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800" kern="0" dirty="0">
                          <a:solidFill>
                            <a:schemeClr val="tx1"/>
                          </a:solidFill>
                          <a:effectLst/>
                        </a:rPr>
                        <a:t>SLT</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32</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64</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96</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128</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58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DPT</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34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50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66</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58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APT</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32</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586">
                <a:tc vMerge="1">
                  <a:txBody>
                    <a:bodyPr/>
                    <a:lstStyle/>
                    <a:p>
                      <a:endParaRPr kumimoji="1" lang="ja-JP" altLang="en-US"/>
                    </a:p>
                  </a:txBody>
                  <a:tcPr/>
                </a:tc>
                <a:tc vMerge="1">
                  <a:txBody>
                    <a:bodyPr/>
                    <a:lstStyle/>
                    <a:p>
                      <a:endParaRPr kumimoji="1" lang="ja-JP" altLang="en-US"/>
                    </a:p>
                  </a:txBody>
                  <a:tcPr/>
                </a:tc>
                <a:tc gridSpan="2">
                  <a:txBody>
                    <a:bodyPr/>
                    <a:lstStyle/>
                    <a:p>
                      <a:pPr algn="just">
                        <a:spcAft>
                          <a:spcPts val="0"/>
                        </a:spcAft>
                      </a:pPr>
                      <a:r>
                        <a:rPr lang="en-US" sz="800" kern="0">
                          <a:solidFill>
                            <a:schemeClr val="tx1"/>
                          </a:solidFill>
                          <a:effectLst/>
                        </a:rPr>
                        <a:t>DSS console</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00">
                          <a:solidFill>
                            <a:schemeClr val="tx1"/>
                          </a:solidFill>
                          <a:effectLst/>
                        </a:rPr>
                        <a:t>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00" dirty="0">
                          <a:solidFill>
                            <a:schemeClr val="tx1"/>
                          </a:solidFill>
                          <a:effectLst/>
                        </a:rPr>
                        <a:t>8</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173">
                <a:tc vMerge="1">
                  <a:txBody>
                    <a:bodyPr/>
                    <a:lstStyle/>
                    <a:p>
                      <a:endParaRPr kumimoji="1" lang="ja-JP" altLang="en-US"/>
                    </a:p>
                  </a:txBody>
                  <a:tcPr/>
                </a:tc>
                <a:tc gridSpan="3">
                  <a:txBody>
                    <a:bodyPr/>
                    <a:lstStyle/>
                    <a:p>
                      <a:pPr algn="l">
                        <a:spcAft>
                          <a:spcPts val="0"/>
                        </a:spcAft>
                      </a:pPr>
                      <a:r>
                        <a:rPr lang="en-US" sz="800" kern="0">
                          <a:solidFill>
                            <a:schemeClr val="tx1"/>
                          </a:solidFill>
                          <a:effectLst/>
                        </a:rPr>
                        <a:t>PS</a:t>
                      </a:r>
                      <a:r>
                        <a:rPr lang="ja-JP" sz="800" kern="0">
                          <a:solidFill>
                            <a:schemeClr val="tx1"/>
                          </a:solidFill>
                          <a:effectLst/>
                        </a:rPr>
                        <a:t>　</a:t>
                      </a:r>
                      <a:r>
                        <a:rPr lang="en-US" sz="800" kern="0">
                          <a:solidFill>
                            <a:schemeClr val="tx1"/>
                          </a:solidFill>
                          <a:effectLst/>
                        </a:rPr>
                        <a:t>(pcs)</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dirty="0">
                          <a:solidFill>
                            <a:schemeClr val="tx1"/>
                          </a:solidFill>
                          <a:effectLst/>
                        </a:rPr>
                        <a:t>(Not dependent on the gateway, see system capacity)</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19173">
                <a:tc vMerge="1">
                  <a:txBody>
                    <a:bodyPr/>
                    <a:lstStyle/>
                    <a:p>
                      <a:endParaRPr kumimoji="1" lang="ja-JP" altLang="en-US"/>
                    </a:p>
                  </a:txBody>
                  <a:tcPr/>
                </a:tc>
                <a:tc gridSpan="3">
                  <a:txBody>
                    <a:bodyPr/>
                    <a:lstStyle/>
                    <a:p>
                      <a:pPr algn="l">
                        <a:spcAft>
                          <a:spcPts val="0"/>
                        </a:spcAft>
                      </a:pPr>
                      <a:r>
                        <a:rPr lang="en-US" sz="800" kern="0" dirty="0">
                          <a:solidFill>
                            <a:schemeClr val="tx1"/>
                          </a:solidFill>
                          <a:effectLst/>
                        </a:rPr>
                        <a:t>Mobile number in user container</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dirty="0">
                          <a:solidFill>
                            <a:schemeClr val="tx1"/>
                          </a:solidFill>
                          <a:effectLst/>
                        </a:rPr>
                        <a:t>(Not dependent on the gateway, see system capacity)</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35443801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43290" y="52341"/>
            <a:ext cx="6033065" cy="431087"/>
          </a:xfrm>
          <a:prstGeom prst="rect">
            <a:avLst/>
          </a:prstGeom>
          <a:noFill/>
          <a:ln w="9525">
            <a:noFill/>
            <a:miter lim="800000"/>
            <a:headEnd/>
            <a:tailEnd/>
          </a:ln>
          <a:effectLst/>
        </p:spPr>
        <p:txBody>
          <a:bodyPr wrap="square" lIns="61162" tIns="30579" rIns="30579" bIns="30579" anchor="ctr">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defRPr/>
            </a:pPr>
            <a:r>
              <a:rPr lang="en-US" altLang="ja-JP" i="0" dirty="0" smtClean="0">
                <a:solidFill>
                  <a:schemeClr val="bg1"/>
                </a:solidFill>
                <a:latin typeface="Arial" pitchFamily="34" charset="0"/>
              </a:rPr>
              <a:t>4-2. Expansion GW  </a:t>
            </a:r>
            <a:r>
              <a:rPr lang="en-US" altLang="ja-JP" i="0" dirty="0">
                <a:solidFill>
                  <a:schemeClr val="bg1"/>
                </a:solidFill>
                <a:latin typeface="Arial" pitchFamily="34" charset="0"/>
              </a:rPr>
              <a:t>Capacity </a:t>
            </a:r>
            <a:r>
              <a:rPr lang="en-US" altLang="ja-JP" i="0" dirty="0" smtClean="0">
                <a:solidFill>
                  <a:schemeClr val="bg1"/>
                </a:solidFill>
                <a:latin typeface="Arial" pitchFamily="34" charset="0"/>
              </a:rPr>
              <a:t>(6)  </a:t>
            </a:r>
            <a:r>
              <a:rPr lang="en-US" altLang="ja-JP" i="0" dirty="0" smtClean="0">
                <a:solidFill>
                  <a:schemeClr val="bg1"/>
                </a:solidFill>
                <a:effectLst>
                  <a:outerShdw blurRad="38100" dist="38100" dir="2700000" algn="tl">
                    <a:srgbClr val="C0C0C0"/>
                  </a:outerShdw>
                </a:effectLst>
                <a:latin typeface="Arial" pitchFamily="34" charset="0"/>
              </a:rPr>
              <a:t> </a:t>
            </a:r>
            <a:endParaRPr lang="en-US" altLang="ja-JP" i="0" dirty="0">
              <a:solidFill>
                <a:schemeClr val="bg1"/>
              </a:solidFill>
              <a:effectLst>
                <a:outerShdw blurRad="38100" dist="38100" dir="2700000" algn="tl">
                  <a:srgbClr val="C0C0C0"/>
                </a:outerShdw>
              </a:effectLst>
              <a:latin typeface="Arial" pitchFamily="34" charset="0"/>
            </a:endParaRPr>
          </a:p>
        </p:txBody>
      </p:sp>
      <p:sp>
        <p:nvSpPr>
          <p:cNvPr id="3" name="正方形/長方形 2"/>
          <p:cNvSpPr/>
          <p:nvPr/>
        </p:nvSpPr>
        <p:spPr>
          <a:xfrm>
            <a:off x="647564" y="699542"/>
            <a:ext cx="2600392" cy="338554"/>
          </a:xfrm>
          <a:prstGeom prst="rect">
            <a:avLst/>
          </a:prstGeom>
        </p:spPr>
        <p:txBody>
          <a:bodyPr wrap="none">
            <a:spAutoFit/>
          </a:bodyPr>
          <a:lstStyle/>
          <a:p>
            <a:r>
              <a:rPr lang="en-US" altLang="ja-JP" sz="1600" dirty="0" smtClean="0"/>
              <a:t>NS500 as Expansion GW</a:t>
            </a:r>
          </a:p>
        </p:txBody>
      </p:sp>
      <p:graphicFrame>
        <p:nvGraphicFramePr>
          <p:cNvPr id="5" name="表 4"/>
          <p:cNvGraphicFramePr>
            <a:graphicFrameLocks noGrp="1"/>
          </p:cNvGraphicFramePr>
          <p:nvPr>
            <p:extLst>
              <p:ext uri="{D42A27DB-BD31-4B8C-83A1-F6EECF244321}">
                <p14:modId xmlns:p14="http://schemas.microsoft.com/office/powerpoint/2010/main" val="2834183743"/>
              </p:ext>
            </p:extLst>
          </p:nvPr>
        </p:nvGraphicFramePr>
        <p:xfrm>
          <a:off x="971602" y="1164644"/>
          <a:ext cx="7164795" cy="2847266"/>
        </p:xfrm>
        <a:graphic>
          <a:graphicData uri="http://schemas.openxmlformats.org/drawingml/2006/table">
            <a:tbl>
              <a:tblPr firstRow="1" firstCol="1" bandRow="1">
                <a:tableStyleId>{5C22544A-7EE6-4342-B048-85BDC9FD1C3A}</a:tableStyleId>
              </a:tblPr>
              <a:tblGrid>
                <a:gridCol w="1434025"/>
                <a:gridCol w="1086253"/>
                <a:gridCol w="1404156"/>
                <a:gridCol w="1008112"/>
                <a:gridCol w="744083"/>
                <a:gridCol w="744083"/>
                <a:gridCol w="744083"/>
              </a:tblGrid>
              <a:tr h="43514">
                <a:tc rowSpan="2" gridSpan="3">
                  <a:txBody>
                    <a:bodyPr/>
                    <a:lstStyle/>
                    <a:p>
                      <a:pPr algn="just">
                        <a:spcAft>
                          <a:spcPts val="0"/>
                        </a:spcAft>
                      </a:pPr>
                      <a:r>
                        <a:rPr lang="en-US" sz="800" kern="10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gridSpan="4">
                  <a:txBody>
                    <a:bodyPr/>
                    <a:lstStyle/>
                    <a:p>
                      <a:pPr algn="ctr">
                        <a:spcAft>
                          <a:spcPts val="0"/>
                        </a:spcAft>
                      </a:pPr>
                      <a:r>
                        <a:rPr lang="en-US" sz="800" kern="0">
                          <a:solidFill>
                            <a:schemeClr val="tx1"/>
                          </a:solidFill>
                          <a:effectLst/>
                        </a:rPr>
                        <a:t>NS500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1083">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800" kern="0" dirty="0">
                          <a:solidFill>
                            <a:schemeClr val="tx1"/>
                          </a:solidFill>
                          <a:effectLst/>
                        </a:rPr>
                        <a:t>Basic unit</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Basic unit w/1Exp.unit</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Basic unit w/2Exp.unit</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Basic unit w/3Exp.unit</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541">
                <a:tc gridSpan="3">
                  <a:txBody>
                    <a:bodyPr/>
                    <a:lstStyle/>
                    <a:p>
                      <a:pPr algn="l">
                        <a:spcAft>
                          <a:spcPts val="0"/>
                        </a:spcAft>
                      </a:pPr>
                      <a:r>
                        <a:rPr lang="en-US" sz="800" kern="0" dirty="0">
                          <a:solidFill>
                            <a:schemeClr val="tx1"/>
                          </a:solidFill>
                          <a:effectLst/>
                        </a:rPr>
                        <a:t>Add-on Key Module(NT505) </a:t>
                      </a:r>
                      <a:r>
                        <a:rPr lang="ja-JP" sz="800" kern="0" dirty="0">
                          <a:solidFill>
                            <a:schemeClr val="tx1"/>
                          </a:solidFill>
                          <a:effectLst/>
                        </a:rPr>
                        <a:t>　</a:t>
                      </a:r>
                      <a:r>
                        <a:rPr lang="en-US" sz="800" kern="0" dirty="0">
                          <a:solidFill>
                            <a:schemeClr val="tx1"/>
                          </a:solidFill>
                          <a:effectLst/>
                        </a:rPr>
                        <a:t>(pcs)</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dirty="0">
                          <a:solidFill>
                            <a:schemeClr val="tx1"/>
                          </a:solidFill>
                          <a:effectLst/>
                        </a:rPr>
                        <a:t>(Not dependent on the gateway, see system capacity)</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30541">
                <a:tc gridSpan="3">
                  <a:txBody>
                    <a:bodyPr/>
                    <a:lstStyle/>
                    <a:p>
                      <a:pPr algn="l">
                        <a:spcAft>
                          <a:spcPts val="0"/>
                        </a:spcAft>
                      </a:pPr>
                      <a:r>
                        <a:rPr lang="en-US" sz="800" kern="0">
                          <a:solidFill>
                            <a:schemeClr val="tx1"/>
                          </a:solidFill>
                          <a:effectLst/>
                        </a:rPr>
                        <a:t>Add-on Key Module(NT303,305) (pcs)</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dirty="0">
                          <a:solidFill>
                            <a:schemeClr val="tx1"/>
                          </a:solidFill>
                          <a:effectLst/>
                        </a:rPr>
                        <a:t>(Not dependent on the gateway, see system capacity)</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514">
                <a:tc gridSpan="3">
                  <a:txBody>
                    <a:bodyPr/>
                    <a:lstStyle/>
                    <a:p>
                      <a:pPr algn="l">
                        <a:spcAft>
                          <a:spcPts val="0"/>
                        </a:spcAft>
                      </a:pPr>
                      <a:r>
                        <a:rPr lang="en-US" sz="800" kern="0">
                          <a:solidFill>
                            <a:schemeClr val="tx1"/>
                          </a:solidFill>
                          <a:effectLst/>
                        </a:rPr>
                        <a:t>CS</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dirty="0">
                          <a:solidFill>
                            <a:schemeClr val="tx1"/>
                          </a:solidFill>
                          <a:effectLst/>
                        </a:rPr>
                        <a:t>256</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30541">
                <a:tc rowSpan="2" gridSpan="2">
                  <a:txBody>
                    <a:bodyPr/>
                    <a:lstStyle/>
                    <a:p>
                      <a:pPr algn="l">
                        <a:spcAft>
                          <a:spcPts val="0"/>
                        </a:spcAft>
                      </a:pPr>
                      <a:r>
                        <a:rPr lang="en-US"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kumimoji="1" lang="ja-JP" altLang="en-US"/>
                    </a:p>
                  </a:txBody>
                  <a:tcPr/>
                </a:tc>
                <a:tc>
                  <a:txBody>
                    <a:bodyPr/>
                    <a:lstStyle/>
                    <a:p>
                      <a:pPr algn="l">
                        <a:spcAft>
                          <a:spcPts val="0"/>
                        </a:spcAft>
                      </a:pPr>
                      <a:r>
                        <a:rPr lang="en-US" sz="800" kern="0">
                          <a:solidFill>
                            <a:schemeClr val="tx1"/>
                          </a:solidFill>
                          <a:effectLst/>
                        </a:rPr>
                        <a:t>IP-CS</a:t>
                      </a:r>
                      <a:r>
                        <a:rPr lang="ja-JP" sz="800" kern="0">
                          <a:solidFill>
                            <a:schemeClr val="tx1"/>
                          </a:solidFill>
                          <a:effectLst/>
                        </a:rPr>
                        <a:t>　</a:t>
                      </a:r>
                      <a:r>
                        <a:rPr lang="en-US" sz="800" kern="0">
                          <a:solidFill>
                            <a:schemeClr val="tx1"/>
                          </a:solidFill>
                          <a:effectLst/>
                        </a:rPr>
                        <a:t>(pcs)</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800" kern="0" dirty="0">
                          <a:solidFill>
                            <a:schemeClr val="tx1"/>
                          </a:solidFill>
                          <a:effectLst/>
                        </a:rPr>
                        <a:t>(Not dependent on the gateway, see system capacity)</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514">
                <a:tc gridSpan="2" vMerge="1">
                  <a:txBody>
                    <a:bodyPr/>
                    <a:lstStyle/>
                    <a:p>
                      <a:endParaRPr kumimoji="1" lang="ja-JP" altLang="en-US"/>
                    </a:p>
                  </a:txBody>
                  <a:tcPr/>
                </a:tc>
                <a:tc hMerge="1" vMerge="1">
                  <a:txBody>
                    <a:bodyPr/>
                    <a:lstStyle/>
                    <a:p>
                      <a:endParaRPr kumimoji="1" lang="ja-JP" altLang="en-US"/>
                    </a:p>
                  </a:txBody>
                  <a:tcPr/>
                </a:tc>
                <a:tc>
                  <a:txBody>
                    <a:bodyPr/>
                    <a:lstStyle/>
                    <a:p>
                      <a:pPr algn="l">
                        <a:spcAft>
                          <a:spcPts val="0"/>
                        </a:spcAft>
                      </a:pPr>
                      <a:r>
                        <a:rPr lang="en-US" sz="800" kern="0">
                          <a:solidFill>
                            <a:schemeClr val="tx1"/>
                          </a:solidFill>
                          <a:effectLst/>
                        </a:rPr>
                        <a:t>CS(DPT-2ch CS)</a:t>
                      </a:r>
                      <a:r>
                        <a:rPr lang="ja-JP" sz="800" kern="0">
                          <a:solidFill>
                            <a:schemeClr val="tx1"/>
                          </a:solidFill>
                          <a:effectLst/>
                        </a:rPr>
                        <a:t>　　</a:t>
                      </a:r>
                      <a:r>
                        <a:rPr lang="en-US" sz="800" kern="0">
                          <a:solidFill>
                            <a:schemeClr val="tx1"/>
                          </a:solidFill>
                          <a:effectLst/>
                        </a:rPr>
                        <a:t>(pcs)</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8</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12</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gridSpan="3">
                  <a:txBody>
                    <a:bodyPr/>
                    <a:lstStyle/>
                    <a:p>
                      <a:pPr algn="just">
                        <a:spcAft>
                          <a:spcPts val="0"/>
                        </a:spcAft>
                      </a:pPr>
                      <a:r>
                        <a:rPr lang="en-US" sz="800" kern="100">
                          <a:solidFill>
                            <a:schemeClr val="tx1"/>
                          </a:solidFill>
                          <a:effectLst/>
                        </a:rPr>
                        <a:t>Trunk (ch)</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100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136</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172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208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rowSpan="10">
                  <a:txBody>
                    <a:bodyPr/>
                    <a:lstStyle/>
                    <a:p>
                      <a:pPr algn="just">
                        <a:spcAft>
                          <a:spcPts val="0"/>
                        </a:spcAft>
                      </a:pPr>
                      <a:r>
                        <a:rPr lang="en-US" sz="800" kern="10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spcAft>
                          <a:spcPts val="0"/>
                        </a:spcAft>
                      </a:pPr>
                      <a:r>
                        <a:rPr lang="en-US" sz="800" kern="0">
                          <a:solidFill>
                            <a:schemeClr val="tx1"/>
                          </a:solidFill>
                          <a:effectLst/>
                        </a:rPr>
                        <a:t>IP Trunk (ch)</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gridSpan="4">
                  <a:txBody>
                    <a:bodyPr/>
                    <a:lstStyle/>
                    <a:p>
                      <a:pPr algn="ctr">
                        <a:spcAft>
                          <a:spcPts val="0"/>
                        </a:spcAft>
                      </a:pPr>
                      <a:r>
                        <a:rPr lang="en-US" sz="800" kern="0" dirty="0">
                          <a:solidFill>
                            <a:schemeClr val="tx1"/>
                          </a:solidFill>
                          <a:effectLst/>
                        </a:rPr>
                        <a:t>64</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514">
                <a:tc vMerge="1">
                  <a:txBody>
                    <a:bodyPr/>
                    <a:lstStyle/>
                    <a:p>
                      <a:endParaRPr kumimoji="1" lang="ja-JP" altLang="en-US"/>
                    </a:p>
                  </a:txBody>
                  <a:tcPr/>
                </a:tc>
                <a:tc rowSpan="2">
                  <a:txBody>
                    <a:bodyPr/>
                    <a:lstStyle/>
                    <a:p>
                      <a:pPr algn="l">
                        <a:spcAft>
                          <a:spcPts val="0"/>
                        </a:spcAft>
                      </a:pPr>
                      <a:r>
                        <a:rPr lang="ja-JP" sz="800" kern="0" dirty="0">
                          <a:solidFill>
                            <a:schemeClr val="tx1"/>
                          </a:solidFill>
                          <a:effectLst/>
                        </a:rPr>
                        <a:t>　</a:t>
                      </a:r>
                      <a:endParaRPr lang="ja-JP" sz="800" kern="100" dirty="0">
                        <a:solidFill>
                          <a:schemeClr val="tx1"/>
                        </a:solidFill>
                        <a:effectLst/>
                      </a:endParaRPr>
                    </a:p>
                    <a:p>
                      <a:pPr algn="l">
                        <a:spcAft>
                          <a:spcPts val="0"/>
                        </a:spcAft>
                      </a:pPr>
                      <a:r>
                        <a:rPr lang="ja-JP"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800" kern="0" dirty="0">
                          <a:solidFill>
                            <a:schemeClr val="tx1"/>
                          </a:solidFill>
                          <a:effectLst/>
                        </a:rPr>
                        <a:t>SIP Trunk</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800" kern="0" dirty="0">
                          <a:solidFill>
                            <a:schemeClr val="tx1"/>
                          </a:solidFill>
                          <a:effectLst/>
                        </a:rPr>
                        <a:t>64</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51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H.323 Trunk</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800" kern="100" dirty="0">
                          <a:solidFill>
                            <a:schemeClr val="tx1"/>
                          </a:solidFill>
                          <a:effectLst/>
                        </a:rPr>
                        <a:t>32</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514">
                <a:tc vMerge="1">
                  <a:txBody>
                    <a:bodyPr/>
                    <a:lstStyle/>
                    <a:p>
                      <a:endParaRPr kumimoji="1" lang="ja-JP" altLang="en-US"/>
                    </a:p>
                  </a:txBody>
                  <a:tcPr/>
                </a:tc>
                <a:tc gridSpan="2">
                  <a:txBody>
                    <a:bodyPr/>
                    <a:lstStyle/>
                    <a:p>
                      <a:pPr algn="l">
                        <a:spcAft>
                          <a:spcPts val="0"/>
                        </a:spcAft>
                      </a:pPr>
                      <a:r>
                        <a:rPr lang="en-US" sz="800" kern="0">
                          <a:solidFill>
                            <a:schemeClr val="tx1"/>
                          </a:solidFill>
                          <a:effectLst/>
                        </a:rPr>
                        <a:t>Legacy Trunk (ch)</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36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72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108</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144</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vMerge="1">
                  <a:txBody>
                    <a:bodyPr/>
                    <a:lstStyle/>
                    <a:p>
                      <a:endParaRPr kumimoji="1" lang="ja-JP" altLang="en-US"/>
                    </a:p>
                  </a:txBody>
                  <a:tcPr/>
                </a:tc>
                <a:tc rowSpan="6">
                  <a:txBody>
                    <a:bodyPr/>
                    <a:lstStyle/>
                    <a:p>
                      <a:pPr algn="l">
                        <a:spcAft>
                          <a:spcPts val="0"/>
                        </a:spcAft>
                      </a:pPr>
                      <a:r>
                        <a:rPr lang="ja-JP" sz="800" kern="0" dirty="0">
                          <a:solidFill>
                            <a:schemeClr val="tx1"/>
                          </a:solidFill>
                          <a:effectLst/>
                        </a:rPr>
                        <a:t>　</a:t>
                      </a:r>
                      <a:endParaRPr lang="ja-JP" sz="800" kern="100" dirty="0">
                        <a:solidFill>
                          <a:schemeClr val="tx1"/>
                        </a:solidFill>
                        <a:effectLst/>
                      </a:endParaRPr>
                    </a:p>
                    <a:p>
                      <a:pPr algn="l">
                        <a:spcAft>
                          <a:spcPts val="0"/>
                        </a:spcAft>
                      </a:pPr>
                      <a:r>
                        <a:rPr lang="en-US"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800" kern="0" dirty="0">
                          <a:solidFill>
                            <a:schemeClr val="tx1"/>
                          </a:solidFill>
                          <a:effectLst/>
                        </a:rPr>
                        <a:t>LCOT</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12</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24</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36</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48</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BRI</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40</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56</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PRI23</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23</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46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69</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92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PRI30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30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90</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120</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T1</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0</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E1</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30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90</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120</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gridSpan="3">
                  <a:txBody>
                    <a:bodyPr/>
                    <a:lstStyle/>
                    <a:p>
                      <a:pPr algn="just">
                        <a:spcAft>
                          <a:spcPts val="0"/>
                        </a:spcAft>
                      </a:pPr>
                      <a:r>
                        <a:rPr lang="en-US" sz="800" kern="0">
                          <a:solidFill>
                            <a:schemeClr val="tx1"/>
                          </a:solidFill>
                          <a:effectLst/>
                        </a:rPr>
                        <a:t>Other I/O</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800" kern="100">
                          <a:solidFill>
                            <a:schemeClr val="tx1"/>
                          </a:solidFill>
                          <a:effectLst/>
                        </a:rPr>
                        <a:t> </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00">
                          <a:solidFill>
                            <a:schemeClr val="tx1"/>
                          </a:solidFill>
                          <a:effectLst/>
                        </a:rPr>
                        <a:t> </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00">
                          <a:solidFill>
                            <a:schemeClr val="tx1"/>
                          </a:solidFill>
                          <a:effectLst/>
                        </a:rPr>
                        <a:t> </a:t>
                      </a:r>
                      <a:endParaRPr lang="ja-JP" sz="800" kern="10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0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rowSpan="3">
                  <a:txBody>
                    <a:bodyPr/>
                    <a:lstStyle/>
                    <a:p>
                      <a:pPr algn="just">
                        <a:spcAft>
                          <a:spcPts val="0"/>
                        </a:spcAft>
                      </a:pPr>
                      <a:r>
                        <a:rPr lang="en-US" sz="800" kern="100" dirty="0">
                          <a:solidFill>
                            <a:schemeClr val="tx1"/>
                          </a:solidFill>
                          <a:effectLst/>
                        </a:rPr>
                        <a:t> </a:t>
                      </a:r>
                      <a:endParaRPr lang="ja-JP" sz="800" kern="100" dirty="0">
                        <a:solidFill>
                          <a:schemeClr val="tx1"/>
                        </a:solidFill>
                        <a:effectLst/>
                        <a:latin typeface="Arial"/>
                        <a:ea typeface="ＭＳ 明朝"/>
                        <a:cs typeface="Times New Roman"/>
                      </a:endParaRPr>
                    </a:p>
                  </a:txBody>
                  <a:tcPr marL="19581" marR="19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spcAft>
                          <a:spcPts val="0"/>
                        </a:spcAft>
                      </a:pPr>
                      <a:r>
                        <a:rPr lang="en-US" sz="800" kern="0" dirty="0" err="1">
                          <a:solidFill>
                            <a:schemeClr val="tx1"/>
                          </a:solidFill>
                          <a:effectLst/>
                        </a:rPr>
                        <a:t>Doorphone</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8</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vMerge="1">
                  <a:txBody>
                    <a:bodyPr/>
                    <a:lstStyle/>
                    <a:p>
                      <a:endParaRPr kumimoji="1" lang="ja-JP" altLang="en-US"/>
                    </a:p>
                  </a:txBody>
                  <a:tcPr/>
                </a:tc>
                <a:tc gridSpan="2">
                  <a:txBody>
                    <a:bodyPr/>
                    <a:lstStyle/>
                    <a:p>
                      <a:pPr algn="l">
                        <a:spcAft>
                          <a:spcPts val="0"/>
                        </a:spcAft>
                      </a:pPr>
                      <a:r>
                        <a:rPr lang="en-US" sz="800" kern="0">
                          <a:solidFill>
                            <a:schemeClr val="tx1"/>
                          </a:solidFill>
                          <a:effectLst/>
                        </a:rPr>
                        <a:t>Opener</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8</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4">
                <a:tc vMerge="1">
                  <a:txBody>
                    <a:bodyPr/>
                    <a:lstStyle/>
                    <a:p>
                      <a:endParaRPr kumimoji="1" lang="ja-JP" altLang="en-US"/>
                    </a:p>
                  </a:txBody>
                  <a:tcPr/>
                </a:tc>
                <a:tc gridSpan="2">
                  <a:txBody>
                    <a:bodyPr/>
                    <a:lstStyle/>
                    <a:p>
                      <a:pPr algn="l">
                        <a:spcAft>
                          <a:spcPts val="0"/>
                        </a:spcAft>
                      </a:pPr>
                      <a:r>
                        <a:rPr lang="en-US" sz="800" kern="0">
                          <a:solidFill>
                            <a:schemeClr val="tx1"/>
                          </a:solidFill>
                          <a:effectLst/>
                        </a:rPr>
                        <a:t>Sensor</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2</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4</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a:t>
                      </a:r>
                      <a:endParaRPr lang="ja-JP" sz="800" kern="10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8</a:t>
                      </a:r>
                      <a:endParaRPr lang="ja-JP" sz="800" kern="100" dirty="0">
                        <a:solidFill>
                          <a:schemeClr val="tx1"/>
                        </a:solidFill>
                        <a:effectLst/>
                        <a:latin typeface="Arial"/>
                        <a:ea typeface="ＭＳ 明朝"/>
                        <a:cs typeface="Times New Roman"/>
                      </a:endParaRPr>
                    </a:p>
                  </a:txBody>
                  <a:tcPr marL="19581" marR="19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4380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32"/>
          <p:cNvSpPr>
            <a:spLocks noChangeArrowheads="1"/>
          </p:cNvSpPr>
          <p:nvPr/>
        </p:nvSpPr>
        <p:spPr bwMode="auto">
          <a:xfrm>
            <a:off x="1674513" y="22150"/>
            <a:ext cx="5849815" cy="430806"/>
          </a:xfrm>
          <a:prstGeom prst="rect">
            <a:avLst/>
          </a:prstGeom>
          <a:noFill/>
          <a:ln w="9525">
            <a:noFill/>
            <a:miter lim="800000"/>
            <a:headEnd/>
            <a:tailEnd/>
          </a:ln>
          <a:effectLst/>
        </p:spPr>
        <p:txBody>
          <a:bodyPr lIns="60889" tIns="30440" rIns="30440" bIns="30440" anchor="ctr">
            <a:spAutoFit/>
          </a:bodyPr>
          <a:lstStyle/>
          <a:p>
            <a:pPr algn="l">
              <a:defRPr/>
            </a:pPr>
            <a:r>
              <a:rPr lang="en-US" altLang="ja-JP" sz="2400" dirty="0" smtClean="0">
                <a:solidFill>
                  <a:schemeClr val="bg1"/>
                </a:solidFill>
                <a:latin typeface="Arial" pitchFamily="34" charset="0"/>
              </a:rPr>
              <a:t>1-3. Key Features</a:t>
            </a:r>
            <a:r>
              <a:rPr lang="en-US" altLang="ja-JP" sz="2400" dirty="0" smtClean="0">
                <a:solidFill>
                  <a:schemeClr val="bg1"/>
                </a:solidFill>
                <a:effectLst>
                  <a:outerShdw blurRad="38100" dist="38100" dir="2700000" algn="tl">
                    <a:srgbClr val="C0C0C0"/>
                  </a:outerShdw>
                </a:effectLst>
                <a:latin typeface="Arial" pitchFamily="34" charset="0"/>
              </a:rPr>
              <a:t> </a:t>
            </a:r>
            <a:endParaRPr lang="en-US" altLang="ja-JP" sz="2400" dirty="0">
              <a:solidFill>
                <a:schemeClr val="bg1"/>
              </a:solidFill>
              <a:latin typeface="Arial" pitchFamily="34" charset="0"/>
              <a:sym typeface="ＭＳ Ｐゴシック" pitchFamily="50" charset="-128"/>
            </a:endParaRPr>
          </a:p>
        </p:txBody>
      </p:sp>
      <p:sp>
        <p:nvSpPr>
          <p:cNvPr id="4" name="正方形/長方形 3"/>
          <p:cNvSpPr/>
          <p:nvPr/>
        </p:nvSpPr>
        <p:spPr>
          <a:xfrm>
            <a:off x="1043608" y="1259344"/>
            <a:ext cx="2973827" cy="2462213"/>
          </a:xfrm>
          <a:prstGeom prst="rect">
            <a:avLst/>
          </a:prstGeom>
        </p:spPr>
        <p:txBody>
          <a:bodyPr wrap="none">
            <a:spAutoFit/>
          </a:bodyPr>
          <a:lstStyle/>
          <a:p>
            <a:r>
              <a:rPr lang="en-US" altLang="ja-JP" dirty="0" smtClean="0"/>
              <a:t>-User </a:t>
            </a:r>
            <a:r>
              <a:rPr lang="en-US" altLang="ja-JP" dirty="0"/>
              <a:t>oriented </a:t>
            </a:r>
            <a:r>
              <a:rPr lang="en-US" altLang="ja-JP" dirty="0" smtClean="0"/>
              <a:t>configuration</a:t>
            </a:r>
          </a:p>
          <a:p>
            <a:r>
              <a:rPr lang="en-US" altLang="ja-JP" dirty="0" smtClean="0"/>
              <a:t>-Smart Desk</a:t>
            </a:r>
          </a:p>
          <a:p>
            <a:r>
              <a:rPr lang="en-US" altLang="ja-JP" dirty="0" smtClean="0"/>
              <a:t>-LDAP </a:t>
            </a:r>
            <a:r>
              <a:rPr lang="en-US" altLang="ja-JP" dirty="0"/>
              <a:t>database </a:t>
            </a:r>
            <a:r>
              <a:rPr lang="en-US" altLang="ja-JP" dirty="0" smtClean="0"/>
              <a:t>synchronization</a:t>
            </a:r>
          </a:p>
          <a:p>
            <a:r>
              <a:rPr lang="en-US" altLang="ja-JP" dirty="0" smtClean="0"/>
              <a:t>-1+1 redundancy</a:t>
            </a:r>
          </a:p>
          <a:p>
            <a:r>
              <a:rPr lang="en-US" altLang="ja-JP" dirty="0" smtClean="0"/>
              <a:t>-Survival </a:t>
            </a:r>
            <a:r>
              <a:rPr lang="en-US" altLang="ja-JP" dirty="0"/>
              <a:t>gateway </a:t>
            </a:r>
            <a:r>
              <a:rPr lang="en-US" altLang="ja-JP" dirty="0" smtClean="0"/>
              <a:t>feature</a:t>
            </a:r>
          </a:p>
          <a:p>
            <a:r>
              <a:rPr lang="en-US" altLang="ja-JP" dirty="0" smtClean="0"/>
              <a:t>-Internal </a:t>
            </a:r>
            <a:r>
              <a:rPr lang="en-US" altLang="ja-JP" dirty="0"/>
              <a:t>Capturing Packet </a:t>
            </a:r>
            <a:r>
              <a:rPr lang="en-US" altLang="ja-JP" dirty="0" smtClean="0"/>
              <a:t>Trace</a:t>
            </a:r>
          </a:p>
          <a:p>
            <a:r>
              <a:rPr lang="en-US" altLang="ja-JP" dirty="0" smtClean="0"/>
              <a:t>-Expanded </a:t>
            </a:r>
            <a:r>
              <a:rPr lang="en-US" altLang="ja-JP" dirty="0"/>
              <a:t>system </a:t>
            </a:r>
            <a:r>
              <a:rPr lang="en-US" altLang="ja-JP" dirty="0" smtClean="0"/>
              <a:t>logs</a:t>
            </a:r>
          </a:p>
          <a:p>
            <a:r>
              <a:rPr lang="en-US" altLang="ja-JP" dirty="0" smtClean="0"/>
              <a:t>-Remote </a:t>
            </a:r>
            <a:r>
              <a:rPr lang="en-US" altLang="ja-JP" dirty="0"/>
              <a:t>Maintenance</a:t>
            </a:r>
            <a:endParaRPr lang="ja-JP" altLang="ja-JP" u="sng" dirty="0"/>
          </a:p>
          <a:p>
            <a:endParaRPr lang="ja-JP" altLang="en-US" dirty="0"/>
          </a:p>
          <a:p>
            <a:endParaRPr lang="ja-JP" altLang="en-US" dirty="0"/>
          </a:p>
          <a:p>
            <a:endParaRPr lang="ja-JP" altLang="en-US" dirty="0"/>
          </a:p>
        </p:txBody>
      </p:sp>
      <p:sp>
        <p:nvSpPr>
          <p:cNvPr id="5" name="正方形/長方形 4"/>
          <p:cNvSpPr/>
          <p:nvPr/>
        </p:nvSpPr>
        <p:spPr>
          <a:xfrm>
            <a:off x="4247964" y="1259344"/>
            <a:ext cx="3949799" cy="2031325"/>
          </a:xfrm>
          <a:prstGeom prst="rect">
            <a:avLst/>
          </a:prstGeom>
        </p:spPr>
        <p:txBody>
          <a:bodyPr wrap="none">
            <a:spAutoFit/>
          </a:bodyPr>
          <a:lstStyle/>
          <a:p>
            <a:r>
              <a:rPr lang="en-US" altLang="ja-JP" dirty="0" smtClean="0"/>
              <a:t>-Built in Centralized Unified Messaging</a:t>
            </a:r>
          </a:p>
          <a:p>
            <a:r>
              <a:rPr lang="en-US" altLang="ja-JP" dirty="0" smtClean="0"/>
              <a:t>-Built in ACD Monitor/Report</a:t>
            </a:r>
          </a:p>
          <a:p>
            <a:r>
              <a:rPr lang="en-US" altLang="ja-JP" dirty="0" smtClean="0"/>
              <a:t>-Built in Media Relay Gateway</a:t>
            </a:r>
          </a:p>
          <a:p>
            <a:r>
              <a:rPr lang="en-US" altLang="ja-JP" dirty="0" smtClean="0"/>
              <a:t>-System Wireless</a:t>
            </a:r>
          </a:p>
          <a:p>
            <a:r>
              <a:rPr lang="en-US" altLang="ja-JP" dirty="0" smtClean="0"/>
              <a:t>-Web base maintenance</a:t>
            </a:r>
          </a:p>
          <a:p>
            <a:r>
              <a:rPr lang="en-US" altLang="ja-JP" dirty="0" smtClean="0"/>
              <a:t>-</a:t>
            </a:r>
            <a:r>
              <a:rPr lang="en-US" altLang="ja-JP" dirty="0">
                <a:latin typeface="Arial" pitchFamily="34" charset="0"/>
              </a:rPr>
              <a:t>Multiple LAN network support for SIP </a:t>
            </a:r>
            <a:r>
              <a:rPr lang="en-US" altLang="ja-JP" dirty="0" smtClean="0">
                <a:latin typeface="Arial" pitchFamily="34" charset="0"/>
              </a:rPr>
              <a:t>Trunk</a:t>
            </a:r>
          </a:p>
          <a:p>
            <a:r>
              <a:rPr lang="en-US" altLang="ja-JP" dirty="0" smtClean="0"/>
              <a:t>-SRTP </a:t>
            </a:r>
            <a:r>
              <a:rPr lang="en-US" altLang="ja-JP" dirty="0"/>
              <a:t>supported at internal </a:t>
            </a:r>
            <a:r>
              <a:rPr lang="en-US" altLang="ja-JP" dirty="0" smtClean="0"/>
              <a:t>call</a:t>
            </a:r>
          </a:p>
          <a:p>
            <a:r>
              <a:rPr lang="en-US" altLang="ja-JP" dirty="0" smtClean="0"/>
              <a:t>-Multiple administrator</a:t>
            </a:r>
          </a:p>
          <a:p>
            <a:r>
              <a:rPr lang="en-US" altLang="ja-JP" dirty="0" smtClean="0"/>
              <a:t>-</a:t>
            </a:r>
            <a:r>
              <a:rPr lang="en-US" altLang="ja-JP" dirty="0">
                <a:latin typeface="Arial" pitchFamily="34" charset="0"/>
              </a:rPr>
              <a:t>System Data file automatic back up</a:t>
            </a:r>
            <a:r>
              <a:rPr lang="en-US" altLang="ja-JP" dirty="0">
                <a:effectLst>
                  <a:outerShdw blurRad="38100" dist="38100" dir="2700000" algn="tl">
                    <a:srgbClr val="C0C0C0"/>
                  </a:outerShdw>
                </a:effectLst>
                <a:latin typeface="Arial" pitchFamily="34" charset="0"/>
              </a:rPr>
              <a:t> </a:t>
            </a:r>
            <a:r>
              <a:rPr lang="en-US" altLang="ja-JP" dirty="0" smtClean="0">
                <a:effectLst>
                  <a:outerShdw blurRad="38100" dist="38100" dir="2700000" algn="tl">
                    <a:srgbClr val="C0C0C0"/>
                  </a:outerShdw>
                </a:effectLst>
                <a:latin typeface="Arial" pitchFamily="34" charset="0"/>
              </a:rPr>
              <a:t> </a:t>
            </a:r>
            <a:endParaRPr lang="en-US" altLang="ja-JP" dirty="0">
              <a:latin typeface="Arial" pitchFamily="34" charset="0"/>
              <a:sym typeface="ＭＳ Ｐゴシック" pitchFamily="50" charset="-128"/>
            </a:endParaRPr>
          </a:p>
        </p:txBody>
      </p:sp>
      <p:sp>
        <p:nvSpPr>
          <p:cNvPr id="6" name="正方形/長方形 5"/>
          <p:cNvSpPr/>
          <p:nvPr/>
        </p:nvSpPr>
        <p:spPr>
          <a:xfrm>
            <a:off x="899045" y="879562"/>
            <a:ext cx="2202847" cy="338554"/>
          </a:xfrm>
          <a:prstGeom prst="rect">
            <a:avLst/>
          </a:prstGeom>
        </p:spPr>
        <p:txBody>
          <a:bodyPr wrap="none">
            <a:spAutoFit/>
          </a:bodyPr>
          <a:lstStyle/>
          <a:p>
            <a:r>
              <a:rPr lang="en-US" altLang="ja-JP" sz="1600" dirty="0" smtClean="0"/>
              <a:t>Key Selling Features</a:t>
            </a:r>
            <a:endParaRPr lang="ja-JP" altLang="en-US" sz="1600" dirty="0"/>
          </a:p>
        </p:txBody>
      </p:sp>
    </p:spTree>
    <p:extLst>
      <p:ext uri="{BB962C8B-B14F-4D97-AF65-F5344CB8AC3E}">
        <p14:creationId xmlns:p14="http://schemas.microsoft.com/office/powerpoint/2010/main" val="42636483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43290" y="52341"/>
            <a:ext cx="6033065" cy="431087"/>
          </a:xfrm>
          <a:prstGeom prst="rect">
            <a:avLst/>
          </a:prstGeom>
          <a:noFill/>
          <a:ln w="9525">
            <a:noFill/>
            <a:miter lim="800000"/>
            <a:headEnd/>
            <a:tailEnd/>
          </a:ln>
          <a:effectLst/>
        </p:spPr>
        <p:txBody>
          <a:bodyPr wrap="square" lIns="61162" tIns="30579" rIns="30579" bIns="30579" anchor="ctr">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defRPr/>
            </a:pPr>
            <a:r>
              <a:rPr lang="en-US" altLang="ja-JP" i="0" dirty="0" smtClean="0">
                <a:solidFill>
                  <a:schemeClr val="bg1"/>
                </a:solidFill>
                <a:latin typeface="Arial" pitchFamily="34" charset="0"/>
              </a:rPr>
              <a:t>4-2. Expansion GW  </a:t>
            </a:r>
            <a:r>
              <a:rPr lang="en-US" altLang="ja-JP" i="0" dirty="0">
                <a:solidFill>
                  <a:schemeClr val="bg1"/>
                </a:solidFill>
                <a:latin typeface="Arial" pitchFamily="34" charset="0"/>
              </a:rPr>
              <a:t>Capacity </a:t>
            </a:r>
            <a:r>
              <a:rPr lang="en-US" altLang="ja-JP" i="0" dirty="0" smtClean="0">
                <a:solidFill>
                  <a:schemeClr val="bg1"/>
                </a:solidFill>
                <a:latin typeface="Arial" pitchFamily="34" charset="0"/>
              </a:rPr>
              <a:t>(7)  </a:t>
            </a:r>
            <a:r>
              <a:rPr lang="en-US" altLang="ja-JP" i="0" dirty="0" smtClean="0">
                <a:solidFill>
                  <a:schemeClr val="bg1"/>
                </a:solidFill>
                <a:effectLst>
                  <a:outerShdw blurRad="38100" dist="38100" dir="2700000" algn="tl">
                    <a:srgbClr val="C0C0C0"/>
                  </a:outerShdw>
                </a:effectLst>
                <a:latin typeface="Arial" pitchFamily="34" charset="0"/>
              </a:rPr>
              <a:t> </a:t>
            </a:r>
            <a:endParaRPr lang="en-US" altLang="ja-JP" i="0" dirty="0">
              <a:solidFill>
                <a:schemeClr val="bg1"/>
              </a:solidFill>
              <a:effectLst>
                <a:outerShdw blurRad="38100" dist="38100" dir="2700000" algn="tl">
                  <a:srgbClr val="C0C0C0"/>
                </a:outerShdw>
              </a:effectLst>
              <a:latin typeface="Arial" pitchFamily="34" charset="0"/>
            </a:endParaRPr>
          </a:p>
        </p:txBody>
      </p:sp>
      <p:sp>
        <p:nvSpPr>
          <p:cNvPr id="3" name="正方形/長方形 2"/>
          <p:cNvSpPr/>
          <p:nvPr/>
        </p:nvSpPr>
        <p:spPr>
          <a:xfrm>
            <a:off x="647564" y="699542"/>
            <a:ext cx="2600392" cy="338554"/>
          </a:xfrm>
          <a:prstGeom prst="rect">
            <a:avLst/>
          </a:prstGeom>
        </p:spPr>
        <p:txBody>
          <a:bodyPr wrap="none">
            <a:spAutoFit/>
          </a:bodyPr>
          <a:lstStyle/>
          <a:p>
            <a:r>
              <a:rPr lang="en-US" altLang="ja-JP" sz="1600" dirty="0" smtClean="0"/>
              <a:t>NS300 as Expansion GW</a:t>
            </a:r>
          </a:p>
        </p:txBody>
      </p:sp>
      <p:graphicFrame>
        <p:nvGraphicFramePr>
          <p:cNvPr id="2" name="表 1"/>
          <p:cNvGraphicFramePr>
            <a:graphicFrameLocks noGrp="1"/>
          </p:cNvGraphicFramePr>
          <p:nvPr>
            <p:extLst>
              <p:ext uri="{D42A27DB-BD31-4B8C-83A1-F6EECF244321}">
                <p14:modId xmlns:p14="http://schemas.microsoft.com/office/powerpoint/2010/main" val="2641532489"/>
              </p:ext>
            </p:extLst>
          </p:nvPr>
        </p:nvGraphicFramePr>
        <p:xfrm>
          <a:off x="899592" y="1204237"/>
          <a:ext cx="7380820" cy="2591649"/>
        </p:xfrm>
        <a:graphic>
          <a:graphicData uri="http://schemas.openxmlformats.org/drawingml/2006/table">
            <a:tbl>
              <a:tblPr firstRow="1" firstCol="1" bandRow="1">
                <a:tableStyleId>{5C22544A-7EE6-4342-B048-85BDC9FD1C3A}</a:tableStyleId>
              </a:tblPr>
              <a:tblGrid>
                <a:gridCol w="640345"/>
                <a:gridCol w="1011071"/>
                <a:gridCol w="1584012"/>
                <a:gridCol w="1381797"/>
                <a:gridCol w="775155"/>
                <a:gridCol w="707750"/>
                <a:gridCol w="640345"/>
                <a:gridCol w="640345"/>
              </a:tblGrid>
              <a:tr h="73731">
                <a:tc rowSpan="2" gridSpan="4">
                  <a:txBody>
                    <a:bodyPr/>
                    <a:lstStyle/>
                    <a:p>
                      <a:pPr algn="just">
                        <a:spcAft>
                          <a:spcPts val="0"/>
                        </a:spcAft>
                      </a:pPr>
                      <a:r>
                        <a:rPr lang="en-US" sz="800" kern="100" dirty="0">
                          <a:solidFill>
                            <a:schemeClr val="tx1"/>
                          </a:solidFill>
                          <a:effectLst/>
                        </a:rPr>
                        <a:t> </a:t>
                      </a:r>
                      <a:endParaRPr lang="ja-JP" sz="800" kern="100" dirty="0">
                        <a:solidFill>
                          <a:schemeClr val="tx1"/>
                        </a:solidFill>
                        <a:effectLst/>
                        <a:latin typeface="Arial"/>
                        <a:ea typeface="ＭＳ 明朝"/>
                        <a:cs typeface="Times New Roman"/>
                      </a:endParaRPr>
                    </a:p>
                  </a:txBody>
                  <a:tcPr marL="33179" marR="3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4">
                  <a:txBody>
                    <a:bodyPr/>
                    <a:lstStyle/>
                    <a:p>
                      <a:pPr algn="ctr">
                        <a:spcAft>
                          <a:spcPts val="0"/>
                        </a:spcAft>
                      </a:pPr>
                      <a:r>
                        <a:rPr lang="en-US" sz="800" kern="0">
                          <a:solidFill>
                            <a:schemeClr val="tx1"/>
                          </a:solidFill>
                          <a:effectLst/>
                        </a:rPr>
                        <a:t>NS300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7462">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800" kern="0">
                          <a:solidFill>
                            <a:schemeClr val="tx1"/>
                          </a:solidFill>
                          <a:effectLst/>
                        </a:rPr>
                        <a:t>Basic unit</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Basic unit w/1Exp.unit</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Basic unit w/2Exp.unit</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Basic unit w/3Exp.unit</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188">
                <a:tc gridSpan="4">
                  <a:txBody>
                    <a:bodyPr/>
                    <a:lstStyle/>
                    <a:p>
                      <a:pPr algn="l">
                        <a:spcAft>
                          <a:spcPts val="0"/>
                        </a:spcAft>
                      </a:pPr>
                      <a:r>
                        <a:rPr lang="en-US" sz="800" kern="0">
                          <a:solidFill>
                            <a:schemeClr val="tx1"/>
                          </a:solidFill>
                          <a:effectLst/>
                        </a:rPr>
                        <a:t>User</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a:solidFill>
                            <a:schemeClr val="tx1"/>
                          </a:solidFill>
                          <a:effectLst/>
                        </a:rPr>
                        <a:t>(Not dependent on the gateway, see system capacity)</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73731">
                <a:tc gridSpan="4">
                  <a:txBody>
                    <a:bodyPr/>
                    <a:lstStyle/>
                    <a:p>
                      <a:pPr algn="l">
                        <a:spcAft>
                          <a:spcPts val="0"/>
                        </a:spcAft>
                      </a:pPr>
                      <a:r>
                        <a:rPr lang="en-US" sz="800" kern="0">
                          <a:solidFill>
                            <a:schemeClr val="tx1"/>
                          </a:solidFill>
                          <a:effectLst/>
                        </a:rPr>
                        <a:t>Device for User (Extension)</a:t>
                      </a:r>
                      <a:r>
                        <a:rPr lang="ja-JP" sz="800" kern="0">
                          <a:solidFill>
                            <a:schemeClr val="tx1"/>
                          </a:solidFill>
                          <a:effectLst/>
                        </a:rPr>
                        <a:t>　</a:t>
                      </a:r>
                      <a:r>
                        <a:rPr lang="en-US" sz="800" kern="0">
                          <a:solidFill>
                            <a:schemeClr val="tx1"/>
                          </a:solidFill>
                          <a:effectLst/>
                        </a:rPr>
                        <a:t>(pcs)</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a:solidFill>
                            <a:schemeClr val="tx1"/>
                          </a:solidFill>
                          <a:effectLst/>
                        </a:rPr>
                        <a:t>(Not dependent on the gateway, see system capacity)</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73731">
                <a:tc rowSpan="12">
                  <a:txBody>
                    <a:bodyPr/>
                    <a:lstStyle/>
                    <a:p>
                      <a:pPr algn="l">
                        <a:spcAft>
                          <a:spcPts val="0"/>
                        </a:spcAft>
                      </a:pPr>
                      <a:r>
                        <a:rPr lang="en-US"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l">
                        <a:spcAft>
                          <a:spcPts val="0"/>
                        </a:spcAft>
                      </a:pPr>
                      <a:r>
                        <a:rPr lang="en-US" sz="800" kern="0" dirty="0">
                          <a:solidFill>
                            <a:schemeClr val="tx1"/>
                          </a:solidFill>
                          <a:effectLst/>
                        </a:rPr>
                        <a:t>Wired device</a:t>
                      </a:r>
                      <a:r>
                        <a:rPr lang="ja-JP" sz="800" kern="0" dirty="0">
                          <a:solidFill>
                            <a:schemeClr val="tx1"/>
                          </a:solidFill>
                          <a:effectLst/>
                        </a:rPr>
                        <a:t>　</a:t>
                      </a:r>
                      <a:r>
                        <a:rPr lang="en-US" sz="800" kern="0" dirty="0">
                          <a:solidFill>
                            <a:schemeClr val="tx1"/>
                          </a:solidFill>
                          <a:effectLst/>
                        </a:rPr>
                        <a:t>(</a:t>
                      </a:r>
                      <a:r>
                        <a:rPr lang="en-US" sz="800" kern="0" dirty="0" smtClean="0">
                          <a:solidFill>
                            <a:schemeClr val="tx1"/>
                          </a:solidFill>
                          <a:effectLst/>
                        </a:rPr>
                        <a:t>pcs)</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66</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98</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130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162</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vMerge="1">
                  <a:txBody>
                    <a:bodyPr/>
                    <a:lstStyle/>
                    <a:p>
                      <a:endParaRPr kumimoji="1" lang="ja-JP" altLang="en-US"/>
                    </a:p>
                  </a:txBody>
                  <a:tcPr/>
                </a:tc>
                <a:tc rowSpan="9">
                  <a:txBody>
                    <a:bodyPr/>
                    <a:lstStyle/>
                    <a:p>
                      <a:pPr algn="l">
                        <a:spcAft>
                          <a:spcPts val="0"/>
                        </a:spcAft>
                      </a:pPr>
                      <a:r>
                        <a:rPr lang="en-US"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spcAft>
                          <a:spcPts val="0"/>
                        </a:spcAft>
                      </a:pPr>
                      <a:r>
                        <a:rPr lang="en-US" sz="800" kern="0">
                          <a:solidFill>
                            <a:schemeClr val="tx1"/>
                          </a:solidFill>
                          <a:effectLst/>
                        </a:rPr>
                        <a:t>IP device</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gridSpan="4">
                  <a:txBody>
                    <a:bodyPr/>
                    <a:lstStyle/>
                    <a:p>
                      <a:pPr algn="ctr">
                        <a:spcAft>
                          <a:spcPts val="0"/>
                        </a:spcAft>
                      </a:pPr>
                      <a:r>
                        <a:rPr lang="en-US" sz="800" kern="0">
                          <a:solidFill>
                            <a:schemeClr val="tx1"/>
                          </a:solidFill>
                          <a:effectLst/>
                        </a:rPr>
                        <a:t>32</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68654">
                <a:tc vMerge="1">
                  <a:txBody>
                    <a:bodyPr/>
                    <a:lstStyle/>
                    <a:p>
                      <a:endParaRPr kumimoji="1" lang="ja-JP" altLang="en-US"/>
                    </a:p>
                  </a:txBody>
                  <a:tcPr/>
                </a:tc>
                <a:tc vMerge="1">
                  <a:txBody>
                    <a:bodyPr/>
                    <a:lstStyle/>
                    <a:p>
                      <a:endParaRPr kumimoji="1" lang="ja-JP" altLang="en-US"/>
                    </a:p>
                  </a:txBody>
                  <a:tcPr/>
                </a:tc>
                <a:tc rowSpan="3">
                  <a:txBody>
                    <a:bodyPr/>
                    <a:lstStyle/>
                    <a:p>
                      <a:pPr algn="l">
                        <a:spcAft>
                          <a:spcPts val="0"/>
                        </a:spcAft>
                      </a:pPr>
                      <a:r>
                        <a:rPr lang="ja-JP"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800" kern="0" dirty="0">
                          <a:solidFill>
                            <a:schemeClr val="tx1"/>
                          </a:solidFill>
                          <a:effectLst/>
                        </a:rPr>
                        <a:t>IP-PT(NT3/NT5 series)</a:t>
                      </a:r>
                      <a:endParaRPr lang="ja-JP" sz="800" kern="100" dirty="0">
                        <a:solidFill>
                          <a:schemeClr val="tx1"/>
                        </a:solidFill>
                        <a:effectLst/>
                      </a:endParaRPr>
                    </a:p>
                    <a:p>
                      <a:pPr algn="l">
                        <a:spcAft>
                          <a:spcPts val="0"/>
                        </a:spcAft>
                      </a:pPr>
                      <a:r>
                        <a:rPr lang="en-US" sz="800" kern="0" dirty="0" smtClean="0">
                          <a:solidFill>
                            <a:schemeClr val="tx1"/>
                          </a:solidFill>
                          <a:effectLst/>
                        </a:rPr>
                        <a:t>HDV </a:t>
                      </a:r>
                      <a:r>
                        <a:rPr lang="en-US" sz="800" kern="0" dirty="0">
                          <a:solidFill>
                            <a:schemeClr val="tx1"/>
                          </a:solidFill>
                          <a:effectLst/>
                        </a:rPr>
                        <a:t>series</a:t>
                      </a:r>
                      <a:endParaRPr lang="ja-JP" sz="800" kern="100" dirty="0">
                        <a:solidFill>
                          <a:schemeClr val="tx1"/>
                        </a:solidFill>
                        <a:effectLst/>
                      </a:endParaRPr>
                    </a:p>
                    <a:p>
                      <a:pPr algn="l">
                        <a:spcAft>
                          <a:spcPts val="0"/>
                        </a:spcAft>
                      </a:pPr>
                      <a:r>
                        <a:rPr lang="en-US" sz="800" kern="0" dirty="0">
                          <a:solidFill>
                            <a:schemeClr val="tx1"/>
                          </a:solidFill>
                          <a:effectLst/>
                        </a:rPr>
                        <a:t>TGP600</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800" kern="100">
                          <a:solidFill>
                            <a:schemeClr val="tx1"/>
                          </a:solidFill>
                          <a:effectLst/>
                        </a:rPr>
                        <a:t>32</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119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en-US" sz="800" kern="0">
                          <a:solidFill>
                            <a:schemeClr val="tx1"/>
                          </a:solidFill>
                          <a:effectLst/>
                        </a:rPr>
                        <a:t>SIP phone(3rd party)</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800" kern="0">
                          <a:solidFill>
                            <a:schemeClr val="tx1"/>
                          </a:solidFill>
                          <a:effectLst/>
                        </a:rPr>
                        <a:t>32</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9492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en-US" sz="800" kern="0">
                          <a:solidFill>
                            <a:schemeClr val="tx1"/>
                          </a:solidFill>
                          <a:effectLst/>
                        </a:rPr>
                        <a:t>Communication Camera /</a:t>
                      </a:r>
                      <a:endParaRPr lang="ja-JP" sz="800" kern="100">
                        <a:solidFill>
                          <a:schemeClr val="tx1"/>
                        </a:solidFill>
                        <a:effectLst/>
                      </a:endParaRPr>
                    </a:p>
                    <a:p>
                      <a:pPr algn="l">
                        <a:spcAft>
                          <a:spcPts val="0"/>
                        </a:spcAft>
                      </a:pPr>
                      <a:r>
                        <a:rPr lang="en-US" sz="800" kern="0">
                          <a:solidFill>
                            <a:schemeClr val="tx1"/>
                          </a:solidFill>
                          <a:effectLst/>
                        </a:rPr>
                        <a:t>IP Doorphone</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800" kern="0">
                          <a:solidFill>
                            <a:schemeClr val="tx1"/>
                          </a:solidFill>
                          <a:effectLst/>
                        </a:rPr>
                        <a:t>32</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73731">
                <a:tc vMerge="1">
                  <a:txBody>
                    <a:bodyPr/>
                    <a:lstStyle/>
                    <a:p>
                      <a:endParaRPr kumimoji="1" lang="ja-JP" altLang="en-US"/>
                    </a:p>
                  </a:txBody>
                  <a:tcPr/>
                </a:tc>
                <a:tc vMerge="1">
                  <a:txBody>
                    <a:bodyPr/>
                    <a:lstStyle/>
                    <a:p>
                      <a:endParaRPr kumimoji="1" lang="ja-JP" altLang="en-US"/>
                    </a:p>
                  </a:txBody>
                  <a:tcPr/>
                </a:tc>
                <a:tc gridSpan="2">
                  <a:txBody>
                    <a:bodyPr/>
                    <a:lstStyle/>
                    <a:p>
                      <a:pPr algn="l">
                        <a:spcAft>
                          <a:spcPts val="0"/>
                        </a:spcAft>
                      </a:pPr>
                      <a:r>
                        <a:rPr lang="en-US" sz="800" kern="0">
                          <a:solidFill>
                            <a:schemeClr val="tx1"/>
                          </a:solidFill>
                          <a:effectLst/>
                        </a:rPr>
                        <a:t>Legacy device</a:t>
                      </a:r>
                      <a:r>
                        <a:rPr lang="ja-JP" sz="800" kern="0">
                          <a:solidFill>
                            <a:schemeClr val="tx1"/>
                          </a:solidFill>
                          <a:effectLst/>
                        </a:rPr>
                        <a:t>　</a:t>
                      </a:r>
                      <a:r>
                        <a:rPr lang="en-US" sz="800" kern="0">
                          <a:solidFill>
                            <a:schemeClr val="tx1"/>
                          </a:solidFill>
                          <a:effectLst/>
                        </a:rPr>
                        <a:t>(pcs)</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34</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66</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98</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130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vMerge="1">
                  <a:txBody>
                    <a:bodyPr/>
                    <a:lstStyle/>
                    <a:p>
                      <a:endParaRPr kumimoji="1" lang="ja-JP" altLang="en-US"/>
                    </a:p>
                  </a:txBody>
                  <a:tcPr/>
                </a:tc>
                <a:tc vMerge="1">
                  <a:txBody>
                    <a:bodyPr/>
                    <a:lstStyle/>
                    <a:p>
                      <a:endParaRPr kumimoji="1" lang="ja-JP" altLang="en-US"/>
                    </a:p>
                  </a:txBody>
                  <a:tcPr/>
                </a:tc>
                <a:tc rowSpan="3">
                  <a:txBody>
                    <a:bodyPr/>
                    <a:lstStyle/>
                    <a:p>
                      <a:pPr algn="ctr">
                        <a:spcAft>
                          <a:spcPts val="0"/>
                        </a:spcAft>
                      </a:pPr>
                      <a:r>
                        <a:rPr lang="en-US" sz="800" kern="0" dirty="0">
                          <a:solidFill>
                            <a:schemeClr val="tx1"/>
                          </a:solidFill>
                          <a:effectLst/>
                        </a:rPr>
                        <a:t> </a:t>
                      </a:r>
                      <a:endParaRPr lang="ja-JP" sz="800" kern="100" dirty="0">
                        <a:solidFill>
                          <a:schemeClr val="tx1"/>
                        </a:solidFill>
                        <a:effectLst/>
                      </a:endParaRPr>
                    </a:p>
                    <a:p>
                      <a:pPr algn="ctr">
                        <a:spcAft>
                          <a:spcPts val="0"/>
                        </a:spcAft>
                      </a:pPr>
                      <a:r>
                        <a:rPr lang="en-US"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800" kern="0" dirty="0">
                          <a:solidFill>
                            <a:schemeClr val="tx1"/>
                          </a:solidFill>
                          <a:effectLst/>
                        </a:rPr>
                        <a:t>SLT</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32</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64</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96</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128</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DPT</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18</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34</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50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66</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US" sz="800" kern="0">
                          <a:solidFill>
                            <a:schemeClr val="tx1"/>
                          </a:solidFill>
                          <a:effectLst/>
                        </a:rPr>
                        <a:t>APT</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16</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24</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32</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vMerge="1">
                  <a:txBody>
                    <a:bodyPr/>
                    <a:lstStyle/>
                    <a:p>
                      <a:endParaRPr kumimoji="1" lang="ja-JP" altLang="en-US"/>
                    </a:p>
                  </a:txBody>
                  <a:tcPr/>
                </a:tc>
                <a:tc vMerge="1">
                  <a:txBody>
                    <a:bodyPr/>
                    <a:lstStyle/>
                    <a:p>
                      <a:endParaRPr kumimoji="1" lang="ja-JP" altLang="en-US"/>
                    </a:p>
                  </a:txBody>
                  <a:tcPr/>
                </a:tc>
                <a:tc gridSpan="2">
                  <a:txBody>
                    <a:bodyPr/>
                    <a:lstStyle/>
                    <a:p>
                      <a:pPr algn="just">
                        <a:spcAft>
                          <a:spcPts val="0"/>
                        </a:spcAft>
                      </a:pPr>
                      <a:r>
                        <a:rPr lang="en-US" sz="800" kern="0">
                          <a:solidFill>
                            <a:schemeClr val="tx1"/>
                          </a:solidFill>
                          <a:effectLst/>
                        </a:rPr>
                        <a:t>DSS console</a:t>
                      </a:r>
                      <a:r>
                        <a:rPr lang="ja-JP" sz="800" kern="0">
                          <a:solidFill>
                            <a:schemeClr val="tx1"/>
                          </a:solidFill>
                          <a:effectLst/>
                        </a:rPr>
                        <a:t>　　</a:t>
                      </a:r>
                      <a:r>
                        <a:rPr lang="en-US" sz="800" kern="0">
                          <a:solidFill>
                            <a:schemeClr val="tx1"/>
                          </a:solidFill>
                          <a:effectLst/>
                        </a:rPr>
                        <a:t>(pcs)</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vMerge="1">
                  <a:txBody>
                    <a:bodyPr/>
                    <a:lstStyle/>
                    <a:p>
                      <a:endParaRPr kumimoji="1" lang="ja-JP" altLang="en-US"/>
                    </a:p>
                  </a:txBody>
                  <a:tcPr/>
                </a:tc>
                <a:tc gridSpan="3">
                  <a:txBody>
                    <a:bodyPr/>
                    <a:lstStyle/>
                    <a:p>
                      <a:pPr algn="l">
                        <a:spcAft>
                          <a:spcPts val="0"/>
                        </a:spcAft>
                      </a:pPr>
                      <a:r>
                        <a:rPr lang="en-US" sz="800" kern="0">
                          <a:solidFill>
                            <a:schemeClr val="tx1"/>
                          </a:solidFill>
                          <a:effectLst/>
                        </a:rPr>
                        <a:t>PS</a:t>
                      </a:r>
                      <a:r>
                        <a:rPr lang="ja-JP" sz="800" kern="0">
                          <a:solidFill>
                            <a:schemeClr val="tx1"/>
                          </a:solidFill>
                          <a:effectLst/>
                        </a:rPr>
                        <a:t>　</a:t>
                      </a:r>
                      <a:r>
                        <a:rPr lang="en-US" sz="800" kern="0">
                          <a:solidFill>
                            <a:schemeClr val="tx1"/>
                          </a:solidFill>
                          <a:effectLst/>
                        </a:rPr>
                        <a:t>(pcs)</a:t>
                      </a:r>
                      <a:endParaRPr lang="ja-JP" sz="800" kern="100">
                        <a:solidFill>
                          <a:schemeClr val="tx1"/>
                        </a:solidFill>
                        <a:effectLst/>
                        <a:latin typeface="Arial"/>
                        <a:ea typeface="ＭＳ 明朝"/>
                        <a:cs typeface="Times New Roman"/>
                      </a:endParaRPr>
                    </a:p>
                  </a:txBody>
                  <a:tcPr marL="33179" marR="3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a:solidFill>
                            <a:schemeClr val="tx1"/>
                          </a:solidFill>
                          <a:effectLst/>
                        </a:rPr>
                        <a:t>(Not dependent on the gateway, see system capacity)</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73731">
                <a:tc vMerge="1">
                  <a:txBody>
                    <a:bodyPr/>
                    <a:lstStyle/>
                    <a:p>
                      <a:endParaRPr kumimoji="1" lang="ja-JP" altLang="en-US"/>
                    </a:p>
                  </a:txBody>
                  <a:tcPr/>
                </a:tc>
                <a:tc gridSpan="3">
                  <a:txBody>
                    <a:bodyPr/>
                    <a:lstStyle/>
                    <a:p>
                      <a:pPr algn="l">
                        <a:spcAft>
                          <a:spcPts val="0"/>
                        </a:spcAft>
                      </a:pPr>
                      <a:r>
                        <a:rPr lang="en-US" sz="800" kern="0" dirty="0">
                          <a:solidFill>
                            <a:schemeClr val="tx1"/>
                          </a:solidFill>
                          <a:effectLst/>
                        </a:rPr>
                        <a:t>Mobile number in user container</a:t>
                      </a:r>
                      <a:endParaRPr lang="ja-JP" sz="800" kern="100" dirty="0">
                        <a:solidFill>
                          <a:schemeClr val="tx1"/>
                        </a:solidFill>
                        <a:effectLst/>
                        <a:latin typeface="Arial"/>
                        <a:ea typeface="ＭＳ 明朝"/>
                        <a:cs typeface="Times New Roman"/>
                      </a:endParaRPr>
                    </a:p>
                  </a:txBody>
                  <a:tcPr marL="33179" marR="3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dirty="0">
                          <a:solidFill>
                            <a:schemeClr val="tx1"/>
                          </a:solidFill>
                          <a:effectLst/>
                        </a:rPr>
                        <a:t>(Not dependent on the gateway, see system capacity)</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35443801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43290" y="52341"/>
            <a:ext cx="6033065" cy="431087"/>
          </a:xfrm>
          <a:prstGeom prst="rect">
            <a:avLst/>
          </a:prstGeom>
          <a:noFill/>
          <a:ln w="9525">
            <a:noFill/>
            <a:miter lim="800000"/>
            <a:headEnd/>
            <a:tailEnd/>
          </a:ln>
          <a:effectLst/>
        </p:spPr>
        <p:txBody>
          <a:bodyPr wrap="square" lIns="61162" tIns="30579" rIns="30579" bIns="30579" anchor="ctr">
            <a:spAutoFit/>
          </a:bodyPr>
          <a:lstStyle>
            <a:lvl1pPr>
              <a:defRPr kumimoji="1" sz="2400" i="1">
                <a:solidFill>
                  <a:schemeClr val="tx1"/>
                </a:solidFill>
                <a:latin typeface="Times New Roman" pitchFamily="18" charset="0"/>
                <a:ea typeface="ＭＳ Ｐゴシック" pitchFamily="50" charset="-128"/>
              </a:defRPr>
            </a:lvl1pPr>
            <a:lvl2pPr marL="742950" indent="-285750">
              <a:defRPr kumimoji="1" sz="2400" i="1">
                <a:solidFill>
                  <a:schemeClr val="tx1"/>
                </a:solidFill>
                <a:latin typeface="Times New Roman" pitchFamily="18" charset="0"/>
                <a:ea typeface="ＭＳ Ｐゴシック" pitchFamily="50" charset="-128"/>
              </a:defRPr>
            </a:lvl2pPr>
            <a:lvl3pPr marL="1143000" indent="-228600">
              <a:defRPr kumimoji="1" sz="2400" i="1">
                <a:solidFill>
                  <a:schemeClr val="tx1"/>
                </a:solidFill>
                <a:latin typeface="Times New Roman" pitchFamily="18" charset="0"/>
                <a:ea typeface="ＭＳ Ｐゴシック" pitchFamily="50" charset="-128"/>
              </a:defRPr>
            </a:lvl3pPr>
            <a:lvl4pPr marL="1600200" indent="-228600">
              <a:defRPr kumimoji="1" sz="2400" i="1">
                <a:solidFill>
                  <a:schemeClr val="tx1"/>
                </a:solidFill>
                <a:latin typeface="Times New Roman" pitchFamily="18" charset="0"/>
                <a:ea typeface="ＭＳ Ｐゴシック" pitchFamily="50" charset="-128"/>
              </a:defRPr>
            </a:lvl4pPr>
            <a:lvl5pPr marL="2057400" indent="-22860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defRPr/>
            </a:pPr>
            <a:r>
              <a:rPr lang="en-US" altLang="ja-JP" i="0" dirty="0" smtClean="0">
                <a:solidFill>
                  <a:schemeClr val="bg1"/>
                </a:solidFill>
                <a:latin typeface="Arial" pitchFamily="34" charset="0"/>
              </a:rPr>
              <a:t>4-2. Expansion GW  </a:t>
            </a:r>
            <a:r>
              <a:rPr lang="en-US" altLang="ja-JP" i="0" dirty="0">
                <a:solidFill>
                  <a:schemeClr val="bg1"/>
                </a:solidFill>
                <a:latin typeface="Arial" pitchFamily="34" charset="0"/>
              </a:rPr>
              <a:t>Capacity </a:t>
            </a:r>
            <a:r>
              <a:rPr lang="en-US" altLang="ja-JP" i="0" dirty="0" smtClean="0">
                <a:solidFill>
                  <a:schemeClr val="bg1"/>
                </a:solidFill>
                <a:latin typeface="Arial" pitchFamily="34" charset="0"/>
              </a:rPr>
              <a:t>(8)  </a:t>
            </a:r>
            <a:r>
              <a:rPr lang="en-US" altLang="ja-JP" i="0" dirty="0" smtClean="0">
                <a:solidFill>
                  <a:schemeClr val="bg1"/>
                </a:solidFill>
                <a:effectLst>
                  <a:outerShdw blurRad="38100" dist="38100" dir="2700000" algn="tl">
                    <a:srgbClr val="C0C0C0"/>
                  </a:outerShdw>
                </a:effectLst>
                <a:latin typeface="Arial" pitchFamily="34" charset="0"/>
              </a:rPr>
              <a:t> </a:t>
            </a:r>
            <a:endParaRPr lang="en-US" altLang="ja-JP" i="0" dirty="0">
              <a:solidFill>
                <a:schemeClr val="bg1"/>
              </a:solidFill>
              <a:effectLst>
                <a:outerShdw blurRad="38100" dist="38100" dir="2700000" algn="tl">
                  <a:srgbClr val="C0C0C0"/>
                </a:outerShdw>
              </a:effectLst>
              <a:latin typeface="Arial" pitchFamily="34" charset="0"/>
            </a:endParaRPr>
          </a:p>
        </p:txBody>
      </p:sp>
      <p:sp>
        <p:nvSpPr>
          <p:cNvPr id="3" name="正方形/長方形 2"/>
          <p:cNvSpPr/>
          <p:nvPr/>
        </p:nvSpPr>
        <p:spPr>
          <a:xfrm>
            <a:off x="647564" y="699542"/>
            <a:ext cx="2600392" cy="338554"/>
          </a:xfrm>
          <a:prstGeom prst="rect">
            <a:avLst/>
          </a:prstGeom>
        </p:spPr>
        <p:txBody>
          <a:bodyPr wrap="none">
            <a:spAutoFit/>
          </a:bodyPr>
          <a:lstStyle/>
          <a:p>
            <a:r>
              <a:rPr lang="en-US" altLang="ja-JP" sz="1600" dirty="0" smtClean="0"/>
              <a:t>NS300 as Expansion GW</a:t>
            </a:r>
          </a:p>
        </p:txBody>
      </p:sp>
      <p:graphicFrame>
        <p:nvGraphicFramePr>
          <p:cNvPr id="5" name="表 4"/>
          <p:cNvGraphicFramePr>
            <a:graphicFrameLocks noGrp="1"/>
          </p:cNvGraphicFramePr>
          <p:nvPr>
            <p:extLst>
              <p:ext uri="{D42A27DB-BD31-4B8C-83A1-F6EECF244321}">
                <p14:modId xmlns:p14="http://schemas.microsoft.com/office/powerpoint/2010/main" val="3387520158"/>
              </p:ext>
            </p:extLst>
          </p:nvPr>
        </p:nvGraphicFramePr>
        <p:xfrm>
          <a:off x="1007604" y="1187339"/>
          <a:ext cx="6858722" cy="2804160"/>
        </p:xfrm>
        <a:graphic>
          <a:graphicData uri="http://schemas.openxmlformats.org/drawingml/2006/table">
            <a:tbl>
              <a:tblPr firstRow="1" firstCol="1" bandRow="1">
                <a:tableStyleId>{5C22544A-7EE6-4342-B048-85BDC9FD1C3A}</a:tableStyleId>
              </a:tblPr>
              <a:tblGrid>
                <a:gridCol w="1395014"/>
                <a:gridCol w="1161270"/>
                <a:gridCol w="58579"/>
                <a:gridCol w="1414120"/>
                <a:gridCol w="707060"/>
                <a:gridCol w="708059"/>
                <a:gridCol w="708059"/>
                <a:gridCol w="706561"/>
              </a:tblGrid>
              <a:tr h="73731">
                <a:tc rowSpan="2" gridSpan="4">
                  <a:txBody>
                    <a:bodyPr/>
                    <a:lstStyle/>
                    <a:p>
                      <a:pPr algn="just">
                        <a:spcAft>
                          <a:spcPts val="0"/>
                        </a:spcAft>
                      </a:pPr>
                      <a:r>
                        <a:rPr lang="en-US" sz="800" kern="100" dirty="0">
                          <a:solidFill>
                            <a:schemeClr val="tx1"/>
                          </a:solidFill>
                          <a:effectLst/>
                        </a:rPr>
                        <a:t> </a:t>
                      </a:r>
                      <a:endParaRPr lang="ja-JP" sz="800" kern="100" dirty="0">
                        <a:solidFill>
                          <a:schemeClr val="tx1"/>
                        </a:solidFill>
                        <a:effectLst/>
                        <a:latin typeface="Arial"/>
                        <a:ea typeface="ＭＳ 明朝"/>
                        <a:cs typeface="Times New Roman"/>
                      </a:endParaRPr>
                    </a:p>
                  </a:txBody>
                  <a:tcPr marL="33179" marR="3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4">
                  <a:txBody>
                    <a:bodyPr/>
                    <a:lstStyle/>
                    <a:p>
                      <a:pPr algn="ctr">
                        <a:spcAft>
                          <a:spcPts val="0"/>
                        </a:spcAft>
                      </a:pPr>
                      <a:r>
                        <a:rPr lang="en-US" sz="800" kern="0">
                          <a:solidFill>
                            <a:schemeClr val="tx1"/>
                          </a:solidFill>
                          <a:effectLst/>
                        </a:rPr>
                        <a:t>NS300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7462">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800" kern="0">
                          <a:solidFill>
                            <a:schemeClr val="tx1"/>
                          </a:solidFill>
                          <a:effectLst/>
                        </a:rPr>
                        <a:t>Basic unit</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Basic unit w/1Exp.unit</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Basic unit w/2Exp.unit</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Basic unit w/3Exp.unit</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gridSpan="4">
                  <a:txBody>
                    <a:bodyPr/>
                    <a:lstStyle/>
                    <a:p>
                      <a:pPr algn="l">
                        <a:spcAft>
                          <a:spcPts val="0"/>
                        </a:spcAft>
                      </a:pPr>
                      <a:r>
                        <a:rPr lang="en-US" sz="800" kern="0" dirty="0">
                          <a:solidFill>
                            <a:schemeClr val="tx1"/>
                          </a:solidFill>
                          <a:effectLst/>
                        </a:rPr>
                        <a:t>Add-on Key Module(NT505) </a:t>
                      </a:r>
                      <a:r>
                        <a:rPr lang="ja-JP" sz="800" kern="0" dirty="0">
                          <a:solidFill>
                            <a:schemeClr val="tx1"/>
                          </a:solidFill>
                          <a:effectLst/>
                        </a:rPr>
                        <a:t>　</a:t>
                      </a:r>
                      <a:r>
                        <a:rPr lang="en-US" sz="800" kern="0" dirty="0">
                          <a:solidFill>
                            <a:schemeClr val="tx1"/>
                          </a:solidFill>
                          <a:effectLst/>
                        </a:rPr>
                        <a:t>(pcs)</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dirty="0">
                          <a:solidFill>
                            <a:schemeClr val="tx1"/>
                          </a:solidFill>
                          <a:effectLst/>
                        </a:rPr>
                        <a:t>(Not depend on the gateway, see system capacity)</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73731">
                <a:tc gridSpan="4">
                  <a:txBody>
                    <a:bodyPr/>
                    <a:lstStyle/>
                    <a:p>
                      <a:pPr algn="l">
                        <a:spcAft>
                          <a:spcPts val="0"/>
                        </a:spcAft>
                      </a:pPr>
                      <a:r>
                        <a:rPr lang="en-US" sz="800" kern="0">
                          <a:solidFill>
                            <a:schemeClr val="tx1"/>
                          </a:solidFill>
                          <a:effectLst/>
                        </a:rPr>
                        <a:t>Add-on Key Module(NT303,305) (pcs)</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dirty="0">
                          <a:solidFill>
                            <a:schemeClr val="tx1"/>
                          </a:solidFill>
                          <a:effectLst/>
                        </a:rPr>
                        <a:t>(Not depend on the gateway, see system capacity)</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73731">
                <a:tc gridSpan="4">
                  <a:txBody>
                    <a:bodyPr/>
                    <a:lstStyle/>
                    <a:p>
                      <a:pPr algn="l">
                        <a:spcAft>
                          <a:spcPts val="0"/>
                        </a:spcAft>
                      </a:pPr>
                      <a:r>
                        <a:rPr lang="en-US" sz="800" kern="0">
                          <a:solidFill>
                            <a:schemeClr val="tx1"/>
                          </a:solidFill>
                          <a:effectLst/>
                        </a:rPr>
                        <a:t>CS</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a:solidFill>
                            <a:schemeClr val="tx1"/>
                          </a:solidFill>
                          <a:effectLst/>
                        </a:rPr>
                        <a:t>256</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73731">
                <a:tc rowSpan="2">
                  <a:txBody>
                    <a:bodyPr/>
                    <a:lstStyle/>
                    <a:p>
                      <a:pPr algn="l">
                        <a:spcAft>
                          <a:spcPts val="0"/>
                        </a:spcAft>
                      </a:pPr>
                      <a:r>
                        <a:rPr lang="en-US"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l">
                        <a:spcAft>
                          <a:spcPts val="0"/>
                        </a:spcAft>
                      </a:pPr>
                      <a:r>
                        <a:rPr lang="en-US" sz="800" kern="0">
                          <a:solidFill>
                            <a:schemeClr val="tx1"/>
                          </a:solidFill>
                          <a:effectLst/>
                        </a:rPr>
                        <a:t>IP-CS</a:t>
                      </a:r>
                      <a:r>
                        <a:rPr lang="ja-JP" sz="800" kern="0">
                          <a:solidFill>
                            <a:schemeClr val="tx1"/>
                          </a:solidFill>
                          <a:effectLst/>
                        </a:rPr>
                        <a:t>　</a:t>
                      </a:r>
                      <a:r>
                        <a:rPr lang="en-US" sz="800" kern="0">
                          <a:solidFill>
                            <a:schemeClr val="tx1"/>
                          </a:solidFill>
                          <a:effectLst/>
                        </a:rPr>
                        <a:t>(pcs)</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a:solidFill>
                            <a:schemeClr val="tx1"/>
                          </a:solidFill>
                          <a:effectLst/>
                        </a:rPr>
                        <a:t>(Not dependent on the gateway, see system capacity)</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73731">
                <a:tc vMerge="1">
                  <a:txBody>
                    <a:bodyPr/>
                    <a:lstStyle/>
                    <a:p>
                      <a:endParaRPr kumimoji="1" lang="ja-JP" altLang="en-US"/>
                    </a:p>
                  </a:txBody>
                  <a:tcPr/>
                </a:tc>
                <a:tc gridSpan="3">
                  <a:txBody>
                    <a:bodyPr/>
                    <a:lstStyle/>
                    <a:p>
                      <a:pPr algn="l">
                        <a:spcAft>
                          <a:spcPts val="0"/>
                        </a:spcAft>
                      </a:pPr>
                      <a:r>
                        <a:rPr lang="en-US" sz="800" kern="0">
                          <a:solidFill>
                            <a:schemeClr val="tx1"/>
                          </a:solidFill>
                          <a:effectLst/>
                        </a:rPr>
                        <a:t>CS(DPT-2ch CS)</a:t>
                      </a:r>
                      <a:r>
                        <a:rPr lang="ja-JP" sz="800" kern="0">
                          <a:solidFill>
                            <a:schemeClr val="tx1"/>
                          </a:solidFill>
                          <a:effectLst/>
                        </a:rPr>
                        <a:t>　 　</a:t>
                      </a:r>
                      <a:r>
                        <a:rPr lang="en-US" sz="800" kern="0">
                          <a:solidFill>
                            <a:schemeClr val="tx1"/>
                          </a:solidFill>
                          <a:effectLst/>
                        </a:rPr>
                        <a:t>(pcs)</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4</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12</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16</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gridSpan="4">
                  <a:txBody>
                    <a:bodyPr/>
                    <a:lstStyle/>
                    <a:p>
                      <a:pPr algn="just">
                        <a:spcAft>
                          <a:spcPts val="0"/>
                        </a:spcAft>
                      </a:pPr>
                      <a:r>
                        <a:rPr lang="en-US" sz="800" kern="100">
                          <a:solidFill>
                            <a:schemeClr val="tx1"/>
                          </a:solidFill>
                          <a:effectLst/>
                        </a:rPr>
                        <a:t>Trunk</a:t>
                      </a:r>
                      <a:r>
                        <a:rPr lang="en-US" sz="800" kern="0">
                          <a:solidFill>
                            <a:schemeClr val="tx1"/>
                          </a:solidFill>
                          <a:effectLst/>
                        </a:rPr>
                        <a:t> (ch)</a:t>
                      </a:r>
                      <a:endParaRPr lang="ja-JP" sz="800" kern="100">
                        <a:solidFill>
                          <a:schemeClr val="tx1"/>
                        </a:solidFill>
                        <a:effectLst/>
                        <a:latin typeface="Arial"/>
                        <a:ea typeface="ＭＳ 明朝"/>
                        <a:cs typeface="Times New Roman"/>
                      </a:endParaRPr>
                    </a:p>
                  </a:txBody>
                  <a:tcPr marL="33179" marR="3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52</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88</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124</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160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rowSpan="10">
                  <a:txBody>
                    <a:bodyPr/>
                    <a:lstStyle/>
                    <a:p>
                      <a:pPr algn="just">
                        <a:spcAft>
                          <a:spcPts val="0"/>
                        </a:spcAft>
                      </a:pPr>
                      <a:r>
                        <a:rPr lang="en-US" sz="800" kern="100" dirty="0">
                          <a:solidFill>
                            <a:schemeClr val="tx1"/>
                          </a:solidFill>
                          <a:effectLst/>
                        </a:rPr>
                        <a:t> </a:t>
                      </a:r>
                      <a:endParaRPr lang="ja-JP" sz="800" kern="100" dirty="0">
                        <a:solidFill>
                          <a:schemeClr val="tx1"/>
                        </a:solidFill>
                        <a:effectLst/>
                        <a:latin typeface="Arial"/>
                        <a:ea typeface="ＭＳ 明朝"/>
                        <a:cs typeface="Times New Roman"/>
                      </a:endParaRPr>
                    </a:p>
                  </a:txBody>
                  <a:tcPr marL="33179" marR="3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l">
                        <a:spcAft>
                          <a:spcPts val="0"/>
                        </a:spcAft>
                      </a:pPr>
                      <a:r>
                        <a:rPr lang="en-US" sz="800" kern="0" dirty="0">
                          <a:solidFill>
                            <a:schemeClr val="tx1"/>
                          </a:solidFill>
                          <a:effectLst/>
                        </a:rPr>
                        <a:t>IP Trunk (</a:t>
                      </a:r>
                      <a:r>
                        <a:rPr lang="en-US" sz="800" kern="0" dirty="0" err="1">
                          <a:solidFill>
                            <a:schemeClr val="tx1"/>
                          </a:solidFill>
                          <a:effectLst/>
                        </a:rPr>
                        <a:t>ch</a:t>
                      </a:r>
                      <a:r>
                        <a:rPr lang="en-US" sz="800" kern="0" dirty="0">
                          <a:solidFill>
                            <a:schemeClr val="tx1"/>
                          </a:solidFill>
                          <a:effectLst/>
                        </a:rPr>
                        <a:t>)</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en-US" sz="800" kern="0">
                          <a:solidFill>
                            <a:schemeClr val="tx1"/>
                          </a:solidFill>
                          <a:effectLst/>
                        </a:rPr>
                        <a:t>16</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73731">
                <a:tc vMerge="1">
                  <a:txBody>
                    <a:bodyPr/>
                    <a:lstStyle/>
                    <a:p>
                      <a:endParaRPr kumimoji="1" lang="ja-JP" altLang="en-US"/>
                    </a:p>
                  </a:txBody>
                  <a:tcPr/>
                </a:tc>
                <a:tc rowSpan="2">
                  <a:txBody>
                    <a:bodyPr/>
                    <a:lstStyle/>
                    <a:p>
                      <a:pPr algn="l">
                        <a:spcAft>
                          <a:spcPts val="0"/>
                        </a:spcAft>
                      </a:pPr>
                      <a:r>
                        <a:rPr lang="ja-JP" sz="800" kern="0" dirty="0">
                          <a:solidFill>
                            <a:schemeClr val="tx1"/>
                          </a:solidFill>
                          <a:effectLst/>
                        </a:rPr>
                        <a:t>　</a:t>
                      </a:r>
                      <a:endParaRPr lang="ja-JP" sz="800" kern="100" dirty="0">
                        <a:solidFill>
                          <a:schemeClr val="tx1"/>
                        </a:solidFill>
                        <a:effectLst/>
                      </a:endParaRPr>
                    </a:p>
                    <a:p>
                      <a:pPr algn="l">
                        <a:spcAft>
                          <a:spcPts val="0"/>
                        </a:spcAft>
                      </a:pPr>
                      <a:r>
                        <a:rPr lang="ja-JP" sz="800" kern="0" dirty="0">
                          <a:solidFill>
                            <a:schemeClr val="tx1"/>
                          </a:solidFill>
                          <a:effectLst/>
                        </a:rPr>
                        <a:t>　</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spcAft>
                          <a:spcPts val="0"/>
                        </a:spcAft>
                      </a:pPr>
                      <a:r>
                        <a:rPr lang="en-US" sz="800" kern="0" dirty="0">
                          <a:solidFill>
                            <a:schemeClr val="tx1"/>
                          </a:solidFill>
                          <a:effectLst/>
                        </a:rPr>
                        <a:t>SIP Trunk</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spcAft>
                          <a:spcPts val="0"/>
                        </a:spcAft>
                      </a:pP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800" kern="0">
                          <a:solidFill>
                            <a:schemeClr val="tx1"/>
                          </a:solidFill>
                          <a:effectLst/>
                        </a:rPr>
                        <a:t>16</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73731">
                <a:tc vMerge="1">
                  <a:txBody>
                    <a:bodyPr/>
                    <a:lstStyle/>
                    <a:p>
                      <a:endParaRPr kumimoji="1" lang="ja-JP" altLang="en-US"/>
                    </a:p>
                  </a:txBody>
                  <a:tcPr/>
                </a:tc>
                <a:tc vMerge="1">
                  <a:txBody>
                    <a:bodyPr/>
                    <a:lstStyle/>
                    <a:p>
                      <a:endParaRPr kumimoji="1" lang="ja-JP" altLang="en-US"/>
                    </a:p>
                  </a:txBody>
                  <a:tcPr/>
                </a:tc>
                <a:tc gridSpan="2">
                  <a:txBody>
                    <a:bodyPr/>
                    <a:lstStyle/>
                    <a:p>
                      <a:pPr algn="just">
                        <a:spcAft>
                          <a:spcPts val="0"/>
                        </a:spcAft>
                      </a:pPr>
                      <a:r>
                        <a:rPr lang="en-US" sz="800" kern="0">
                          <a:solidFill>
                            <a:schemeClr val="tx1"/>
                          </a:solidFill>
                          <a:effectLst/>
                        </a:rPr>
                        <a:t>H.323 Trunk</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spcAft>
                          <a:spcPts val="0"/>
                        </a:spcAft>
                      </a:pP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800" kern="100">
                          <a:solidFill>
                            <a:schemeClr val="tx1"/>
                          </a:solidFill>
                          <a:effectLst/>
                        </a:rPr>
                        <a:t>16</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73731">
                <a:tc vMerge="1">
                  <a:txBody>
                    <a:bodyPr/>
                    <a:lstStyle/>
                    <a:p>
                      <a:endParaRPr kumimoji="1" lang="ja-JP" altLang="en-US"/>
                    </a:p>
                  </a:txBody>
                  <a:tcPr/>
                </a:tc>
                <a:tc gridSpan="3">
                  <a:txBody>
                    <a:bodyPr/>
                    <a:lstStyle/>
                    <a:p>
                      <a:pPr algn="l">
                        <a:spcAft>
                          <a:spcPts val="0"/>
                        </a:spcAft>
                      </a:pPr>
                      <a:r>
                        <a:rPr lang="en-US" sz="800" kern="0">
                          <a:solidFill>
                            <a:schemeClr val="tx1"/>
                          </a:solidFill>
                          <a:effectLst/>
                        </a:rPr>
                        <a:t>Legacy Trunk (ch)</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36</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72</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108</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144</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vMerge="1">
                  <a:txBody>
                    <a:bodyPr/>
                    <a:lstStyle/>
                    <a:p>
                      <a:endParaRPr kumimoji="1" lang="ja-JP" altLang="en-US"/>
                    </a:p>
                  </a:txBody>
                  <a:tcPr/>
                </a:tc>
                <a:tc rowSpan="6" gridSpan="2">
                  <a:txBody>
                    <a:bodyPr/>
                    <a:lstStyle/>
                    <a:p>
                      <a:pPr algn="l">
                        <a:spcAft>
                          <a:spcPts val="0"/>
                        </a:spcAft>
                      </a:pPr>
                      <a:r>
                        <a:rPr lang="ja-JP" sz="800" kern="0" dirty="0">
                          <a:solidFill>
                            <a:schemeClr val="tx1"/>
                          </a:solidFill>
                          <a:effectLst/>
                        </a:rPr>
                        <a:t>　</a:t>
                      </a:r>
                      <a:endParaRPr lang="ja-JP" sz="800" kern="100" dirty="0">
                        <a:solidFill>
                          <a:schemeClr val="tx1"/>
                        </a:solidFill>
                        <a:effectLst/>
                      </a:endParaRPr>
                    </a:p>
                    <a:p>
                      <a:pPr algn="l">
                        <a:spcAft>
                          <a:spcPts val="0"/>
                        </a:spcAft>
                      </a:pPr>
                      <a:r>
                        <a:rPr lang="en-US" sz="800" kern="0">
                          <a:solidFill>
                            <a:schemeClr val="tx1"/>
                          </a:solidFill>
                          <a:effectLst/>
                        </a:rPr>
                        <a:t> </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6" hMerge="1">
                  <a:txBody>
                    <a:bodyPr/>
                    <a:lstStyle/>
                    <a:p>
                      <a:endParaRPr kumimoji="1" lang="ja-JP" altLang="en-US"/>
                    </a:p>
                  </a:txBody>
                  <a:tcPr/>
                </a:tc>
                <a:tc>
                  <a:txBody>
                    <a:bodyPr/>
                    <a:lstStyle/>
                    <a:p>
                      <a:pPr algn="l">
                        <a:spcAft>
                          <a:spcPts val="0"/>
                        </a:spcAft>
                      </a:pPr>
                      <a:r>
                        <a:rPr lang="en-US" sz="800" kern="0">
                          <a:solidFill>
                            <a:schemeClr val="tx1"/>
                          </a:solidFill>
                          <a:effectLst/>
                        </a:rPr>
                        <a:t>LCOT</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12</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24</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36</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48</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en-US" sz="800" kern="0">
                          <a:solidFill>
                            <a:schemeClr val="tx1"/>
                          </a:solidFill>
                          <a:effectLst/>
                        </a:rPr>
                        <a:t>BRI</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24</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800" kern="0" dirty="0" smtClean="0">
                          <a:solidFill>
                            <a:schemeClr val="tx1"/>
                          </a:solidFill>
                          <a:effectLst/>
                          <a:latin typeface="+mn-lt"/>
                          <a:ea typeface="+mn-ea"/>
                          <a:cs typeface="+mn-cs"/>
                        </a:rPr>
                        <a:t>40</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800" kern="0" dirty="0" smtClean="0">
                          <a:solidFill>
                            <a:schemeClr val="tx1"/>
                          </a:solidFill>
                          <a:effectLst/>
                          <a:latin typeface="+mn-lt"/>
                          <a:ea typeface="+mn-ea"/>
                          <a:cs typeface="+mn-cs"/>
                        </a:rPr>
                        <a:t>56</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en-US" sz="800" kern="0">
                          <a:solidFill>
                            <a:schemeClr val="tx1"/>
                          </a:solidFill>
                          <a:effectLst/>
                        </a:rPr>
                        <a:t>PRI23</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23</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46</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69</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92</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en-US" sz="800" kern="0">
                          <a:solidFill>
                            <a:schemeClr val="tx1"/>
                          </a:solidFill>
                          <a:effectLst/>
                        </a:rPr>
                        <a:t>PRI30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30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90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120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en-US" sz="800" kern="0">
                          <a:solidFill>
                            <a:schemeClr val="tx1"/>
                          </a:solidFill>
                          <a:effectLst/>
                        </a:rPr>
                        <a:t>T1</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en-US" sz="800" kern="0">
                          <a:solidFill>
                            <a:schemeClr val="tx1"/>
                          </a:solidFill>
                          <a:effectLst/>
                        </a:rPr>
                        <a:t>E1</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30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90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120</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gridSpan="4">
                  <a:txBody>
                    <a:bodyPr/>
                    <a:lstStyle/>
                    <a:p>
                      <a:pPr algn="just">
                        <a:spcAft>
                          <a:spcPts val="0"/>
                        </a:spcAft>
                      </a:pPr>
                      <a:r>
                        <a:rPr lang="en-US" sz="800" kern="0">
                          <a:solidFill>
                            <a:schemeClr val="tx1"/>
                          </a:solidFill>
                          <a:effectLst/>
                        </a:rPr>
                        <a:t>Other I/O</a:t>
                      </a:r>
                      <a:endParaRPr lang="ja-JP" sz="800" kern="100">
                        <a:solidFill>
                          <a:schemeClr val="tx1"/>
                        </a:solidFill>
                        <a:effectLst/>
                        <a:latin typeface="Arial"/>
                        <a:ea typeface="ＭＳ 明朝"/>
                        <a:cs typeface="Times New Roman"/>
                      </a:endParaRPr>
                    </a:p>
                  </a:txBody>
                  <a:tcPr marL="33179" marR="3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800" kern="100">
                          <a:solidFill>
                            <a:schemeClr val="tx1"/>
                          </a:solidFill>
                          <a:effectLst/>
                        </a:rPr>
                        <a:t> </a:t>
                      </a:r>
                      <a:endParaRPr lang="ja-JP" sz="800" kern="100">
                        <a:solidFill>
                          <a:schemeClr val="tx1"/>
                        </a:solidFill>
                        <a:effectLst/>
                        <a:latin typeface="Arial"/>
                        <a:ea typeface="ＭＳ 明朝"/>
                        <a:cs typeface="Times New Roman"/>
                      </a:endParaRPr>
                    </a:p>
                  </a:txBody>
                  <a:tcPr marL="33179" marR="3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00">
                          <a:solidFill>
                            <a:schemeClr val="tx1"/>
                          </a:solidFill>
                          <a:effectLst/>
                        </a:rPr>
                        <a:t> </a:t>
                      </a:r>
                      <a:endParaRPr lang="ja-JP" sz="800" kern="100">
                        <a:solidFill>
                          <a:schemeClr val="tx1"/>
                        </a:solidFill>
                        <a:effectLst/>
                        <a:latin typeface="Arial"/>
                        <a:ea typeface="ＭＳ 明朝"/>
                        <a:cs typeface="Times New Roman"/>
                      </a:endParaRPr>
                    </a:p>
                  </a:txBody>
                  <a:tcPr marL="33179" marR="3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00">
                          <a:solidFill>
                            <a:schemeClr val="tx1"/>
                          </a:solidFill>
                          <a:effectLst/>
                        </a:rPr>
                        <a:t> </a:t>
                      </a:r>
                      <a:endParaRPr lang="ja-JP" sz="800" kern="100">
                        <a:solidFill>
                          <a:schemeClr val="tx1"/>
                        </a:solidFill>
                        <a:effectLst/>
                        <a:latin typeface="Arial"/>
                        <a:ea typeface="ＭＳ 明朝"/>
                        <a:cs typeface="Times New Roman"/>
                      </a:endParaRPr>
                    </a:p>
                  </a:txBody>
                  <a:tcPr marL="33179" marR="3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00">
                          <a:solidFill>
                            <a:schemeClr val="tx1"/>
                          </a:solidFill>
                          <a:effectLst/>
                        </a:rPr>
                        <a:t> </a:t>
                      </a:r>
                      <a:endParaRPr lang="ja-JP" sz="800" kern="100">
                        <a:solidFill>
                          <a:schemeClr val="tx1"/>
                        </a:solidFill>
                        <a:effectLst/>
                        <a:latin typeface="Arial"/>
                        <a:ea typeface="ＭＳ 明朝"/>
                        <a:cs typeface="Times New Roman"/>
                      </a:endParaRPr>
                    </a:p>
                  </a:txBody>
                  <a:tcPr marL="33179" marR="3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rowSpan="3">
                  <a:txBody>
                    <a:bodyPr/>
                    <a:lstStyle/>
                    <a:p>
                      <a:pPr algn="just">
                        <a:spcAft>
                          <a:spcPts val="0"/>
                        </a:spcAft>
                      </a:pPr>
                      <a:r>
                        <a:rPr lang="en-US" sz="800" kern="100" dirty="0">
                          <a:solidFill>
                            <a:schemeClr val="tx1"/>
                          </a:solidFill>
                          <a:effectLst/>
                        </a:rPr>
                        <a:t> </a:t>
                      </a:r>
                      <a:endParaRPr lang="ja-JP" sz="800" kern="100" dirty="0">
                        <a:solidFill>
                          <a:schemeClr val="tx1"/>
                        </a:solidFill>
                        <a:effectLst/>
                        <a:latin typeface="Arial"/>
                        <a:ea typeface="ＭＳ 明朝"/>
                        <a:cs typeface="Times New Roman"/>
                      </a:endParaRPr>
                    </a:p>
                  </a:txBody>
                  <a:tcPr marL="33179" marR="331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l">
                        <a:spcAft>
                          <a:spcPts val="0"/>
                        </a:spcAft>
                      </a:pPr>
                      <a:r>
                        <a:rPr lang="en-US" sz="800" kern="0" dirty="0" err="1">
                          <a:solidFill>
                            <a:schemeClr val="tx1"/>
                          </a:solidFill>
                          <a:effectLst/>
                        </a:rPr>
                        <a:t>Doorphone</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2</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4</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vMerge="1">
                  <a:txBody>
                    <a:bodyPr/>
                    <a:lstStyle/>
                    <a:p>
                      <a:endParaRPr kumimoji="1" lang="ja-JP" altLang="en-US"/>
                    </a:p>
                  </a:txBody>
                  <a:tcPr/>
                </a:tc>
                <a:tc gridSpan="3">
                  <a:txBody>
                    <a:bodyPr/>
                    <a:lstStyle/>
                    <a:p>
                      <a:pPr algn="l">
                        <a:spcAft>
                          <a:spcPts val="0"/>
                        </a:spcAft>
                      </a:pPr>
                      <a:r>
                        <a:rPr lang="en-US" sz="800" kern="0">
                          <a:solidFill>
                            <a:schemeClr val="tx1"/>
                          </a:solidFill>
                          <a:effectLst/>
                        </a:rPr>
                        <a:t>Opener</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2</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4</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8</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31">
                <a:tc vMerge="1">
                  <a:txBody>
                    <a:bodyPr/>
                    <a:lstStyle/>
                    <a:p>
                      <a:endParaRPr kumimoji="1" lang="ja-JP" altLang="en-US"/>
                    </a:p>
                  </a:txBody>
                  <a:tcPr/>
                </a:tc>
                <a:tc gridSpan="3">
                  <a:txBody>
                    <a:bodyPr/>
                    <a:lstStyle/>
                    <a:p>
                      <a:pPr algn="l">
                        <a:spcAft>
                          <a:spcPts val="0"/>
                        </a:spcAft>
                      </a:pPr>
                      <a:r>
                        <a:rPr lang="en-US" sz="800" kern="0">
                          <a:solidFill>
                            <a:schemeClr val="tx1"/>
                          </a:solidFill>
                          <a:effectLst/>
                        </a:rPr>
                        <a:t>Sensor</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800" kern="0">
                          <a:solidFill>
                            <a:schemeClr val="tx1"/>
                          </a:solidFill>
                          <a:effectLst/>
                        </a:rPr>
                        <a:t>2</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4</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a:solidFill>
                            <a:schemeClr val="tx1"/>
                          </a:solidFill>
                          <a:effectLst/>
                        </a:rPr>
                        <a:t>6</a:t>
                      </a:r>
                      <a:endParaRPr lang="ja-JP" sz="800" kern="10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0" dirty="0">
                          <a:solidFill>
                            <a:schemeClr val="tx1"/>
                          </a:solidFill>
                          <a:effectLst/>
                        </a:rPr>
                        <a:t>8</a:t>
                      </a:r>
                      <a:endParaRPr lang="ja-JP" sz="800" kern="100" dirty="0">
                        <a:solidFill>
                          <a:schemeClr val="tx1"/>
                        </a:solidFill>
                        <a:effectLst/>
                        <a:latin typeface="Arial"/>
                        <a:ea typeface="ＭＳ 明朝"/>
                        <a:cs typeface="Times New Roman"/>
                      </a:endParaRPr>
                    </a:p>
                  </a:txBody>
                  <a:tcPr marL="33179" marR="33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43801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532807" y="1810705"/>
            <a:ext cx="6046177" cy="120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1260" tIns="30629" rIns="30629" bIns="30629"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0" hangingPunct="0">
              <a:buFontTx/>
              <a:buNone/>
            </a:pPr>
            <a:r>
              <a:rPr lang="en-US" altLang="ja-JP" sz="3700">
                <a:solidFill>
                  <a:srgbClr val="FFFFFF"/>
                </a:solidFill>
              </a:rPr>
              <a:t>Chapter 5</a:t>
            </a:r>
            <a:br>
              <a:rPr lang="en-US" altLang="ja-JP" sz="3700">
                <a:solidFill>
                  <a:srgbClr val="FFFFFF"/>
                </a:solidFill>
              </a:rPr>
            </a:br>
            <a:r>
              <a:rPr lang="en-US" altLang="ja-JP" sz="3700">
                <a:solidFill>
                  <a:srgbClr val="FFFFFF"/>
                </a:solidFill>
              </a:rPr>
              <a:t>Hardware Installation</a:t>
            </a:r>
          </a:p>
        </p:txBody>
      </p:sp>
    </p:spTree>
    <p:extLst>
      <p:ext uri="{BB962C8B-B14F-4D97-AF65-F5344CB8AC3E}">
        <p14:creationId xmlns:p14="http://schemas.microsoft.com/office/powerpoint/2010/main" val="29952769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75" name="Group 43"/>
          <p:cNvGraphicFramePr>
            <a:graphicFrameLocks noGrp="1"/>
          </p:cNvGraphicFramePr>
          <p:nvPr>
            <p:ph/>
            <p:extLst>
              <p:ext uri="{D42A27DB-BD31-4B8C-83A1-F6EECF244321}">
                <p14:modId xmlns:p14="http://schemas.microsoft.com/office/powerpoint/2010/main" val="673468864"/>
              </p:ext>
            </p:extLst>
          </p:nvPr>
        </p:nvGraphicFramePr>
        <p:xfrm>
          <a:off x="994502" y="1536708"/>
          <a:ext cx="6925870" cy="1543408"/>
        </p:xfrm>
        <a:graphic>
          <a:graphicData uri="http://schemas.openxmlformats.org/drawingml/2006/table">
            <a:tbl>
              <a:tblPr/>
              <a:tblGrid>
                <a:gridCol w="3597575"/>
                <a:gridCol w="1023262"/>
                <a:gridCol w="2305033"/>
              </a:tblGrid>
              <a:tr h="285768">
                <a:tc gridSpan="2">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Arial" pitchFamily="34" charset="0"/>
                          <a:ea typeface="ＭＳ Ｐゴシック" pitchFamily="50" charset="-128"/>
                        </a:rPr>
                        <a:t>Content</a:t>
                      </a:r>
                    </a:p>
                  </a:txBody>
                  <a:tcPr marL="84406" marR="84406"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91FC"/>
                    </a:solidFill>
                  </a:tcPr>
                </a:tc>
                <a:tc hMerge="1">
                  <a:txBody>
                    <a:bodyPr/>
                    <a:lstStyle/>
                    <a:p>
                      <a:endParaRPr kumimoji="1" lang="ja-JP" altLang="en-US"/>
                    </a:p>
                  </a:txBody>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smtClean="0">
                          <a:ln>
                            <a:noFill/>
                          </a:ln>
                          <a:solidFill>
                            <a:schemeClr val="bg1"/>
                          </a:solidFill>
                          <a:effectLst/>
                          <a:latin typeface="Arial" pitchFamily="34" charset="0"/>
                          <a:ea typeface="ＭＳ Ｐゴシック" pitchFamily="50" charset="-128"/>
                        </a:rPr>
                        <a:t>Number</a:t>
                      </a:r>
                    </a:p>
                  </a:txBody>
                  <a:tcPr marL="84406" marR="84406"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91FC"/>
                    </a:solidFill>
                  </a:tcPr>
                </a:tc>
              </a:tr>
              <a:tr h="251528">
                <a:tc gridSpan="2">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Main Unit</a:t>
                      </a:r>
                    </a:p>
                  </a:txBody>
                  <a:tcPr marL="84406" marR="84406"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hMerge="1">
                  <a:txBody>
                    <a:bodyPr/>
                    <a:lstStyle/>
                    <a:p>
                      <a:endParaRPr kumimoji="1" lang="ja-JP" altLang="en-US"/>
                    </a:p>
                  </a:txBody>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1</a:t>
                      </a:r>
                      <a:endParaRPr kumimoji="1" lang="en-US" altLang="ja-JP" sz="1200" b="1" i="0" u="none" strike="noStrike" cap="none" normalizeH="0" baseline="30000" smtClean="0">
                        <a:ln>
                          <a:noFill/>
                        </a:ln>
                        <a:solidFill>
                          <a:schemeClr val="tx1"/>
                        </a:solidFill>
                        <a:effectLst/>
                        <a:latin typeface="Arial" pitchFamily="34" charset="0"/>
                        <a:ea typeface="ＭＳ Ｐゴシック" pitchFamily="50" charset="-128"/>
                      </a:endParaRPr>
                    </a:p>
                  </a:txBody>
                  <a:tcPr marL="84406" marR="84406"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251528">
                <a:tc gridSpan="2">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Arial" pitchFamily="34" charset="0"/>
                          <a:ea typeface="ＭＳ Ｐゴシック" pitchFamily="50" charset="-128"/>
                        </a:rPr>
                        <a:t>CD-ROM (including manuals, etc.)</a:t>
                      </a:r>
                      <a:endParaRPr kumimoji="1" lang="en-US" altLang="ja-JP" sz="21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84406" marR="84406"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1</a:t>
                      </a:r>
                    </a:p>
                  </a:txBody>
                  <a:tcPr marL="84406" marR="84406"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528">
                <a:tc gridSpan="2">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Arial" pitchFamily="34" charset="0"/>
                          <a:ea typeface="ＭＳ Ｐゴシック" pitchFamily="50" charset="-128"/>
                        </a:rPr>
                        <a:t>19-inch Rack Attachment Bracket</a:t>
                      </a:r>
                    </a:p>
                  </a:txBody>
                  <a:tcPr marL="84406" marR="84406"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Arial" pitchFamily="34" charset="0"/>
                          <a:ea typeface="ＭＳ Ｐゴシック" pitchFamily="50" charset="-128"/>
                        </a:rPr>
                        <a:t>2</a:t>
                      </a:r>
                    </a:p>
                  </a:txBody>
                  <a:tcPr marL="84406" marR="84406"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528">
                <a:tc gridSpan="2">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Arial" pitchFamily="34" charset="0"/>
                          <a:ea typeface="ＭＳ Ｐゴシック" pitchFamily="50" charset="-128"/>
                        </a:rPr>
                        <a:t>Hook Clip</a:t>
                      </a:r>
                    </a:p>
                  </a:txBody>
                  <a:tcPr marL="84406" marR="84406"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hMerge="1">
                  <a:txBody>
                    <a:bodyPr/>
                    <a:lstStyle/>
                    <a:p>
                      <a:endParaRPr kumimoji="1" lang="ja-JP" altLang="en-US"/>
                    </a:p>
                  </a:txBody>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1</a:t>
                      </a:r>
                    </a:p>
                  </a:txBody>
                  <a:tcPr marL="84406" marR="84406"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251528">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Screw</a:t>
                      </a:r>
                    </a:p>
                  </a:txBody>
                  <a:tcPr marL="84406" marR="84406"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GB" altLang="ja-JP" sz="1200" b="1" i="0" u="none" strike="noStrike" cap="none" normalizeH="0" baseline="0" smtClean="0">
                        <a:ln>
                          <a:noFill/>
                        </a:ln>
                        <a:solidFill>
                          <a:schemeClr val="tx1"/>
                        </a:solidFill>
                        <a:effectLst/>
                        <a:latin typeface="Arial" pitchFamily="34" charset="0"/>
                        <a:ea typeface="ＭＳ Ｐゴシック" pitchFamily="50" charset="-128"/>
                      </a:endParaRPr>
                    </a:p>
                  </a:txBody>
                  <a:tcPr marL="84406" marR="84406"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pitchFamily="34" charset="0"/>
                          <a:ea typeface="ＭＳ Ｐゴシック" pitchFamily="50" charset="-128"/>
                        </a:defRPr>
                      </a:lvl1pPr>
                      <a:lvl2pPr marL="742950" indent="-285750" algn="l">
                        <a:spcBef>
                          <a:spcPct val="20000"/>
                        </a:spcBef>
                        <a:defRPr kumimoji="1" sz="2400">
                          <a:solidFill>
                            <a:schemeClr val="tx1"/>
                          </a:solidFill>
                          <a:latin typeface="Arial" pitchFamily="34" charset="0"/>
                          <a:ea typeface="ＭＳ Ｐゴシック" pitchFamily="50" charset="-128"/>
                        </a:defRPr>
                      </a:lvl2pPr>
                      <a:lvl3pPr marL="1143000" indent="-228600" algn="l">
                        <a:spcBef>
                          <a:spcPct val="20000"/>
                        </a:spcBef>
                        <a:defRPr kumimoji="1" sz="2000">
                          <a:solidFill>
                            <a:schemeClr val="tx1"/>
                          </a:solidFill>
                          <a:latin typeface="Arial" pitchFamily="34" charset="0"/>
                          <a:ea typeface="ＭＳ Ｐゴシック" pitchFamily="50" charset="-128"/>
                        </a:defRPr>
                      </a:lvl3pPr>
                      <a:lvl4pPr marL="1600200" indent="-228600" algn="l">
                        <a:spcBef>
                          <a:spcPct val="20000"/>
                        </a:spcBef>
                        <a:defRPr kumimoji="1">
                          <a:solidFill>
                            <a:schemeClr val="tx1"/>
                          </a:solidFill>
                          <a:latin typeface="Arial" pitchFamily="34" charset="0"/>
                          <a:ea typeface="ＭＳ Ｐゴシック" pitchFamily="50" charset="-128"/>
                        </a:defRPr>
                      </a:lvl4pPr>
                      <a:lvl5pPr marL="2057400" indent="-228600" algn="l">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Arial" pitchFamily="34" charset="0"/>
                          <a:ea typeface="ＭＳ Ｐゴシック" pitchFamily="50" charset="-128"/>
                        </a:rPr>
                        <a:t>6</a:t>
                      </a:r>
                    </a:p>
                  </a:txBody>
                  <a:tcPr marL="84406" marR="84406"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66" name="Rectangle 30"/>
          <p:cNvSpPr>
            <a:spLocks noChangeArrowheads="1"/>
          </p:cNvSpPr>
          <p:nvPr/>
        </p:nvSpPr>
        <p:spPr bwMode="auto">
          <a:xfrm>
            <a:off x="971600" y="1239602"/>
            <a:ext cx="4955931" cy="24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1267" tIns="30632" rIns="30632" bIns="3063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Package Contents</a:t>
            </a:r>
          </a:p>
        </p:txBody>
      </p:sp>
      <p:pic>
        <p:nvPicPr>
          <p:cNvPr id="39967"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285" y="2859782"/>
            <a:ext cx="290146" cy="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9" name="Rectangle 33"/>
          <p:cNvSpPr>
            <a:spLocks noChangeArrowheads="1"/>
          </p:cNvSpPr>
          <p:nvPr/>
        </p:nvSpPr>
        <p:spPr bwMode="auto">
          <a:xfrm>
            <a:off x="928079" y="926292"/>
            <a:ext cx="6596249" cy="27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1267" tIns="30632" rIns="30632" bIns="3063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400" dirty="0"/>
              <a:t>Unpack the package and check the package contents.  </a:t>
            </a:r>
          </a:p>
        </p:txBody>
      </p:sp>
      <p:sp>
        <p:nvSpPr>
          <p:cNvPr id="1083426" name="Text Box 34"/>
          <p:cNvSpPr txBox="1">
            <a:spLocks noChangeArrowheads="1"/>
          </p:cNvSpPr>
          <p:nvPr/>
        </p:nvSpPr>
        <p:spPr bwMode="auto">
          <a:xfrm>
            <a:off x="1739189" y="25507"/>
            <a:ext cx="6397207" cy="431194"/>
          </a:xfrm>
          <a:prstGeom prst="rect">
            <a:avLst/>
          </a:prstGeom>
          <a:noFill/>
          <a:ln w="9525">
            <a:noFill/>
            <a:miter lim="800000"/>
            <a:headEnd/>
            <a:tailEnd/>
          </a:ln>
          <a:effectLst/>
        </p:spPr>
        <p:txBody>
          <a:bodyPr wrap="square" lIns="61267" tIns="30632" rIns="30632" bIns="30632" anchor="ctr">
            <a:spAutoFit/>
          </a:bodyPr>
          <a:lstStyle/>
          <a:p>
            <a:pPr algn="l" eaLnBrk="1" hangingPunct="1">
              <a:spcBef>
                <a:spcPct val="0"/>
              </a:spcBef>
              <a:defRPr/>
            </a:pPr>
            <a:r>
              <a:rPr lang="en-US" altLang="ja-JP" sz="2400">
                <a:solidFill>
                  <a:schemeClr val="bg1"/>
                </a:solidFill>
                <a:latin typeface="Arial" pitchFamily="34" charset="0"/>
              </a:rPr>
              <a:t>5-1. Before Installation</a:t>
            </a:r>
            <a:endParaRPr lang="en-US" altLang="ja-JP" sz="2400">
              <a:solidFill>
                <a:schemeClr val="bg1"/>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376629793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39535" y="699542"/>
            <a:ext cx="6183923" cy="27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1267" tIns="30632" rIns="30632" bIns="3063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400" dirty="0"/>
              <a:t>Open / Close the Top Cover before </a:t>
            </a:r>
            <a:r>
              <a:rPr lang="en-US" altLang="ja-JP" sz="1400" dirty="0" smtClean="0"/>
              <a:t>installation.</a:t>
            </a:r>
            <a:endParaRPr lang="en-US" altLang="ja-JP" sz="1100" dirty="0"/>
          </a:p>
        </p:txBody>
      </p:sp>
      <p:sp>
        <p:nvSpPr>
          <p:cNvPr id="911391" name="Text Box 31"/>
          <p:cNvSpPr txBox="1">
            <a:spLocks noChangeArrowheads="1"/>
          </p:cNvSpPr>
          <p:nvPr/>
        </p:nvSpPr>
        <p:spPr bwMode="auto">
          <a:xfrm>
            <a:off x="1714582" y="15466"/>
            <a:ext cx="7537938" cy="431194"/>
          </a:xfrm>
          <a:prstGeom prst="rect">
            <a:avLst/>
          </a:prstGeom>
          <a:noFill/>
          <a:ln w="9525">
            <a:noFill/>
            <a:miter lim="800000"/>
            <a:headEnd/>
            <a:tailEnd/>
          </a:ln>
          <a:effectLst/>
        </p:spPr>
        <p:txBody>
          <a:bodyPr lIns="61267" tIns="30632" rIns="30632" bIns="30632" anchor="ctr">
            <a:spAutoFit/>
          </a:bodyPr>
          <a:lstStyle/>
          <a:p>
            <a:pPr algn="l" eaLnBrk="1" hangingPunct="1">
              <a:spcBef>
                <a:spcPct val="0"/>
              </a:spcBef>
              <a:defRPr/>
            </a:pPr>
            <a:r>
              <a:rPr lang="en-US" altLang="ja-JP" sz="2400" dirty="0">
                <a:solidFill>
                  <a:schemeClr val="bg1"/>
                </a:solidFill>
                <a:latin typeface="Arial" pitchFamily="34" charset="0"/>
              </a:rPr>
              <a:t>5-2. Main Unit Installation  </a:t>
            </a:r>
            <a:endParaRPr lang="en-US" altLang="ja-JP" sz="2400" dirty="0">
              <a:solidFill>
                <a:schemeClr val="bg1"/>
              </a:solidFill>
              <a:effectLst>
                <a:outerShdw blurRad="38100" dist="38100" dir="2700000" algn="tl">
                  <a:srgbClr val="C0C0C0"/>
                </a:outerShdw>
              </a:effectLst>
              <a:latin typeface="Arial" pitchFamily="34" charset="0"/>
            </a:endParaRPr>
          </a:p>
        </p:txBody>
      </p:sp>
      <p:grpSp>
        <p:nvGrpSpPr>
          <p:cNvPr id="40964" name="Group 33"/>
          <p:cNvGrpSpPr>
            <a:grpSpLocks/>
          </p:cNvGrpSpPr>
          <p:nvPr/>
        </p:nvGrpSpPr>
        <p:grpSpPr bwMode="auto">
          <a:xfrm>
            <a:off x="4809399" y="1632789"/>
            <a:ext cx="2229665" cy="683004"/>
            <a:chOff x="3121" y="989"/>
            <a:chExt cx="2706" cy="950"/>
          </a:xfrm>
        </p:grpSpPr>
        <p:pic>
          <p:nvPicPr>
            <p:cNvPr id="40979"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 y="989"/>
              <a:ext cx="1494"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 y="1052"/>
              <a:ext cx="1238"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320" y="1524"/>
              <a:ext cx="240"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65" name="Picture 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088" y="3939902"/>
            <a:ext cx="1278548" cy="50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6175" y="2962731"/>
            <a:ext cx="1902884" cy="65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348" y="1663931"/>
            <a:ext cx="1450731" cy="54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40"/>
          <p:cNvSpPr>
            <a:spLocks noChangeArrowheads="1"/>
          </p:cNvSpPr>
          <p:nvPr/>
        </p:nvSpPr>
        <p:spPr bwMode="auto">
          <a:xfrm>
            <a:off x="719572" y="1331487"/>
            <a:ext cx="4060580" cy="23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1267" tIns="30632" rIns="30632" bIns="3063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100" dirty="0"/>
              <a:t>1. Turn the screws anticlockwise to loosen.</a:t>
            </a:r>
          </a:p>
        </p:txBody>
      </p:sp>
      <p:pic>
        <p:nvPicPr>
          <p:cNvPr id="40969" name="Picture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154" y="2619011"/>
            <a:ext cx="2674328" cy="85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Rectangle 42"/>
          <p:cNvSpPr>
            <a:spLocks noChangeArrowheads="1"/>
          </p:cNvSpPr>
          <p:nvPr/>
        </p:nvSpPr>
        <p:spPr bwMode="auto">
          <a:xfrm>
            <a:off x="719572" y="2336298"/>
            <a:ext cx="3244362" cy="23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1267" tIns="30632" rIns="30632" bIns="3063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100" dirty="0"/>
              <a:t>2. Slide the top cover then lift it off.</a:t>
            </a:r>
          </a:p>
        </p:txBody>
      </p:sp>
      <p:pic>
        <p:nvPicPr>
          <p:cNvPr id="40971" name="Picture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7825" y="3818782"/>
            <a:ext cx="2596663" cy="56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Line 44"/>
          <p:cNvSpPr>
            <a:spLocks noChangeShapeType="1"/>
          </p:cNvSpPr>
          <p:nvPr/>
        </p:nvSpPr>
        <p:spPr bwMode="auto">
          <a:xfrm flipH="1">
            <a:off x="4355976" y="1341215"/>
            <a:ext cx="0" cy="3098479"/>
          </a:xfrm>
          <a:prstGeom prst="line">
            <a:avLst/>
          </a:prstGeom>
          <a:noFill/>
          <a:ln w="25400">
            <a:solidFill>
              <a:schemeClr val="tx1"/>
            </a:solidFill>
            <a:prstDash val="dashDot"/>
            <a:round/>
            <a:headEnd/>
            <a:tailEnd/>
          </a:ln>
          <a:extLst>
            <a:ext uri="{909E8E84-426E-40DD-AFC4-6F175D3DCCD1}">
              <a14:hiddenFill xmlns:a14="http://schemas.microsoft.com/office/drawing/2010/main">
                <a:noFill/>
              </a14:hiddenFill>
            </a:ext>
          </a:extLst>
        </p:spPr>
        <p:txBody>
          <a:bodyPr wrap="square" lIns="77808" tIns="38903" rIns="77808" bIns="38903" anchor="ctr">
            <a:spAutoFit/>
          </a:bodyPr>
          <a:lstStyle/>
          <a:p>
            <a:r>
              <a:rPr lang="en-US" altLang="ja-JP" sz="1100" dirty="0"/>
              <a:t>\</a:t>
            </a:r>
            <a:endParaRPr lang="ja-JP" altLang="en-US" sz="1100" dirty="0"/>
          </a:p>
        </p:txBody>
      </p:sp>
      <p:sp>
        <p:nvSpPr>
          <p:cNvPr id="40973" name="Rectangle 45"/>
          <p:cNvSpPr>
            <a:spLocks noChangeArrowheads="1"/>
          </p:cNvSpPr>
          <p:nvPr/>
        </p:nvSpPr>
        <p:spPr bwMode="auto">
          <a:xfrm>
            <a:off x="4608017" y="3683658"/>
            <a:ext cx="4242289" cy="23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1267" tIns="30632" rIns="30632" bIns="3063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100" dirty="0"/>
              <a:t>3. Turn the screws clockwise to tighten.</a:t>
            </a:r>
          </a:p>
        </p:txBody>
      </p:sp>
      <p:sp>
        <p:nvSpPr>
          <p:cNvPr id="40974" name="Rectangle 46"/>
          <p:cNvSpPr>
            <a:spLocks noChangeArrowheads="1"/>
          </p:cNvSpPr>
          <p:nvPr/>
        </p:nvSpPr>
        <p:spPr bwMode="auto">
          <a:xfrm>
            <a:off x="4598958" y="1329104"/>
            <a:ext cx="3537438" cy="23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1267" tIns="30632" rIns="30632" bIns="3063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100" dirty="0"/>
              <a:t>1. Place the support bar onto the PBX.</a:t>
            </a:r>
          </a:p>
        </p:txBody>
      </p:sp>
      <p:sp>
        <p:nvSpPr>
          <p:cNvPr id="40975" name="Rectangle 47"/>
          <p:cNvSpPr>
            <a:spLocks noChangeArrowheads="1"/>
          </p:cNvSpPr>
          <p:nvPr/>
        </p:nvSpPr>
        <p:spPr bwMode="auto">
          <a:xfrm>
            <a:off x="719572" y="3567486"/>
            <a:ext cx="3886200" cy="23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61267" tIns="30632" rIns="30632" bIns="3063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100" dirty="0"/>
              <a:t>3. Remove the support bar from the PBX.</a:t>
            </a:r>
          </a:p>
        </p:txBody>
      </p:sp>
      <p:sp>
        <p:nvSpPr>
          <p:cNvPr id="40976" name="Rectangle 48"/>
          <p:cNvSpPr>
            <a:spLocks noChangeArrowheads="1"/>
          </p:cNvSpPr>
          <p:nvPr/>
        </p:nvSpPr>
        <p:spPr bwMode="auto">
          <a:xfrm>
            <a:off x="4605482" y="2579163"/>
            <a:ext cx="3638926" cy="40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1267" tIns="30632" rIns="30632" bIns="3063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100" dirty="0"/>
              <a:t>2. Place the top cover onto the PBX. </a:t>
            </a:r>
          </a:p>
          <a:p>
            <a:pPr>
              <a:spcBef>
                <a:spcPct val="0"/>
              </a:spcBef>
              <a:buFontTx/>
              <a:buNone/>
            </a:pPr>
            <a:r>
              <a:rPr lang="en-US" altLang="ja-JP" sz="1100" dirty="0"/>
              <a:t>    Then slide the top cover until it closes properly.</a:t>
            </a:r>
          </a:p>
        </p:txBody>
      </p:sp>
      <p:sp>
        <p:nvSpPr>
          <p:cNvPr id="40977" name="Rectangle 49"/>
          <p:cNvSpPr>
            <a:spLocks noChangeArrowheads="1"/>
          </p:cNvSpPr>
          <p:nvPr/>
        </p:nvSpPr>
        <p:spPr bwMode="auto">
          <a:xfrm>
            <a:off x="5521583" y="1019317"/>
            <a:ext cx="2054469" cy="247843"/>
          </a:xfrm>
          <a:prstGeom prst="rect">
            <a:avLst/>
          </a:prstGeom>
          <a:solidFill>
            <a:srgbClr val="CCFFFF"/>
          </a:solidFill>
          <a:ln w="25400">
            <a:solidFill>
              <a:srgbClr val="3366FF"/>
            </a:solidFill>
            <a:miter lim="800000"/>
            <a:headEnd/>
            <a:tailEnd/>
          </a:ln>
        </p:spPr>
        <p:txBody>
          <a:bodyPr lIns="77808" tIns="38903" rIns="77808" bIns="38903">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kumimoji="0" lang="en-GB" altLang="ja-JP" sz="1100">
                <a:cs typeface="Arial" pitchFamily="34" charset="0"/>
              </a:rPr>
              <a:t>Closing the Top Cover</a:t>
            </a:r>
          </a:p>
        </p:txBody>
      </p:sp>
      <p:sp>
        <p:nvSpPr>
          <p:cNvPr id="40978" name="Rectangle 50"/>
          <p:cNvSpPr>
            <a:spLocks noChangeArrowheads="1"/>
          </p:cNvSpPr>
          <p:nvPr/>
        </p:nvSpPr>
        <p:spPr bwMode="auto">
          <a:xfrm>
            <a:off x="1439665" y="1023587"/>
            <a:ext cx="2054469" cy="247843"/>
          </a:xfrm>
          <a:prstGeom prst="rect">
            <a:avLst/>
          </a:prstGeom>
          <a:solidFill>
            <a:srgbClr val="CCFFFF"/>
          </a:solidFill>
          <a:ln w="25400">
            <a:solidFill>
              <a:srgbClr val="3366FF"/>
            </a:solidFill>
            <a:miter lim="800000"/>
            <a:headEnd/>
            <a:tailEnd/>
          </a:ln>
        </p:spPr>
        <p:txBody>
          <a:bodyPr lIns="77808" tIns="38903" rIns="77808" bIns="38903">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kumimoji="0" lang="en-GB" altLang="ja-JP" sz="1100" dirty="0">
                <a:cs typeface="Arial" pitchFamily="34" charset="0"/>
              </a:rPr>
              <a:t>Opening the Top Cover</a:t>
            </a:r>
          </a:p>
        </p:txBody>
      </p:sp>
    </p:spTree>
    <p:extLst>
      <p:ext uri="{BB962C8B-B14F-4D97-AF65-F5344CB8AC3E}">
        <p14:creationId xmlns:p14="http://schemas.microsoft.com/office/powerpoint/2010/main" val="26533893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755576" y="872387"/>
            <a:ext cx="3091961" cy="30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1267" tIns="30632" rIns="30632" bIns="3063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600" dirty="0"/>
              <a:t>Frame Earth Connection.</a:t>
            </a:r>
          </a:p>
        </p:txBody>
      </p:sp>
      <p:sp>
        <p:nvSpPr>
          <p:cNvPr id="41987" name="Rectangle 40"/>
          <p:cNvSpPr>
            <a:spLocks noChangeArrowheads="1"/>
          </p:cNvSpPr>
          <p:nvPr/>
        </p:nvSpPr>
        <p:spPr bwMode="auto">
          <a:xfrm>
            <a:off x="1012582" y="1230910"/>
            <a:ext cx="3559418" cy="80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1267" tIns="30632" rIns="30632" bIns="30632" anchor="ctr">
            <a:spAutoFit/>
          </a:bodyPr>
          <a:lstStyle>
            <a:lvl1pPr marL="457200" indent="-457200">
              <a:defRPr kumimoji="1" sz="2400" i="1">
                <a:solidFill>
                  <a:schemeClr val="tx1"/>
                </a:solidFill>
                <a:latin typeface="Times New Roman" pitchFamily="18" charset="0"/>
                <a:ea typeface="ＭＳ Ｐゴシック" pitchFamily="50" charset="-128"/>
              </a:defRPr>
            </a:lvl1pPr>
            <a:lvl2pPr marL="914400" indent="-457200">
              <a:defRPr kumimoji="1" sz="2400" i="1">
                <a:solidFill>
                  <a:schemeClr val="tx1"/>
                </a:solidFill>
                <a:latin typeface="Times New Roman" pitchFamily="18" charset="0"/>
                <a:ea typeface="ＭＳ Ｐゴシック" pitchFamily="50" charset="-128"/>
              </a:defRPr>
            </a:lvl2pPr>
            <a:lvl3pPr marL="1371600" indent="-457200">
              <a:defRPr kumimoji="1" sz="2400" i="1">
                <a:solidFill>
                  <a:schemeClr val="tx1"/>
                </a:solidFill>
                <a:latin typeface="Times New Roman" pitchFamily="18" charset="0"/>
                <a:ea typeface="ＭＳ Ｐゴシック" pitchFamily="50" charset="-128"/>
              </a:defRPr>
            </a:lvl3pPr>
            <a:lvl4pPr marL="1828800" indent="-457200">
              <a:defRPr kumimoji="1" sz="2400" i="1">
                <a:solidFill>
                  <a:schemeClr val="tx1"/>
                </a:solidFill>
                <a:latin typeface="Times New Roman" pitchFamily="18" charset="0"/>
                <a:ea typeface="ＭＳ Ｐゴシック" pitchFamily="50" charset="-128"/>
              </a:defRPr>
            </a:lvl4pPr>
            <a:lvl5pPr marL="2286000" indent="-457200">
              <a:defRPr kumimoji="1" sz="2400" i="1">
                <a:solidFill>
                  <a:schemeClr val="tx1"/>
                </a:solidFill>
                <a:latin typeface="Times New Roman" pitchFamily="18" charset="0"/>
                <a:ea typeface="ＭＳ Ｐゴシック" pitchFamily="50" charset="-128"/>
              </a:defRPr>
            </a:lvl5pPr>
            <a:lvl6pPr marL="2743200" indent="-4572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3200400" indent="-4572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657600" indent="-4572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4114800" indent="-4572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a:spcBef>
                <a:spcPct val="0"/>
              </a:spcBef>
            </a:pPr>
            <a:r>
              <a:rPr lang="en-US" altLang="ja-JP" sz="1200" i="0" dirty="0">
                <a:latin typeface="Arial" pitchFamily="34" charset="0"/>
              </a:rPr>
              <a:t>1. Loosen the screw.</a:t>
            </a:r>
          </a:p>
          <a:p>
            <a:pPr algn="l">
              <a:spcBef>
                <a:spcPct val="0"/>
              </a:spcBef>
            </a:pPr>
            <a:r>
              <a:rPr lang="en-US" altLang="ja-JP" sz="1200" i="0" dirty="0">
                <a:latin typeface="Arial" pitchFamily="34" charset="0"/>
              </a:rPr>
              <a:t>2. Insert an </a:t>
            </a:r>
            <a:r>
              <a:rPr lang="en-US" altLang="ja-JP" sz="1200" i="0" dirty="0" err="1">
                <a:latin typeface="Arial" pitchFamily="34" charset="0"/>
              </a:rPr>
              <a:t>earthing</a:t>
            </a:r>
            <a:r>
              <a:rPr lang="en-US" altLang="ja-JP" sz="1200" i="0" dirty="0">
                <a:latin typeface="Arial" pitchFamily="34" charset="0"/>
              </a:rPr>
              <a:t> wire (user-supplied).</a:t>
            </a:r>
          </a:p>
          <a:p>
            <a:pPr algn="l">
              <a:spcBef>
                <a:spcPct val="0"/>
              </a:spcBef>
            </a:pPr>
            <a:r>
              <a:rPr lang="en-US" altLang="ja-JP" sz="1200" i="0" dirty="0">
                <a:latin typeface="Arial" pitchFamily="34" charset="0"/>
              </a:rPr>
              <a:t>3. Tighten the screw.</a:t>
            </a:r>
          </a:p>
          <a:p>
            <a:pPr algn="l">
              <a:spcBef>
                <a:spcPct val="0"/>
              </a:spcBef>
            </a:pPr>
            <a:r>
              <a:rPr lang="en-US" altLang="ja-JP" sz="1200" i="0" dirty="0">
                <a:latin typeface="Arial" pitchFamily="34" charset="0"/>
              </a:rPr>
              <a:t>4. Connect the </a:t>
            </a:r>
            <a:r>
              <a:rPr lang="en-US" altLang="ja-JP" sz="1200" i="0" dirty="0" err="1">
                <a:latin typeface="Arial" pitchFamily="34" charset="0"/>
              </a:rPr>
              <a:t>earthing</a:t>
            </a:r>
            <a:r>
              <a:rPr lang="en-US" altLang="ja-JP" sz="1200" i="0" dirty="0">
                <a:latin typeface="Arial" pitchFamily="34" charset="0"/>
              </a:rPr>
              <a:t> wire to earth.</a:t>
            </a:r>
          </a:p>
        </p:txBody>
      </p:sp>
      <p:pic>
        <p:nvPicPr>
          <p:cNvPr id="41988"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120" y="1009652"/>
            <a:ext cx="2504160" cy="112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6600"/>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911391" name="Text Box 31"/>
          <p:cNvSpPr txBox="1">
            <a:spLocks noChangeArrowheads="1"/>
          </p:cNvSpPr>
          <p:nvPr/>
        </p:nvSpPr>
        <p:spPr bwMode="auto">
          <a:xfrm>
            <a:off x="1727684" y="15466"/>
            <a:ext cx="7014318" cy="431194"/>
          </a:xfrm>
          <a:prstGeom prst="rect">
            <a:avLst/>
          </a:prstGeom>
          <a:noFill/>
          <a:ln w="9525">
            <a:noFill/>
            <a:miter lim="800000"/>
            <a:headEnd/>
            <a:tailEnd/>
          </a:ln>
          <a:effectLst/>
        </p:spPr>
        <p:txBody>
          <a:bodyPr wrap="square" lIns="61267" tIns="30632" rIns="30632" bIns="30632" anchor="ctr">
            <a:spAutoFit/>
          </a:bodyPr>
          <a:lstStyle/>
          <a:p>
            <a:pPr algn="l" eaLnBrk="1" hangingPunct="1">
              <a:spcBef>
                <a:spcPct val="0"/>
              </a:spcBef>
              <a:defRPr/>
            </a:pPr>
            <a:r>
              <a:rPr lang="en-US" altLang="ja-JP" sz="2400" dirty="0">
                <a:solidFill>
                  <a:schemeClr val="bg1"/>
                </a:solidFill>
                <a:latin typeface="Arial" pitchFamily="34" charset="0"/>
              </a:rPr>
              <a:t>5-2. Main Unit Installation  </a:t>
            </a:r>
            <a:endParaRPr lang="en-US" altLang="ja-JP" sz="2400" dirty="0">
              <a:solidFill>
                <a:schemeClr val="bg1"/>
              </a:solidFill>
              <a:effectLst>
                <a:outerShdw blurRad="38100" dist="38100" dir="2700000" algn="tl">
                  <a:srgbClr val="C0C0C0"/>
                </a:outerShdw>
              </a:effectLst>
              <a:latin typeface="Arial" pitchFamily="34" charset="0"/>
            </a:endParaRPr>
          </a:p>
        </p:txBody>
      </p:sp>
      <p:sp>
        <p:nvSpPr>
          <p:cNvPr id="41990" name="Rectangle 32"/>
          <p:cNvSpPr>
            <a:spLocks noChangeArrowheads="1"/>
          </p:cNvSpPr>
          <p:nvPr/>
        </p:nvSpPr>
        <p:spPr bwMode="auto">
          <a:xfrm>
            <a:off x="962666" y="2283721"/>
            <a:ext cx="7218693" cy="126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77808" tIns="38903" rIns="77808" bIns="38903">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100" u="sng" dirty="0">
                <a:solidFill>
                  <a:srgbClr val="FF3300"/>
                </a:solidFill>
              </a:rPr>
              <a:t>WARNING</a:t>
            </a:r>
          </a:p>
          <a:p>
            <a:pPr>
              <a:spcBef>
                <a:spcPct val="0"/>
              </a:spcBef>
              <a:buClr>
                <a:schemeClr val="bg2"/>
              </a:buClr>
              <a:buSzPct val="60000"/>
              <a:buFont typeface="Wingdings" pitchFamily="2" charset="2"/>
              <a:buChar char="l"/>
            </a:pPr>
            <a:r>
              <a:rPr lang="en-US" altLang="ja-JP" sz="1100" dirty="0"/>
              <a:t> Proper </a:t>
            </a:r>
            <a:r>
              <a:rPr lang="en-US" altLang="ja-JP" sz="1100" dirty="0" err="1"/>
              <a:t>earthing</a:t>
            </a:r>
            <a:r>
              <a:rPr lang="en-US" altLang="ja-JP" sz="1100" dirty="0"/>
              <a:t> (connection to earth) is very important to reduce the risk to the user of </a:t>
            </a:r>
          </a:p>
          <a:p>
            <a:pPr>
              <a:spcBef>
                <a:spcPct val="0"/>
              </a:spcBef>
              <a:buClr>
                <a:schemeClr val="bg2"/>
              </a:buClr>
              <a:buSzPct val="60000"/>
              <a:buFont typeface="Wingdings" pitchFamily="2" charset="2"/>
              <a:buNone/>
            </a:pPr>
            <a:r>
              <a:rPr lang="en-US" altLang="ja-JP" sz="1100" dirty="0"/>
              <a:t>   electrocution or to protect the PBX from the bad effects of external noise in the case of   </a:t>
            </a:r>
          </a:p>
          <a:p>
            <a:pPr>
              <a:spcBef>
                <a:spcPct val="0"/>
              </a:spcBef>
              <a:buClr>
                <a:schemeClr val="bg2"/>
              </a:buClr>
              <a:buSzPct val="60000"/>
              <a:buFont typeface="Wingdings" pitchFamily="2" charset="2"/>
              <a:buNone/>
            </a:pPr>
            <a:r>
              <a:rPr lang="en-US" altLang="ja-JP" sz="1100" dirty="0"/>
              <a:t>   a lighting strike.</a:t>
            </a:r>
          </a:p>
          <a:p>
            <a:pPr>
              <a:spcBef>
                <a:spcPct val="0"/>
              </a:spcBef>
              <a:buClr>
                <a:schemeClr val="bg2"/>
              </a:buClr>
              <a:buSzPct val="60000"/>
              <a:buFont typeface="Wingdings" pitchFamily="2" charset="2"/>
              <a:buChar char="l"/>
            </a:pPr>
            <a:r>
              <a:rPr lang="en-US" altLang="ja-JP" sz="1100" dirty="0"/>
              <a:t> The </a:t>
            </a:r>
            <a:r>
              <a:rPr lang="en-US" altLang="ja-JP" sz="1100" dirty="0" err="1"/>
              <a:t>earthing</a:t>
            </a:r>
            <a:r>
              <a:rPr lang="en-US" altLang="ja-JP" sz="1100" dirty="0"/>
              <a:t> wire of the AC cable has an effect against external noise and lighting strikes, </a:t>
            </a:r>
          </a:p>
          <a:p>
            <a:pPr>
              <a:spcBef>
                <a:spcPct val="0"/>
              </a:spcBef>
              <a:buClr>
                <a:schemeClr val="bg2"/>
              </a:buClr>
              <a:buSzPct val="60000"/>
              <a:buFont typeface="Wingdings" pitchFamily="2" charset="2"/>
              <a:buNone/>
            </a:pPr>
            <a:r>
              <a:rPr lang="en-US" altLang="ja-JP" sz="1100" dirty="0"/>
              <a:t>   but it may not be enough to protect the PBX and to ensure electromagnetic </a:t>
            </a:r>
            <a:r>
              <a:rPr lang="en-US" altLang="ja-JP" sz="1100" dirty="0" err="1"/>
              <a:t>compatibilety</a:t>
            </a:r>
            <a:r>
              <a:rPr lang="en-US" altLang="ja-JP" sz="1100" dirty="0"/>
              <a:t>.</a:t>
            </a:r>
          </a:p>
          <a:p>
            <a:pPr>
              <a:spcBef>
                <a:spcPct val="0"/>
              </a:spcBef>
              <a:buClr>
                <a:schemeClr val="bg2"/>
              </a:buClr>
              <a:buSzPct val="60000"/>
              <a:buFont typeface="Wingdings" pitchFamily="2" charset="2"/>
              <a:buNone/>
            </a:pPr>
            <a:r>
              <a:rPr lang="en-US" altLang="ja-JP" sz="1100" dirty="0"/>
              <a:t>   A permanent connection between earth and the earth terminal of the PBX must be made.</a:t>
            </a:r>
          </a:p>
        </p:txBody>
      </p:sp>
      <p:sp>
        <p:nvSpPr>
          <p:cNvPr id="41991" name="Rectangle 32"/>
          <p:cNvSpPr>
            <a:spLocks noChangeArrowheads="1"/>
          </p:cNvSpPr>
          <p:nvPr/>
        </p:nvSpPr>
        <p:spPr bwMode="auto">
          <a:xfrm>
            <a:off x="1007617" y="3713924"/>
            <a:ext cx="7685279" cy="5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77808" tIns="38903" rIns="77808" bIns="38903">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100" u="sng" dirty="0">
                <a:solidFill>
                  <a:srgbClr val="FF3300"/>
                </a:solidFill>
              </a:rPr>
              <a:t>CAUTION</a:t>
            </a:r>
          </a:p>
          <a:p>
            <a:pPr>
              <a:spcBef>
                <a:spcPct val="0"/>
              </a:spcBef>
              <a:buClr>
                <a:schemeClr val="bg2"/>
              </a:buClr>
              <a:buSzPct val="60000"/>
              <a:buFont typeface="Wingdings" pitchFamily="2" charset="2"/>
              <a:buChar char="l"/>
            </a:pPr>
            <a:r>
              <a:rPr lang="en-US" altLang="ja-JP" sz="1100" dirty="0"/>
              <a:t> For </a:t>
            </a:r>
            <a:r>
              <a:rPr lang="en-US" altLang="ja-JP" sz="1100" dirty="0" err="1"/>
              <a:t>earthing</a:t>
            </a:r>
            <a:r>
              <a:rPr lang="en-US" altLang="ja-JP" sz="1100" dirty="0"/>
              <a:t> wire, green-and-yellow insulation is required, and the cross-sectional area of  </a:t>
            </a:r>
          </a:p>
          <a:p>
            <a:pPr>
              <a:spcBef>
                <a:spcPct val="0"/>
              </a:spcBef>
              <a:buClr>
                <a:schemeClr val="bg2"/>
              </a:buClr>
              <a:buSzPct val="60000"/>
              <a:buFont typeface="Wingdings" pitchFamily="2" charset="2"/>
              <a:buNone/>
            </a:pPr>
            <a:r>
              <a:rPr lang="en-US" altLang="ja-JP" sz="1100" dirty="0"/>
              <a:t>   the conductor must be more than 0.75 mm</a:t>
            </a:r>
            <a:r>
              <a:rPr lang="en-US" altLang="ja-JP" sz="1100" baseline="30000" dirty="0"/>
              <a:t>2</a:t>
            </a:r>
            <a:r>
              <a:rPr lang="en-US" altLang="ja-JP" sz="1100" dirty="0"/>
              <a:t> or 18AWG.</a:t>
            </a:r>
          </a:p>
        </p:txBody>
      </p:sp>
    </p:spTree>
    <p:extLst>
      <p:ext uri="{BB962C8B-B14F-4D97-AF65-F5344CB8AC3E}">
        <p14:creationId xmlns:p14="http://schemas.microsoft.com/office/powerpoint/2010/main" val="1174379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52" name="Text Box 20"/>
          <p:cNvSpPr txBox="1">
            <a:spLocks noChangeArrowheads="1"/>
          </p:cNvSpPr>
          <p:nvPr/>
        </p:nvSpPr>
        <p:spPr bwMode="auto">
          <a:xfrm>
            <a:off x="1739189" y="25507"/>
            <a:ext cx="6721243" cy="431194"/>
          </a:xfrm>
          <a:prstGeom prst="rect">
            <a:avLst/>
          </a:prstGeom>
          <a:noFill/>
          <a:ln w="9525">
            <a:noFill/>
            <a:miter lim="800000"/>
            <a:headEnd/>
            <a:tailEnd/>
          </a:ln>
          <a:effectLst/>
        </p:spPr>
        <p:txBody>
          <a:bodyPr wrap="square" lIns="61267" tIns="30632" rIns="30632" bIns="30632" anchor="ctr">
            <a:spAutoFit/>
          </a:bodyPr>
          <a:lstStyle/>
          <a:p>
            <a:pPr algn="l" eaLnBrk="1" hangingPunct="1">
              <a:spcBef>
                <a:spcPct val="0"/>
              </a:spcBef>
              <a:defRPr/>
            </a:pPr>
            <a:r>
              <a:rPr lang="en-US" altLang="ja-JP" sz="2400" dirty="0">
                <a:solidFill>
                  <a:schemeClr val="bg1"/>
                </a:solidFill>
                <a:latin typeface="Arial" pitchFamily="34" charset="0"/>
              </a:rPr>
              <a:t>5-3. Optional Cards Installation   </a:t>
            </a:r>
            <a:endParaRPr lang="en-US" altLang="ja-JP" sz="2400" dirty="0">
              <a:solidFill>
                <a:schemeClr val="bg1"/>
              </a:solidFill>
              <a:effectLst>
                <a:outerShdw blurRad="38100" dist="38100" dir="2700000" algn="tl">
                  <a:srgbClr val="C0C0C0"/>
                </a:outerShdw>
              </a:effectLst>
              <a:latin typeface="Arial" pitchFamily="34" charset="0"/>
            </a:endParaRPr>
          </a:p>
        </p:txBody>
      </p:sp>
      <p:sp>
        <p:nvSpPr>
          <p:cNvPr id="43037" name="Rectangle 32"/>
          <p:cNvSpPr>
            <a:spLocks noChangeArrowheads="1"/>
          </p:cNvSpPr>
          <p:nvPr/>
        </p:nvSpPr>
        <p:spPr bwMode="auto">
          <a:xfrm>
            <a:off x="5707610" y="1203427"/>
            <a:ext cx="3308328" cy="54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77808" tIns="38903" rIns="77808" bIns="38903">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000" u="sng" dirty="0">
                <a:solidFill>
                  <a:srgbClr val="FF3300"/>
                </a:solidFill>
              </a:rPr>
              <a:t>CAUTION</a:t>
            </a:r>
          </a:p>
          <a:p>
            <a:pPr>
              <a:spcBef>
                <a:spcPct val="0"/>
              </a:spcBef>
              <a:buClr>
                <a:schemeClr val="bg2"/>
              </a:buClr>
              <a:buSzPct val="60000"/>
              <a:buFont typeface="Wingdings" pitchFamily="2" charset="2"/>
              <a:buChar char="l"/>
            </a:pPr>
            <a:r>
              <a:rPr lang="en-US" altLang="ja-JP" sz="1000" dirty="0"/>
              <a:t> When installing or removing the optional cards</a:t>
            </a:r>
            <a:r>
              <a:rPr lang="en-US" altLang="ja-JP" sz="1000" dirty="0" smtClean="0"/>
              <a:t>,</a:t>
            </a:r>
          </a:p>
          <a:p>
            <a:pPr>
              <a:spcBef>
                <a:spcPct val="0"/>
              </a:spcBef>
              <a:buClr>
                <a:schemeClr val="bg2"/>
              </a:buClr>
              <a:buSzPct val="60000"/>
              <a:buNone/>
            </a:pPr>
            <a:r>
              <a:rPr lang="en-US" altLang="ja-JP" sz="1000" dirty="0"/>
              <a:t> </a:t>
            </a:r>
            <a:r>
              <a:rPr lang="en-US" altLang="ja-JP" sz="1000" dirty="0" smtClean="0"/>
              <a:t>  </a:t>
            </a:r>
            <a:r>
              <a:rPr lang="en-US" altLang="ja-JP" sz="1000" dirty="0"/>
              <a:t>the power switch must be turned off.</a:t>
            </a:r>
          </a:p>
        </p:txBody>
      </p:sp>
      <p:grpSp>
        <p:nvGrpSpPr>
          <p:cNvPr id="3" name="グループ化 2"/>
          <p:cNvGrpSpPr/>
          <p:nvPr/>
        </p:nvGrpSpPr>
        <p:grpSpPr>
          <a:xfrm>
            <a:off x="791580" y="1023578"/>
            <a:ext cx="5832648" cy="3403377"/>
            <a:chOff x="-894652" y="-1663700"/>
            <a:chExt cx="9525798" cy="7699376"/>
          </a:xfrm>
        </p:grpSpPr>
        <p:pic>
          <p:nvPicPr>
            <p:cNvPr id="46" name="図 45"/>
            <p:cNvPicPr>
              <a:picLocks noChangeAspect="1"/>
            </p:cNvPicPr>
            <p:nvPr/>
          </p:nvPicPr>
          <p:blipFill>
            <a:blip r:embed="rId3"/>
            <a:stretch>
              <a:fillRect/>
            </a:stretch>
          </p:blipFill>
          <p:spPr>
            <a:xfrm>
              <a:off x="-614362" y="-1663700"/>
              <a:ext cx="7510546" cy="6177639"/>
            </a:xfrm>
            <a:prstGeom prst="rect">
              <a:avLst/>
            </a:prstGeom>
          </p:spPr>
        </p:pic>
        <p:sp>
          <p:nvSpPr>
            <p:cNvPr id="47" name="テキスト ボックス 3"/>
            <p:cNvSpPr txBox="1"/>
            <p:nvPr/>
          </p:nvSpPr>
          <p:spPr>
            <a:xfrm>
              <a:off x="1122364" y="4673601"/>
              <a:ext cx="1511059" cy="889002"/>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000" b="1" dirty="0"/>
                <a:t>DSP</a:t>
              </a:r>
              <a:r>
                <a:rPr kumimoji="1" lang="ja-JP" altLang="en-US" sz="1000" b="1" baseline="0" dirty="0"/>
                <a:t> </a:t>
              </a:r>
              <a:r>
                <a:rPr kumimoji="1" lang="en-US" altLang="ja-JP" sz="1000" b="1" baseline="0" dirty="0"/>
                <a:t>Card </a:t>
              </a:r>
              <a:r>
                <a:rPr kumimoji="1" lang="en-US" altLang="ja-JP" sz="1000" b="1" dirty="0"/>
                <a:t>(Option</a:t>
              </a:r>
              <a:r>
                <a:rPr kumimoji="1" lang="ja-JP" altLang="en-US" sz="1000" b="1" dirty="0"/>
                <a:t>）</a:t>
              </a:r>
            </a:p>
          </p:txBody>
        </p:sp>
        <p:cxnSp>
          <p:nvCxnSpPr>
            <p:cNvPr id="48" name="直線矢印コネクタ 47"/>
            <p:cNvCxnSpPr>
              <a:stCxn id="47" idx="0"/>
            </p:cNvCxnSpPr>
            <p:nvPr/>
          </p:nvCxnSpPr>
          <p:spPr>
            <a:xfrm flipH="1" flipV="1">
              <a:off x="1300164" y="3022601"/>
              <a:ext cx="577730" cy="16509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47" idx="0"/>
            </p:cNvCxnSpPr>
            <p:nvPr/>
          </p:nvCxnSpPr>
          <p:spPr>
            <a:xfrm flipV="1">
              <a:off x="1877893" y="2908302"/>
              <a:ext cx="463670" cy="17652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47" idx="0"/>
            </p:cNvCxnSpPr>
            <p:nvPr/>
          </p:nvCxnSpPr>
          <p:spPr>
            <a:xfrm flipV="1">
              <a:off x="1877893" y="3035302"/>
              <a:ext cx="2267069" cy="16382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14"/>
            <p:cNvSpPr txBox="1"/>
            <p:nvPr/>
          </p:nvSpPr>
          <p:spPr>
            <a:xfrm>
              <a:off x="4475163" y="4724400"/>
              <a:ext cx="1392327" cy="933453"/>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000" b="1" dirty="0"/>
                <a:t>SSD</a:t>
              </a:r>
              <a:r>
                <a:rPr kumimoji="1" lang="ja-JP" altLang="en-US" sz="1000" b="1" baseline="0" dirty="0"/>
                <a:t> </a:t>
              </a:r>
              <a:r>
                <a:rPr kumimoji="1" lang="en-US" altLang="ja-JP" sz="1000" b="1" baseline="0" dirty="0"/>
                <a:t>Card (Option)</a:t>
              </a:r>
              <a:endParaRPr kumimoji="1" lang="ja-JP" altLang="en-US" sz="1000" b="1" dirty="0"/>
            </a:p>
          </p:txBody>
        </p:sp>
        <p:cxnSp>
          <p:nvCxnSpPr>
            <p:cNvPr id="52" name="直線矢印コネクタ 51"/>
            <p:cNvCxnSpPr/>
            <p:nvPr/>
          </p:nvCxnSpPr>
          <p:spPr>
            <a:xfrm flipH="1" flipV="1">
              <a:off x="3192462" y="698500"/>
              <a:ext cx="3962400" cy="403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flipV="1">
              <a:off x="3154362" y="1308100"/>
              <a:ext cx="2184400" cy="3340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28"/>
            <p:cNvSpPr txBox="1"/>
            <p:nvPr/>
          </p:nvSpPr>
          <p:spPr>
            <a:xfrm>
              <a:off x="-894652" y="5015279"/>
              <a:ext cx="1765301" cy="952499"/>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000" b="1" dirty="0"/>
                <a:t>CPU</a:t>
              </a:r>
              <a:r>
                <a:rPr kumimoji="1" lang="ja-JP" altLang="en-US" sz="1000" b="1" dirty="0"/>
                <a:t> </a:t>
              </a:r>
              <a:r>
                <a:rPr kumimoji="1" lang="en-US" altLang="ja-JP" sz="1000" b="1" dirty="0" smtClean="0"/>
                <a:t>Card</a:t>
              </a:r>
            </a:p>
            <a:p>
              <a:r>
                <a:rPr kumimoji="1" lang="en-US" altLang="ja-JP" sz="1000" b="1" dirty="0" smtClean="0"/>
                <a:t>(</a:t>
              </a:r>
              <a:r>
                <a:rPr lang="en-US" altLang="ja-JP" sz="1000" dirty="0" smtClean="0"/>
                <a:t>initial mount</a:t>
              </a:r>
              <a:r>
                <a:rPr kumimoji="1" lang="ja-JP" altLang="en-US" sz="1000" b="1" dirty="0" smtClean="0"/>
                <a:t>）</a:t>
              </a:r>
              <a:endParaRPr kumimoji="1" lang="ja-JP" altLang="en-US" sz="1000" b="1" dirty="0"/>
            </a:p>
          </p:txBody>
        </p:sp>
        <p:cxnSp>
          <p:nvCxnSpPr>
            <p:cNvPr id="55" name="直線矢印コネクタ 54"/>
            <p:cNvCxnSpPr>
              <a:stCxn id="54" idx="0"/>
            </p:cNvCxnSpPr>
            <p:nvPr/>
          </p:nvCxnSpPr>
          <p:spPr>
            <a:xfrm flipV="1">
              <a:off x="-12002" y="1536702"/>
              <a:ext cx="766064" cy="34785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33"/>
            <p:cNvSpPr txBox="1"/>
            <p:nvPr/>
          </p:nvSpPr>
          <p:spPr>
            <a:xfrm>
              <a:off x="6799261" y="3149601"/>
              <a:ext cx="1831885" cy="641348"/>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000" b="1" dirty="0"/>
                <a:t>Mother</a:t>
              </a:r>
              <a:r>
                <a:rPr kumimoji="1" lang="en-US" altLang="ja-JP" sz="1000" b="1" baseline="0" dirty="0"/>
                <a:t> Board </a:t>
              </a:r>
              <a:endParaRPr kumimoji="1" lang="ja-JP" altLang="en-US" sz="1000" b="1" dirty="0"/>
            </a:p>
          </p:txBody>
        </p:sp>
        <p:sp>
          <p:nvSpPr>
            <p:cNvPr id="57" name="テキスト ボックス 35"/>
            <p:cNvSpPr txBox="1"/>
            <p:nvPr/>
          </p:nvSpPr>
          <p:spPr>
            <a:xfrm>
              <a:off x="6761161" y="4699001"/>
              <a:ext cx="1869985" cy="863601"/>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000" b="1" dirty="0"/>
                <a:t>SSD</a:t>
              </a:r>
              <a:r>
                <a:rPr kumimoji="1" lang="ja-JP" altLang="en-US" sz="1000" b="1" baseline="0" dirty="0"/>
                <a:t> </a:t>
              </a:r>
              <a:r>
                <a:rPr kumimoji="1" lang="en-US" altLang="ja-JP" sz="1000" b="1" baseline="0" dirty="0" smtClean="0"/>
                <a:t>Card</a:t>
              </a:r>
            </a:p>
            <a:p>
              <a:r>
                <a:rPr kumimoji="1" lang="en-US" altLang="ja-JP" sz="1000" b="1" baseline="0" dirty="0" smtClean="0"/>
                <a:t> (initial mount)</a:t>
              </a:r>
              <a:endParaRPr kumimoji="1" lang="ja-JP" altLang="en-US" sz="1000" b="1" dirty="0"/>
            </a:p>
          </p:txBody>
        </p:sp>
        <p:cxnSp>
          <p:nvCxnSpPr>
            <p:cNvPr id="58" name="直線矢印コネクタ 57"/>
            <p:cNvCxnSpPr>
              <a:stCxn id="56" idx="1"/>
            </p:cNvCxnSpPr>
            <p:nvPr/>
          </p:nvCxnSpPr>
          <p:spPr>
            <a:xfrm flipH="1" flipV="1">
              <a:off x="4056064" y="914401"/>
              <a:ext cx="2743196" cy="2555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下矢印 58"/>
            <p:cNvSpPr/>
            <p:nvPr/>
          </p:nvSpPr>
          <p:spPr>
            <a:xfrm>
              <a:off x="2843119" y="4689475"/>
              <a:ext cx="1495538" cy="1346201"/>
            </a:xfrm>
            <a:prstGeom prst="downArrow">
              <a:avLst/>
            </a:prstGeom>
            <a:solidFill>
              <a:schemeClr val="tx2">
                <a:lumMod val="40000"/>
                <a:lumOff val="6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a:solidFill>
                    <a:srgbClr val="FF0000"/>
                  </a:solidFill>
                  <a:effectLst/>
                </a:rPr>
                <a:t>　</a:t>
              </a:r>
              <a:r>
                <a:rPr lang="en-US" altLang="ja-JP" sz="800">
                  <a:solidFill>
                    <a:srgbClr val="FF0000"/>
                  </a:solidFill>
                  <a:effectLst/>
                </a:rPr>
                <a:t>Front</a:t>
              </a:r>
              <a:endParaRPr lang="ja-JP" altLang="ja-JP" sz="800">
                <a:solidFill>
                  <a:srgbClr val="FF0000"/>
                </a:solidFill>
                <a:effectLst/>
              </a:endParaRPr>
            </a:p>
            <a:p>
              <a:r>
                <a:rPr lang="ja-JP" altLang="en-US" sz="800">
                  <a:solidFill>
                    <a:srgbClr val="FF0000"/>
                  </a:solidFill>
                  <a:effectLst/>
                </a:rPr>
                <a:t>　</a:t>
              </a:r>
              <a:r>
                <a:rPr lang="en-US" altLang="ja-JP" sz="800">
                  <a:solidFill>
                    <a:srgbClr val="FF0000"/>
                  </a:solidFill>
                  <a:effectLst/>
                </a:rPr>
                <a:t>side</a:t>
              </a:r>
              <a:endParaRPr lang="ja-JP" altLang="ja-JP" sz="800">
                <a:solidFill>
                  <a:srgbClr val="FF0000"/>
                </a:solidFill>
                <a:effectLst/>
              </a:endParaRPr>
            </a:p>
            <a:p>
              <a:pPr algn="l"/>
              <a:endParaRPr kumimoji="1" lang="ja-JP" altLang="en-US" sz="800">
                <a:solidFill>
                  <a:srgbClr val="FF0000"/>
                </a:solidFill>
              </a:endParaRPr>
            </a:p>
          </p:txBody>
        </p:sp>
      </p:grpSp>
      <p:sp>
        <p:nvSpPr>
          <p:cNvPr id="43011" name="Rectangle 21"/>
          <p:cNvSpPr>
            <a:spLocks noChangeArrowheads="1"/>
          </p:cNvSpPr>
          <p:nvPr/>
        </p:nvSpPr>
        <p:spPr bwMode="auto">
          <a:xfrm>
            <a:off x="933967" y="807554"/>
            <a:ext cx="4502129" cy="27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1267" tIns="30632" rIns="30632" bIns="3063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400" dirty="0"/>
              <a:t>Install the optional cards in the appropriate slot.</a:t>
            </a:r>
          </a:p>
        </p:txBody>
      </p:sp>
    </p:spTree>
    <p:extLst>
      <p:ext uri="{BB962C8B-B14F-4D97-AF65-F5344CB8AC3E}">
        <p14:creationId xmlns:p14="http://schemas.microsoft.com/office/powerpoint/2010/main" val="27203394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70" name="Text Box 6"/>
          <p:cNvSpPr txBox="1">
            <a:spLocks noChangeArrowheads="1"/>
          </p:cNvSpPr>
          <p:nvPr/>
        </p:nvSpPr>
        <p:spPr bwMode="auto">
          <a:xfrm>
            <a:off x="647564" y="800379"/>
            <a:ext cx="4050323" cy="308084"/>
          </a:xfrm>
          <a:prstGeom prst="rect">
            <a:avLst/>
          </a:prstGeom>
          <a:noFill/>
          <a:ln w="9525">
            <a:noFill/>
            <a:miter lim="800000"/>
            <a:headEnd/>
            <a:tailEnd/>
          </a:ln>
          <a:effectLst/>
        </p:spPr>
        <p:txBody>
          <a:bodyPr lIns="61267" tIns="30632" rIns="30632" bIns="30632" anchor="ctr">
            <a:spAutoFit/>
          </a:bodyPr>
          <a:lstStyle/>
          <a:p>
            <a:pPr algn="l" eaLnBrk="1" hangingPunct="1">
              <a:spcBef>
                <a:spcPct val="0"/>
              </a:spcBef>
              <a:defRPr/>
            </a:pPr>
            <a:r>
              <a:rPr lang="en-US" altLang="ja-JP" sz="1600" dirty="0">
                <a:latin typeface="Arial" pitchFamily="34" charset="0"/>
              </a:rPr>
              <a:t>19-inch Rack Mounting</a:t>
            </a:r>
            <a:endParaRPr lang="en-US" altLang="ja-JP" sz="1600" dirty="0">
              <a:effectLst>
                <a:outerShdw blurRad="38100" dist="38100" dir="2700000" algn="tl">
                  <a:srgbClr val="C0C0C0"/>
                </a:outerShdw>
              </a:effectLst>
              <a:latin typeface="Arial" pitchFamily="34" charset="0"/>
            </a:endParaRPr>
          </a:p>
        </p:txBody>
      </p:sp>
      <p:grpSp>
        <p:nvGrpSpPr>
          <p:cNvPr id="48131" name="Group 2"/>
          <p:cNvGrpSpPr>
            <a:grpSpLocks/>
          </p:cNvGrpSpPr>
          <p:nvPr/>
        </p:nvGrpSpPr>
        <p:grpSpPr bwMode="auto">
          <a:xfrm>
            <a:off x="397120" y="1359694"/>
            <a:ext cx="5435020" cy="2699432"/>
            <a:chOff x="303" y="1078"/>
            <a:chExt cx="3816" cy="2358"/>
          </a:xfrm>
        </p:grpSpPr>
        <p:pic>
          <p:nvPicPr>
            <p:cNvPr id="481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 y="1078"/>
              <a:ext cx="3816" cy="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Rectangle 4"/>
            <p:cNvSpPr>
              <a:spLocks noChangeArrowheads="1"/>
            </p:cNvSpPr>
            <p:nvPr/>
          </p:nvSpPr>
          <p:spPr bwMode="auto">
            <a:xfrm>
              <a:off x="1270" y="1338"/>
              <a:ext cx="130" cy="350"/>
            </a:xfrm>
            <a:prstGeom prst="rect">
              <a:avLst/>
            </a:prstGeom>
            <a:solidFill>
              <a:schemeClr val="bg1"/>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lang="en-GB" altLang="ja-JP" sz="2000">
                <a:latin typeface="Times New Roman" pitchFamily="18" charset="0"/>
              </a:endParaRPr>
            </a:p>
          </p:txBody>
        </p:sp>
        <p:sp>
          <p:nvSpPr>
            <p:cNvPr id="48139" name="Rectangle 5"/>
            <p:cNvSpPr>
              <a:spLocks noChangeArrowheads="1"/>
            </p:cNvSpPr>
            <p:nvPr/>
          </p:nvSpPr>
          <p:spPr bwMode="auto">
            <a:xfrm>
              <a:off x="799" y="1515"/>
              <a:ext cx="130" cy="350"/>
            </a:xfrm>
            <a:prstGeom prst="rect">
              <a:avLst/>
            </a:prstGeom>
            <a:solidFill>
              <a:schemeClr val="bg1"/>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lang="en-GB" altLang="ja-JP" sz="2000">
                <a:latin typeface="Times New Roman" pitchFamily="18" charset="0"/>
              </a:endParaRPr>
            </a:p>
          </p:txBody>
        </p:sp>
      </p:grpSp>
      <p:sp>
        <p:nvSpPr>
          <p:cNvPr id="48132" name="Text Box 7"/>
          <p:cNvSpPr txBox="1">
            <a:spLocks noChangeArrowheads="1"/>
          </p:cNvSpPr>
          <p:nvPr/>
        </p:nvSpPr>
        <p:spPr bwMode="auto">
          <a:xfrm>
            <a:off x="6591307" y="2799794"/>
            <a:ext cx="2011811" cy="29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7808" tIns="38903" rIns="77808" bIns="38903"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lang="en-US" altLang="ja-JP" sz="1400">
                <a:solidFill>
                  <a:srgbClr val="0000FF"/>
                </a:solidFill>
              </a:rPr>
              <a:t>Attachment Bracket </a:t>
            </a:r>
            <a:r>
              <a:rPr lang="en-US" altLang="ja-JP" sz="1400" baseline="30000"/>
              <a:t>*1</a:t>
            </a:r>
          </a:p>
        </p:txBody>
      </p:sp>
      <p:sp>
        <p:nvSpPr>
          <p:cNvPr id="48133" name="Line 8"/>
          <p:cNvSpPr>
            <a:spLocks noChangeShapeType="1"/>
          </p:cNvSpPr>
          <p:nvPr/>
        </p:nvSpPr>
        <p:spPr bwMode="auto">
          <a:xfrm flipH="1">
            <a:off x="2466243" y="2992041"/>
            <a:ext cx="4123592" cy="31194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lIns="77808" tIns="38903" rIns="77808" bIns="38903" anchor="ctr">
            <a:spAutoFit/>
          </a:bodyPr>
          <a:lstStyle/>
          <a:p>
            <a:endParaRPr lang="ja-JP" altLang="en-US"/>
          </a:p>
        </p:txBody>
      </p:sp>
      <p:sp>
        <p:nvSpPr>
          <p:cNvPr id="48134" name="Line 9"/>
          <p:cNvSpPr>
            <a:spLocks noChangeShapeType="1"/>
          </p:cNvSpPr>
          <p:nvPr/>
        </p:nvSpPr>
        <p:spPr bwMode="auto">
          <a:xfrm flipH="1" flipV="1">
            <a:off x="3263426" y="2547937"/>
            <a:ext cx="3326423" cy="32980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lIns="77808" tIns="38903" rIns="77808" bIns="38903" anchor="ctr">
            <a:spAutoFit/>
          </a:bodyPr>
          <a:lstStyle/>
          <a:p>
            <a:endParaRPr lang="ja-JP" altLang="en-US"/>
          </a:p>
        </p:txBody>
      </p:sp>
      <p:sp>
        <p:nvSpPr>
          <p:cNvPr id="48135" name="Rectangle 10"/>
          <p:cNvSpPr>
            <a:spLocks noChangeArrowheads="1"/>
          </p:cNvSpPr>
          <p:nvPr/>
        </p:nvSpPr>
        <p:spPr bwMode="auto">
          <a:xfrm>
            <a:off x="781780" y="4218335"/>
            <a:ext cx="7821338" cy="24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61267" tIns="30632" rIns="30632" bIns="30632"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*1 Only use the 19-inch rack mounting equipment (attachment bracket, screws) </a:t>
            </a:r>
            <a:r>
              <a:rPr lang="en-US" altLang="ja-JP" sz="1200" dirty="0" smtClean="0"/>
              <a:t>included with </a:t>
            </a:r>
            <a:r>
              <a:rPr lang="en-US" altLang="ja-JP" sz="1200" dirty="0"/>
              <a:t>the PBX.</a:t>
            </a:r>
          </a:p>
        </p:txBody>
      </p:sp>
      <p:sp>
        <p:nvSpPr>
          <p:cNvPr id="907276" name="Text Box 12"/>
          <p:cNvSpPr txBox="1">
            <a:spLocks noChangeArrowheads="1"/>
          </p:cNvSpPr>
          <p:nvPr/>
        </p:nvSpPr>
        <p:spPr bwMode="auto">
          <a:xfrm>
            <a:off x="1750586" y="15466"/>
            <a:ext cx="7213902" cy="431194"/>
          </a:xfrm>
          <a:prstGeom prst="rect">
            <a:avLst/>
          </a:prstGeom>
          <a:noFill/>
          <a:ln w="9525">
            <a:noFill/>
            <a:miter lim="800000"/>
            <a:headEnd/>
            <a:tailEnd/>
          </a:ln>
          <a:effectLst/>
        </p:spPr>
        <p:txBody>
          <a:bodyPr wrap="square" lIns="61267" tIns="30632" rIns="30632" bIns="30632" anchor="ctr">
            <a:spAutoFit/>
          </a:bodyPr>
          <a:lstStyle/>
          <a:p>
            <a:pPr algn="l" eaLnBrk="1" hangingPunct="1">
              <a:spcBef>
                <a:spcPct val="0"/>
              </a:spcBef>
              <a:defRPr/>
            </a:pPr>
            <a:r>
              <a:rPr lang="en-US" altLang="ja-JP" sz="2400" dirty="0" smtClean="0">
                <a:solidFill>
                  <a:schemeClr val="bg1"/>
                </a:solidFill>
                <a:latin typeface="Arial" pitchFamily="34" charset="0"/>
              </a:rPr>
              <a:t>5-4. </a:t>
            </a:r>
            <a:r>
              <a:rPr lang="en-US" altLang="ja-JP" sz="2400" dirty="0">
                <a:solidFill>
                  <a:schemeClr val="bg1"/>
                </a:solidFill>
                <a:latin typeface="Arial" pitchFamily="34" charset="0"/>
              </a:rPr>
              <a:t>Mounting </a:t>
            </a:r>
            <a:r>
              <a:rPr lang="en-US" altLang="ja-JP" sz="2400" dirty="0" smtClean="0">
                <a:solidFill>
                  <a:schemeClr val="bg1"/>
                </a:solidFill>
                <a:latin typeface="Arial" pitchFamily="34" charset="0"/>
              </a:rPr>
              <a:t>Method   </a:t>
            </a:r>
            <a:endParaRPr lang="en-US" altLang="ja-JP" sz="2400" dirty="0">
              <a:solidFill>
                <a:schemeClr val="bg1"/>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5963230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599892" y="1960961"/>
            <a:ext cx="2164054" cy="569387"/>
          </a:xfrm>
          <a:prstGeom prst="rect">
            <a:avLst/>
          </a:prstGeom>
          <a:noFill/>
          <a:ln w="9525">
            <a:noFill/>
            <a:miter lim="800000"/>
            <a:headEnd/>
            <a:tailEnd/>
          </a:ln>
          <a:effectLst/>
        </p:spPr>
        <p:txBody>
          <a:bodyPr wrap="none" lIns="0" tIns="0" rIns="0" bIns="0">
            <a:spAutoFit/>
          </a:bodyPr>
          <a:lstStyle/>
          <a:p>
            <a:pPr>
              <a:defRPr/>
            </a:pPr>
            <a:r>
              <a:rPr lang="en-US" altLang="ja-JP" sz="3700" dirty="0" smtClean="0">
                <a:solidFill>
                  <a:srgbClr val="FFFFFF"/>
                </a:solidFill>
                <a:latin typeface="Arial" pitchFamily="34" charset="0"/>
              </a:rPr>
              <a:t>Appendix</a:t>
            </a:r>
            <a:endParaRPr lang="en-US" altLang="ja-JP" sz="3700" dirty="0">
              <a:solidFill>
                <a:srgbClr val="FFFFFF"/>
              </a:solidFill>
              <a:latin typeface="Arial" pitchFamily="34" charset="0"/>
            </a:endParaRPr>
          </a:p>
        </p:txBody>
      </p:sp>
    </p:spTree>
    <p:extLst>
      <p:ext uri="{BB962C8B-B14F-4D97-AF65-F5344CB8AC3E}">
        <p14:creationId xmlns:p14="http://schemas.microsoft.com/office/powerpoint/2010/main" val="24960553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1750586" y="25507"/>
            <a:ext cx="7537938" cy="431194"/>
          </a:xfrm>
          <a:prstGeom prst="rect">
            <a:avLst/>
          </a:prstGeom>
          <a:noFill/>
          <a:ln w="9525">
            <a:noFill/>
            <a:miter lim="800000"/>
            <a:headEnd/>
            <a:tailEnd/>
          </a:ln>
          <a:effectLst/>
        </p:spPr>
        <p:txBody>
          <a:bodyPr lIns="61267" tIns="30632" rIns="30632" bIns="30632" anchor="ctr">
            <a:spAutoFit/>
          </a:bodyPr>
          <a:lstStyle/>
          <a:p>
            <a:pPr>
              <a:defRPr/>
            </a:pPr>
            <a:r>
              <a:rPr lang="en-US" altLang="ja-JP" sz="2400" dirty="0" smtClean="0">
                <a:solidFill>
                  <a:schemeClr val="bg1"/>
                </a:solidFill>
                <a:latin typeface="Arial" pitchFamily="34" charset="0"/>
              </a:rPr>
              <a:t>Installer Profile </a:t>
            </a:r>
            <a:endParaRPr lang="en-US" altLang="ja-JP" sz="2400" dirty="0">
              <a:solidFill>
                <a:schemeClr val="bg1"/>
              </a:solidFill>
              <a:effectLst>
                <a:outerShdw blurRad="38100" dist="38100" dir="2700000" algn="tl">
                  <a:srgbClr val="C0C0C0"/>
                </a:outerShdw>
              </a:effectLst>
              <a:latin typeface="Arial" pitchFamily="34" charset="0"/>
            </a:endParaRPr>
          </a:p>
        </p:txBody>
      </p:sp>
      <p:sp>
        <p:nvSpPr>
          <p:cNvPr id="4" name="Text Box 6"/>
          <p:cNvSpPr txBox="1">
            <a:spLocks noChangeArrowheads="1"/>
          </p:cNvSpPr>
          <p:nvPr/>
        </p:nvSpPr>
        <p:spPr bwMode="auto">
          <a:xfrm>
            <a:off x="935596" y="735546"/>
            <a:ext cx="6534599" cy="246528"/>
          </a:xfrm>
          <a:prstGeom prst="rect">
            <a:avLst/>
          </a:prstGeom>
          <a:noFill/>
          <a:ln w="9525">
            <a:noFill/>
            <a:miter lim="800000"/>
            <a:headEnd/>
            <a:tailEnd/>
          </a:ln>
          <a:effectLst/>
        </p:spPr>
        <p:txBody>
          <a:bodyPr wrap="square" lIns="61267" tIns="30632" rIns="30632" bIns="30632" anchor="ctr">
            <a:spAutoFit/>
          </a:bodyPr>
          <a:lstStyle/>
          <a:p>
            <a:pPr algn="l" eaLnBrk="1" hangingPunct="1">
              <a:spcBef>
                <a:spcPct val="0"/>
              </a:spcBef>
              <a:defRPr/>
            </a:pPr>
            <a:r>
              <a:rPr lang="en-US" altLang="ja-JP" sz="1200" dirty="0" smtClean="0">
                <a:latin typeface="Arial" pitchFamily="34" charset="0"/>
              </a:rPr>
              <a:t>Installer Profile under “Maintenance Information-1.Installer Information”</a:t>
            </a:r>
            <a:endParaRPr lang="en-US" altLang="ja-JP" sz="1200" dirty="0">
              <a:effectLst>
                <a:outerShdw blurRad="38100" dist="38100" dir="2700000" algn="tl">
                  <a:srgbClr val="C0C0C0"/>
                </a:outerShdw>
              </a:effectLst>
              <a:latin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96" y="1210051"/>
            <a:ext cx="6747650" cy="1828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171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7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8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9_デザインの設定">
  <a:themeElements>
    <a:clrScheme name="2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2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デザインの設定">
  <a:themeElements>
    <a:clrScheme name="3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3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デザインの設定">
  <a:themeElements>
    <a:clrScheme name="4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4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2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FF66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ja-JP" altLang="en-US" sz="2400" b="0" i="1"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57150" cap="flat" cmpd="sng" algn="ctr">
          <a:solidFill>
            <a:srgbClr val="FF66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ja-JP" altLang="en-US" sz="2400" b="0" i="1"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64320</TotalTime>
  <Words>10146</Words>
  <Application>Microsoft Office PowerPoint</Application>
  <PresentationFormat>画面に合わせる (16:9)</PresentationFormat>
  <Paragraphs>3247</Paragraphs>
  <Slides>102</Slides>
  <Notes>49</Notes>
  <HiddenSlides>0</HiddenSlides>
  <MMClips>0</MMClips>
  <ScaleCrop>false</ScaleCrop>
  <HeadingPairs>
    <vt:vector size="6" baseType="variant">
      <vt:variant>
        <vt:lpstr>テーマ</vt:lpstr>
      </vt:variant>
      <vt:variant>
        <vt:i4>6</vt:i4>
      </vt:variant>
      <vt:variant>
        <vt:lpstr>埋め込まれた OLE サーバー</vt:lpstr>
      </vt:variant>
      <vt:variant>
        <vt:i4>2</vt:i4>
      </vt:variant>
      <vt:variant>
        <vt:lpstr>スライド タイトル</vt:lpstr>
      </vt:variant>
      <vt:variant>
        <vt:i4>102</vt:i4>
      </vt:variant>
    </vt:vector>
  </HeadingPairs>
  <TitlesOfParts>
    <vt:vector size="110" baseType="lpstr">
      <vt:lpstr>17_デザインの設定</vt:lpstr>
      <vt:lpstr>18_デザインの設定</vt:lpstr>
      <vt:lpstr>19_デザインの設定</vt:lpstr>
      <vt:lpstr>20_デザインの設定</vt:lpstr>
      <vt:lpstr>21_デザインの設定</vt:lpstr>
      <vt:lpstr>22_デザインの設定</vt:lpstr>
      <vt:lpstr>Icad.Document</vt:lpstr>
      <vt:lpstr>Visio</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パナソニック株式会社</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欧州会議の目的、アウトプットに関して</dc:title>
  <dc:creator>全社標準ＰＣ</dc:creator>
  <cp:lastModifiedBy>Mawatari Mar</cp:lastModifiedBy>
  <cp:revision>1047</cp:revision>
  <cp:lastPrinted>2015-03-12T01:35:36Z</cp:lastPrinted>
  <dcterms:created xsi:type="dcterms:W3CDTF">2011-06-24T00:24:07Z</dcterms:created>
  <dcterms:modified xsi:type="dcterms:W3CDTF">2016-09-20T02:04:07Z</dcterms:modified>
</cp:coreProperties>
</file>