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  <p:sldMasterId id="2147483929" r:id="rId2"/>
    <p:sldMasterId id="2147483941" r:id="rId3"/>
    <p:sldMasterId id="2147483953" r:id="rId4"/>
    <p:sldMasterId id="2147483966" r:id="rId5"/>
    <p:sldMasterId id="2147483978" r:id="rId6"/>
    <p:sldMasterId id="2147483990" r:id="rId7"/>
    <p:sldMasterId id="2147484003" r:id="rId8"/>
  </p:sldMasterIdLst>
  <p:notesMasterIdLst>
    <p:notesMasterId r:id="rId32"/>
  </p:notesMasterIdLst>
  <p:handoutMasterIdLst>
    <p:handoutMasterId r:id="rId33"/>
  </p:handoutMasterIdLst>
  <p:sldIdLst>
    <p:sldId id="793" r:id="rId9"/>
    <p:sldId id="916" r:id="rId10"/>
    <p:sldId id="917" r:id="rId11"/>
    <p:sldId id="872" r:id="rId12"/>
    <p:sldId id="928" r:id="rId13"/>
    <p:sldId id="918" r:id="rId14"/>
    <p:sldId id="921" r:id="rId15"/>
    <p:sldId id="922" r:id="rId16"/>
    <p:sldId id="882" r:id="rId17"/>
    <p:sldId id="923" r:id="rId18"/>
    <p:sldId id="920" r:id="rId19"/>
    <p:sldId id="925" r:id="rId20"/>
    <p:sldId id="932" r:id="rId21"/>
    <p:sldId id="934" r:id="rId22"/>
    <p:sldId id="919" r:id="rId23"/>
    <p:sldId id="936" r:id="rId24"/>
    <p:sldId id="924" r:id="rId25"/>
    <p:sldId id="926" r:id="rId26"/>
    <p:sldId id="931" r:id="rId27"/>
    <p:sldId id="933" r:id="rId28"/>
    <p:sldId id="930" r:id="rId29"/>
    <p:sldId id="849" r:id="rId30"/>
    <p:sldId id="935" r:id="rId31"/>
  </p:sldIdLst>
  <p:sldSz cx="9144000" cy="5143500" type="screen16x9"/>
  <p:notesSz cx="10155238" cy="70135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175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03522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55306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07082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58857" algn="l" defTabSz="903522" rtl="0" eaLnBrk="1" latinLnBrk="0" hangingPunct="1"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10627" algn="l" defTabSz="903522" rtl="0" eaLnBrk="1" latinLnBrk="0" hangingPunct="1"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162401" algn="l" defTabSz="903522" rtl="0" eaLnBrk="1" latinLnBrk="0" hangingPunct="1"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14178" algn="l" defTabSz="903522" rtl="0" eaLnBrk="1" latinLnBrk="0" hangingPunct="1"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EDED"/>
    <a:srgbClr val="99CCFF"/>
    <a:srgbClr val="CCFFFF"/>
    <a:srgbClr val="99FF99"/>
    <a:srgbClr val="FFFF99"/>
    <a:srgbClr val="FFFFCC"/>
    <a:srgbClr val="EAEAEA"/>
    <a:srgbClr val="FFFF66"/>
    <a:srgbClr val="BDB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9" autoAdjust="0"/>
    <p:restoredTop sz="96345" autoAdjust="0"/>
  </p:normalViewPr>
  <p:slideViewPr>
    <p:cSldViewPr>
      <p:cViewPr>
        <p:scale>
          <a:sx n="80" d="100"/>
          <a:sy n="80" d="100"/>
        </p:scale>
        <p:origin x="-1878" y="-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3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0603" cy="350679"/>
          </a:xfrm>
          <a:prstGeom prst="rect">
            <a:avLst/>
          </a:prstGeom>
        </p:spPr>
        <p:txBody>
          <a:bodyPr vert="horz" lIns="98106" tIns="49053" rIns="98106" bIns="4905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52285" y="0"/>
            <a:ext cx="4400603" cy="350679"/>
          </a:xfrm>
          <a:prstGeom prst="rect">
            <a:avLst/>
          </a:prstGeom>
        </p:spPr>
        <p:txBody>
          <a:bodyPr vert="horz" lIns="98106" tIns="49053" rIns="98106" bIns="49053" rtlCol="0"/>
          <a:lstStyle>
            <a:lvl1pPr algn="r">
              <a:defRPr sz="1300"/>
            </a:lvl1pPr>
          </a:lstStyle>
          <a:p>
            <a:fld id="{87E5B2BD-2C40-456D-833C-5AA3BF057370}" type="datetimeFigureOut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661679"/>
            <a:ext cx="4400603" cy="350679"/>
          </a:xfrm>
          <a:prstGeom prst="rect">
            <a:avLst/>
          </a:prstGeom>
        </p:spPr>
        <p:txBody>
          <a:bodyPr vert="horz" lIns="98106" tIns="49053" rIns="98106" bIns="4905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52285" y="6661679"/>
            <a:ext cx="4400603" cy="350679"/>
          </a:xfrm>
          <a:prstGeom prst="rect">
            <a:avLst/>
          </a:prstGeom>
        </p:spPr>
        <p:txBody>
          <a:bodyPr vert="horz" lIns="98106" tIns="49053" rIns="98106" bIns="49053" rtlCol="0" anchor="b"/>
          <a:lstStyle>
            <a:lvl1pPr algn="r">
              <a:defRPr sz="1300"/>
            </a:lvl1pPr>
          </a:lstStyle>
          <a:p>
            <a:fld id="{B4C3A5A5-8E93-4822-B762-A193DC3624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7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00603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52285" y="0"/>
            <a:ext cx="4400603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0025" y="525463"/>
            <a:ext cx="4675188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15524" y="3331448"/>
            <a:ext cx="8124190" cy="31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1679"/>
            <a:ext cx="4400603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52285" y="6661679"/>
            <a:ext cx="4400603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fld id="{B9A23638-A980-433E-BB43-429D6408A0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2453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1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0352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5530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0708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58857" algn="l" defTabSz="9035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10627" algn="l" defTabSz="9035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62401" algn="l" defTabSz="9035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14178" algn="l" defTabSz="9035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446957BE-EB4A-44C2-8228-C6F1FED2280F}" type="slidenum">
              <a:rPr lang="en-US" altLang="ja-JP" sz="1000" smtClean="0"/>
              <a:pPr/>
              <a:t>1</a:t>
            </a:fld>
            <a:endParaRPr lang="en-US" altLang="ja-JP" sz="1000" smtClean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5724077" y="-1116"/>
            <a:ext cx="4468774" cy="37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endParaRPr lang="en-GB" altLang="ja-JP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5724077" y="6645379"/>
            <a:ext cx="4468774" cy="37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1" tIns="45139" rIns="91891" bIns="45139" anchor="b"/>
          <a:lstStyle>
            <a:lvl1pPr defTabSz="928688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28688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28688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28688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28688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ja-JP" sz="1200" i="0"/>
              <a:t>1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-2351" y="6645379"/>
            <a:ext cx="4351238" cy="37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endParaRPr lang="en-GB" altLang="ja-JP"/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-2351" y="-1116"/>
            <a:ext cx="4351238" cy="37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endParaRPr lang="en-GB" altLang="ja-JP"/>
          </a:p>
        </p:txBody>
      </p:sp>
      <p:sp>
        <p:nvSpPr>
          <p:cNvPr id="553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 cap="flat"/>
        </p:spPr>
      </p:sp>
      <p:sp>
        <p:nvSpPr>
          <p:cNvPr id="553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7335514B-43BF-4778-AD5D-A8FF7FD3CE2C}" type="slidenum">
              <a:rPr lang="en-US" altLang="ja-JP" sz="1000" smtClean="0"/>
              <a:pPr/>
              <a:t>2</a:t>
            </a:fld>
            <a:endParaRPr lang="en-US" altLang="ja-JP" sz="10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40DDE7EF-2D30-49AD-999D-9362B349AE1C}" type="slidenum">
              <a:rPr lang="en-US" altLang="ja-JP" sz="1000">
                <a:solidFill>
                  <a:prstClr val="black"/>
                </a:solidFill>
              </a:rPr>
              <a:pPr/>
              <a:t>3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C14652F4-6CCD-4F30-849E-2C3DE2A2E5F9}" type="slidenum">
              <a:rPr lang="en-US" altLang="ja-JP" sz="1000">
                <a:solidFill>
                  <a:prstClr val="black"/>
                </a:solidFill>
              </a:rPr>
              <a:pPr/>
              <a:t>6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C549F4DA-46E3-41DD-92FC-65D3CA9E51D1}" type="slidenum">
              <a:rPr lang="en-US" altLang="ja-JP" sz="1000">
                <a:solidFill>
                  <a:prstClr val="black"/>
                </a:solidFill>
              </a:rPr>
              <a:pPr/>
              <a:t>15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20B67E47-28E2-4ED5-820A-7B4E3F78FAD6}" type="slidenum">
              <a:rPr lang="en-US" altLang="ja-JP" sz="1000">
                <a:solidFill>
                  <a:prstClr val="black"/>
                </a:solidFill>
              </a:rPr>
              <a:pPr/>
              <a:t>22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050" y="3331252"/>
            <a:ext cx="8125139" cy="3156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CAEF1-4664-465B-A53B-86FA5AADD6F7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14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91F1-C93C-4FA2-83A9-A78B48B0CD30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397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0BEC5-1505-4EA4-AE62-61C1232D9353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737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F9CA-E741-44CB-96A6-176BB8A4D352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127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4C4B-782B-4D28-81F5-B8314C6BBAF6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847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C8F2-FDE3-4AED-AC27-0ED8A88076E6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920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95D2-5A12-47AE-B62A-CD6FB05808C1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967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E921-6150-4D54-947B-492861391B00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940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26A6-EC9B-4B02-998D-259A82C3CDC7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4859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851E-3203-4446-B64D-0084DBE59F87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3583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F6CE-FAF8-42E2-ADA2-6EA4408136B7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81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860D-4B69-45DA-BEA4-A1A8CEA2478F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124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66A2F-045C-44DE-BC74-F7B4A5AB5D86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975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51A1-936E-4E40-88E4-CA1491AABFD2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0329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5998-325D-4C0B-B6D7-D71590BA74F0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001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D9ADB-E337-4273-8006-195D920F8244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627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EFC2E-CCDF-4C19-93EF-1B72BAFD75AA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7855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6249-0781-4BD0-9EED-0B82E8A3FE74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637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3662-DE12-4423-AAE6-F3DF655A6E0D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2454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FC9B3-B136-4832-91E3-92C95D685503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3201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2571-D09C-4F94-8931-5CEE4BE76D49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8513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A48E-DD8D-4C7C-8BCB-168200B35DD3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65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4590-CBD0-43C7-B0B6-2868A49FD44F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6953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9B6B-CC55-4B28-BD86-6289F64BE008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4601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6D72-44C0-4513-A0CF-257525B0A0CF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8245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445EE-0357-43DE-B00B-1C5C1920EDB1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169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42DE0-2F0E-4806-97CD-BA1452BD1527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8520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1B567-5C31-4D3A-81D7-8327C3469E5D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0562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C571-20F4-4B8C-AA97-16F96D3995FC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231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A38F-1A70-4825-B523-C85D5BD76B66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7686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436C8-4134-4357-BE5D-844C69EC8270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7974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0501-E5A8-4A29-8368-F8771E59DB06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6495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54A5F-3903-4BBA-BB1C-D27CD73E7A7D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785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2918E-6C33-4D7D-8141-56DB4F8A00D8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5217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CC78-ADD5-41B0-823B-5C9479F8C70D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5750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D618-CCB8-42FF-842B-3BD93347F886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4843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7E700-0346-4C48-A4E1-592674F910B1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3456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6BFD-1F5A-4215-AC0A-31446AABB15E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7980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86CAB-01E2-4C38-9F15-8D7A9558FE5D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0436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C1BFD-CCAD-40F2-A2A1-4A5EA28A0E56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580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62D3-BCF3-481E-944D-8E2280897531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1915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7E7D-C847-476E-AE5B-9E7EDAF102CC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5953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95506-940E-40F0-998F-ABFBEA5DD029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9002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3856-FA71-44CC-86E1-C71AECF209AE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231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98B7-32C1-4594-8F78-8806BEF85E46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7265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9E5-1BEA-45F4-BB18-05BF539F3F8E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9405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02B42-4CBD-4F16-BD7E-C602FAB40425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1989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FCD0-8ACB-4AF6-AE72-9F7D27E4CEAF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7576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4A92-3980-41A0-91B2-24760E6607B9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4810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637F2-111B-435C-815E-CCC4EC151130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9997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5D7A2-88F7-4853-8D90-5872C6C9D676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1911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EB70-0D36-4BFF-AFB5-5C8DC1076CD7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29648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294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777A484-EFBE-41D2-86BA-069486D5DFB6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8406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8B3464C-5822-4BBB-B201-267530F817AD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034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7FD0-3774-4220-96CA-C94099A7F935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8241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44462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200153"/>
            <a:ext cx="4044462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6F4E20-8BA0-4CCF-AE03-3304BCDE9BEE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2214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2" y="1151335"/>
            <a:ext cx="40415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2" y="1631156"/>
            <a:ext cx="40415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08FC10-63C5-4CEB-8A34-031A650982E5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42332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25B67B-EBC6-48BB-94BE-95190C9E6FA3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1168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BE90A9-B5F4-4FD2-819E-5E5EC0C2610B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7671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4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04789"/>
            <a:ext cx="5111262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4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E21C5A7-20FA-46C7-B767-AF0D02719ACB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6486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05CEF8-7F67-4CAB-BEDF-1518C8878360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753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78AE6D1-71F0-4DD2-B877-293E51BA4342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7855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31523" cy="4388644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E9F012-DFEF-4AE1-A7C2-70481EDDFDF5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63801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CAEF1-4664-465B-A53B-86FA5AADD6F7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13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860D-4B69-45DA-BEA4-A1A8CEA2478F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8F8C-1AF3-4648-9343-418312281C82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66077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4590-CBD0-43C7-B0B6-2868A49FD44F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85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2918E-6C33-4D7D-8141-56DB4F8A00D8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49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98B7-32C1-4594-8F78-8806BEF85E46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9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7FD0-3774-4220-96CA-C94099A7F935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91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8F8C-1AF3-4648-9343-418312281C82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12" y="575072"/>
            <a:ext cx="990453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445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1FF87-E577-479B-BF4E-051A72CF17F8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29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A1FD-3844-4769-A583-A11474B7ABC2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734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91F1-C93C-4FA2-83A9-A78B48B0CD30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896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0BEC5-1505-4EA4-AE62-61C1232D9353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42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 lIns="77808" tIns="38903" rIns="77808" bIns="38903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1FF87-E577-479B-BF4E-051A72CF17F8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50272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CAEF1-4664-465B-A53B-86FA5AADD6F7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883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860D-4B69-45DA-BEA4-A1A8CEA2478F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253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4590-CBD0-43C7-B0B6-2868A49FD44F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860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2918E-6C33-4D7D-8141-56DB4F8A00D8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087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98B7-32C1-4594-8F78-8806BEF85E46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565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7FD0-3774-4220-96CA-C94099A7F935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679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8F8C-1AF3-4648-9343-418312281C82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2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1FF87-E577-479B-BF4E-051A72CF17F8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454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A1FD-3844-4769-A583-A11474B7ABC2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411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91F1-C93C-4FA2-83A9-A78B48B0CD30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5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A1FD-3844-4769-A583-A11474B7ABC2}" type="datetimeFigureOut">
              <a:rPr lang="ja-JP" altLang="en-US"/>
              <a:pPr>
                <a:defRPr/>
              </a:pPr>
              <a:t>2016/5/16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13074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0BEC5-1505-4EA4-AE62-61C1232D9353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2016/5/16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786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 lIns="77808" tIns="38903" rIns="77808" bIns="38903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1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02903070010_prsのコピー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6" descr="名称未設定-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465138"/>
            <a:ext cx="9180513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670925" y="4929188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F9C4E709-E948-4EC4-9480-395E441BE15A}" type="slidenum">
              <a:rPr lang="en-US" altLang="ja-JP" sz="1400" smtClean="0"/>
              <a:pPr>
                <a:defRPr/>
              </a:pPr>
              <a:t>‹#›</a:t>
            </a:fld>
            <a:endParaRPr lang="en-US" altLang="ja-JP" sz="1400" smtClean="0"/>
          </a:p>
        </p:txBody>
      </p:sp>
      <p:grpSp>
        <p:nvGrpSpPr>
          <p:cNvPr id="1030" name="グループ化 8"/>
          <p:cNvGrpSpPr>
            <a:grpSpLocks/>
          </p:cNvGrpSpPr>
          <p:nvPr userDrawn="1"/>
        </p:nvGrpSpPr>
        <p:grpSpPr bwMode="auto">
          <a:xfrm>
            <a:off x="0" y="0"/>
            <a:ext cx="1692275" cy="466725"/>
            <a:chOff x="0" y="0"/>
            <a:chExt cx="1692275" cy="622300"/>
          </a:xfrm>
        </p:grpSpPr>
        <p:pic>
          <p:nvPicPr>
            <p:cNvPr id="1031" name="Picture 5" descr="resizeブランドスローガン_black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9227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53975" y="23284"/>
              <a:ext cx="1565275" cy="5249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pic>
          <p:nvPicPr>
            <p:cNvPr id="1033" name="Picture 3" descr="E:\NS1000 V3.0\Panasonic_logo_bk_nega_JPEG\Panasonic_logo_bk_nega_JPEG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56202"/>
              <a:ext cx="1440755" cy="220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15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2903070010_prsのコピー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6" descr="名称未設定-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465138"/>
            <a:ext cx="9180513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 userDrawn="1"/>
        </p:nvGrpSpPr>
        <p:grpSpPr bwMode="auto">
          <a:xfrm>
            <a:off x="57150" y="728663"/>
            <a:ext cx="9048750" cy="322262"/>
            <a:chOff x="36" y="487"/>
            <a:chExt cx="5700" cy="271"/>
          </a:xfrm>
        </p:grpSpPr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ja-JP" altLang="en-US" b="1" u="sng" smtClean="0">
                <a:latin typeface="ＭＳ Ｐゴシック" pitchFamily="50" charset="-128"/>
              </a:endParaRPr>
            </a:p>
          </p:txBody>
        </p:sp>
        <p:sp>
          <p:nvSpPr>
            <p:cNvPr id="2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ja-JP" altLang="en-US" b="1" u="sng" smtClean="0">
                <a:latin typeface="ＭＳ Ｐゴシック" pitchFamily="50" charset="-128"/>
              </a:endParaRPr>
            </a:p>
          </p:txBody>
        </p:sp>
        <p:grpSp>
          <p:nvGrpSpPr>
            <p:cNvPr id="2060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061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11 w 199"/>
                  <a:gd name="T1" fmla="*/ 0 h 306"/>
                  <a:gd name="T2" fmla="*/ 14 w 199"/>
                  <a:gd name="T3" fmla="*/ 3 h 306"/>
                  <a:gd name="T4" fmla="*/ 7 w 199"/>
                  <a:gd name="T5" fmla="*/ 11 h 306"/>
                  <a:gd name="T6" fmla="*/ 14 w 199"/>
                  <a:gd name="T7" fmla="*/ 21 h 306"/>
                  <a:gd name="T8" fmla="*/ 11 w 199"/>
                  <a:gd name="T9" fmla="*/ 24 h 306"/>
                  <a:gd name="T10" fmla="*/ 0 w 199"/>
                  <a:gd name="T11" fmla="*/ 11 h 306"/>
                  <a:gd name="T12" fmla="*/ 11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2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11 w 199"/>
                  <a:gd name="T1" fmla="*/ 0 h 306"/>
                  <a:gd name="T2" fmla="*/ 14 w 199"/>
                  <a:gd name="T3" fmla="*/ 3 h 306"/>
                  <a:gd name="T4" fmla="*/ 7 w 199"/>
                  <a:gd name="T5" fmla="*/ 11 h 306"/>
                  <a:gd name="T6" fmla="*/ 14 w 199"/>
                  <a:gd name="T7" fmla="*/ 21 h 306"/>
                  <a:gd name="T8" fmla="*/ 11 w 199"/>
                  <a:gd name="T9" fmla="*/ 24 h 306"/>
                  <a:gd name="T10" fmla="*/ 0 w 199"/>
                  <a:gd name="T11" fmla="*/ 11 h 306"/>
                  <a:gd name="T12" fmla="*/ 11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055" name="Rectangle 12"/>
          <p:cNvSpPr>
            <a:spLocks noChangeArrowheads="1"/>
          </p:cNvSpPr>
          <p:nvPr userDrawn="1"/>
        </p:nvSpPr>
        <p:spPr bwMode="auto">
          <a:xfrm>
            <a:off x="8670925" y="4929188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AEFA75B3-9F25-4DFB-802F-FB5BAABAD45B}" type="slidenum">
              <a:rPr lang="en-US" altLang="ja-JP" sz="1400" smtClean="0"/>
              <a:pPr>
                <a:defRPr/>
              </a:pPr>
              <a:t>‹#›</a:t>
            </a:fld>
            <a:endParaRPr lang="en-US" altLang="ja-JP" sz="1400" smtClean="0"/>
          </a:p>
        </p:txBody>
      </p:sp>
      <p:grpSp>
        <p:nvGrpSpPr>
          <p:cNvPr id="2054" name="グループ化 12"/>
          <p:cNvGrpSpPr>
            <a:grpSpLocks/>
          </p:cNvGrpSpPr>
          <p:nvPr userDrawn="1"/>
        </p:nvGrpSpPr>
        <p:grpSpPr bwMode="auto">
          <a:xfrm>
            <a:off x="0" y="0"/>
            <a:ext cx="1692275" cy="466725"/>
            <a:chOff x="0" y="0"/>
            <a:chExt cx="1692275" cy="622300"/>
          </a:xfrm>
        </p:grpSpPr>
        <p:pic>
          <p:nvPicPr>
            <p:cNvPr id="3" name="Picture 5" descr="resizeブランドスローガン_black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9227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正方形/長方形 14"/>
            <p:cNvSpPr/>
            <p:nvPr/>
          </p:nvSpPr>
          <p:spPr>
            <a:xfrm>
              <a:off x="53975" y="23284"/>
              <a:ext cx="1565275" cy="5249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pic>
          <p:nvPicPr>
            <p:cNvPr id="2057" name="Picture 3" descr="E:\NS1000 V3.0\Panasonic_logo_bk_nega_JPEG\Panasonic_logo_bk_nega_JPEG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56202"/>
              <a:ext cx="1440755" cy="220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998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2903070010_prsのコピー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495425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Line 6"/>
          <p:cNvSpPr>
            <a:spLocks noChangeShapeType="1"/>
          </p:cNvSpPr>
          <p:nvPr userDrawn="1"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8670925" y="4929188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35813B33-05D7-4FB2-A54E-23A106C81BC3}" type="slidenum">
              <a:rPr lang="en-US" altLang="ja-JP" sz="1400" smtClean="0"/>
              <a:pPr>
                <a:defRPr/>
              </a:pPr>
              <a:t>‹#›</a:t>
            </a:fld>
            <a:endParaRPr lang="en-US" altLang="ja-JP" sz="1400" smtClean="0"/>
          </a:p>
        </p:txBody>
      </p:sp>
      <p:pic>
        <p:nvPicPr>
          <p:cNvPr id="3077" name="図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624388"/>
            <a:ext cx="1657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8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2903070010_prsのコピー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resizeブランドスローガン_black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6" descr="名称未設定-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465138"/>
            <a:ext cx="9180513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/>
          <p:cNvGrpSpPr>
            <a:grpSpLocks/>
          </p:cNvGrpSpPr>
          <p:nvPr userDrawn="1"/>
        </p:nvGrpSpPr>
        <p:grpSpPr bwMode="auto">
          <a:xfrm>
            <a:off x="57150" y="752475"/>
            <a:ext cx="9048750" cy="322263"/>
            <a:chOff x="36" y="487"/>
            <a:chExt cx="5700" cy="271"/>
          </a:xfrm>
        </p:grpSpPr>
        <p:sp>
          <p:nvSpPr>
            <p:cNvPr id="4105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ja-JP" altLang="en-US" b="1" u="sng" smtClean="0">
                <a:latin typeface="ＭＳ Ｐゴシック" pitchFamily="50" charset="-128"/>
              </a:endParaRPr>
            </a:p>
          </p:txBody>
        </p:sp>
        <p:sp>
          <p:nvSpPr>
            <p:cNvPr id="4106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ja-JP" altLang="en-US" b="1" u="sng" smtClean="0">
                <a:latin typeface="ＭＳ Ｐゴシック" pitchFamily="50" charset="-128"/>
              </a:endParaRPr>
            </a:p>
          </p:txBody>
        </p:sp>
        <p:grpSp>
          <p:nvGrpSpPr>
            <p:cNvPr id="2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4107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11 w 199"/>
                  <a:gd name="T1" fmla="*/ 0 h 306"/>
                  <a:gd name="T2" fmla="*/ 14 w 199"/>
                  <a:gd name="T3" fmla="*/ 3 h 306"/>
                  <a:gd name="T4" fmla="*/ 7 w 199"/>
                  <a:gd name="T5" fmla="*/ 11 h 306"/>
                  <a:gd name="T6" fmla="*/ 14 w 199"/>
                  <a:gd name="T7" fmla="*/ 21 h 306"/>
                  <a:gd name="T8" fmla="*/ 11 w 199"/>
                  <a:gd name="T9" fmla="*/ 24 h 306"/>
                  <a:gd name="T10" fmla="*/ 0 w 199"/>
                  <a:gd name="T11" fmla="*/ 11 h 306"/>
                  <a:gd name="T12" fmla="*/ 11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08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11 w 199"/>
                  <a:gd name="T1" fmla="*/ 0 h 306"/>
                  <a:gd name="T2" fmla="*/ 14 w 199"/>
                  <a:gd name="T3" fmla="*/ 3 h 306"/>
                  <a:gd name="T4" fmla="*/ 7 w 199"/>
                  <a:gd name="T5" fmla="*/ 11 h 306"/>
                  <a:gd name="T6" fmla="*/ 14 w 199"/>
                  <a:gd name="T7" fmla="*/ 21 h 306"/>
                  <a:gd name="T8" fmla="*/ 11 w 199"/>
                  <a:gd name="T9" fmla="*/ 24 h 306"/>
                  <a:gd name="T10" fmla="*/ 0 w 199"/>
                  <a:gd name="T11" fmla="*/ 11 h 306"/>
                  <a:gd name="T12" fmla="*/ 11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4102" name="Line 13"/>
          <p:cNvSpPr>
            <a:spLocks noChangeShapeType="1"/>
          </p:cNvSpPr>
          <p:nvPr userDrawn="1"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4" name="Rectangle 13"/>
          <p:cNvSpPr>
            <a:spLocks noChangeArrowheads="1"/>
          </p:cNvSpPr>
          <p:nvPr userDrawn="1"/>
        </p:nvSpPr>
        <p:spPr bwMode="auto">
          <a:xfrm>
            <a:off x="8670925" y="4929188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FC0F116C-DC55-4DF6-B01D-0DE556937FBA}" type="slidenum">
              <a:rPr lang="en-US" altLang="ja-JP" sz="1400" smtClean="0"/>
              <a:pPr>
                <a:defRPr/>
              </a:pPr>
              <a:t>‹#›</a:t>
            </a:fld>
            <a:endParaRPr lang="en-US" altLang="ja-JP" sz="1400" smtClean="0"/>
          </a:p>
        </p:txBody>
      </p:sp>
    </p:spTree>
    <p:extLst>
      <p:ext uri="{BB962C8B-B14F-4D97-AF65-F5344CB8AC3E}">
        <p14:creationId xmlns:p14="http://schemas.microsoft.com/office/powerpoint/2010/main" val="33785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名称未設定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02903070010_prsのコピー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484313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product photo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75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図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624388"/>
            <a:ext cx="1657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37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8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02903070010_prsのコピー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6" descr="名称未設定-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465138"/>
            <a:ext cx="9180513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670925" y="4929188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F9C4E709-E948-4EC4-9480-395E441BE15A}" type="slidenum">
              <a:rPr lang="en-US" altLang="ja-JP" sz="14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sz="1400" smtClean="0">
              <a:solidFill>
                <a:srgbClr val="000000"/>
              </a:solidFill>
            </a:endParaRPr>
          </a:p>
        </p:txBody>
      </p:sp>
      <p:grpSp>
        <p:nvGrpSpPr>
          <p:cNvPr id="1030" name="グループ化 8"/>
          <p:cNvGrpSpPr>
            <a:grpSpLocks/>
          </p:cNvGrpSpPr>
          <p:nvPr userDrawn="1"/>
        </p:nvGrpSpPr>
        <p:grpSpPr bwMode="auto">
          <a:xfrm>
            <a:off x="0" y="0"/>
            <a:ext cx="1692275" cy="466725"/>
            <a:chOff x="0" y="0"/>
            <a:chExt cx="1692275" cy="622300"/>
          </a:xfrm>
        </p:grpSpPr>
        <p:pic>
          <p:nvPicPr>
            <p:cNvPr id="1031" name="Picture 5" descr="resizeブランドスローガン_black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9227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53975" y="23284"/>
              <a:ext cx="1565275" cy="5249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pic>
          <p:nvPicPr>
            <p:cNvPr id="1033" name="Picture 3" descr="E:\NS1000 V3.0\Panasonic_logo_bk_nega_JPEG\Panasonic_logo_bk_nega_JPEG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56202"/>
              <a:ext cx="1440755" cy="220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487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02903070010_prsのコピー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6" descr="名称未設定-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465138"/>
            <a:ext cx="9180513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670925" y="4929188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F9C4E709-E948-4EC4-9480-395E441BE15A}" type="slidenum">
              <a:rPr lang="en-US" altLang="ja-JP" sz="14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sz="1400" smtClean="0">
              <a:solidFill>
                <a:srgbClr val="000000"/>
              </a:solidFill>
            </a:endParaRPr>
          </a:p>
        </p:txBody>
      </p:sp>
      <p:grpSp>
        <p:nvGrpSpPr>
          <p:cNvPr id="1030" name="グループ化 8"/>
          <p:cNvGrpSpPr>
            <a:grpSpLocks/>
          </p:cNvGrpSpPr>
          <p:nvPr userDrawn="1"/>
        </p:nvGrpSpPr>
        <p:grpSpPr bwMode="auto">
          <a:xfrm>
            <a:off x="0" y="0"/>
            <a:ext cx="1692275" cy="466725"/>
            <a:chOff x="0" y="0"/>
            <a:chExt cx="1692275" cy="622300"/>
          </a:xfrm>
        </p:grpSpPr>
        <p:pic>
          <p:nvPicPr>
            <p:cNvPr id="1031" name="Picture 5" descr="resizeブランドスローガン_black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9227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53975" y="23284"/>
              <a:ext cx="1565275" cy="5249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pic>
          <p:nvPicPr>
            <p:cNvPr id="1033" name="Picture 3" descr="E:\NS1000 V3.0\Panasonic_logo_bk_nega_JPEG\Panasonic_logo_bk_nega_JPEG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56202"/>
              <a:ext cx="1440755" cy="220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451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3923353\Desktop\jpg150311\NSX2000_5-3fro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4" b="26880"/>
          <a:stretch/>
        </p:blipFill>
        <p:spPr bwMode="auto">
          <a:xfrm>
            <a:off x="3167843" y="3255826"/>
            <a:ext cx="3316919" cy="10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781104" y="1545488"/>
            <a:ext cx="2776432" cy="4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009" tIns="38482" rIns="77009" bIns="38482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buSzPct val="100000"/>
            </a:pPr>
            <a:r>
              <a:rPr lang="en-US" altLang="ja-JP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KX-NSX1000/2000</a:t>
            </a:r>
            <a:endParaRPr lang="en-US" altLang="ja-JP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0" y="1845736"/>
            <a:ext cx="9144000" cy="63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624" tIns="30312" rIns="30312" bIns="30312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3700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Smart Desk</a:t>
            </a:r>
            <a:endParaRPr lang="en-US" altLang="ja-JP" sz="3700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359532" y="2770643"/>
            <a:ext cx="8440615" cy="4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09" tIns="38482" rIns="77009" bIns="38482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i="0" dirty="0" smtClean="0">
                <a:latin typeface="Arial" pitchFamily="34" charset="0"/>
                <a:sym typeface="ＭＳ Ｐゴシック" pitchFamily="50" charset="-128"/>
              </a:rPr>
              <a:t>Rev1.2  </a:t>
            </a:r>
            <a:r>
              <a:rPr lang="en-US" altLang="ja-JP" i="0" dirty="0" smtClean="0">
                <a:latin typeface="Arial" pitchFamily="34" charset="0"/>
                <a:sym typeface="ＭＳ Ｐゴシック" pitchFamily="50" charset="-128"/>
              </a:rPr>
              <a:t>17</a:t>
            </a:r>
            <a:r>
              <a:rPr lang="en-US" altLang="ja-JP" i="0" dirty="0" smtClean="0">
                <a:latin typeface="Arial" pitchFamily="34" charset="0"/>
                <a:sym typeface="ＭＳ Ｐゴシック" pitchFamily="50" charset="-128"/>
              </a:rPr>
              <a:t> May., </a:t>
            </a:r>
            <a:r>
              <a:rPr lang="en-US" altLang="ja-JP" i="0" dirty="0" smtClean="0">
                <a:latin typeface="Arial" pitchFamily="34" charset="0"/>
                <a:sym typeface="ＭＳ Ｐゴシック" pitchFamily="50" charset="-128"/>
              </a:rPr>
              <a:t>2016</a:t>
            </a:r>
            <a:endParaRPr lang="en-US" altLang="ja-JP" i="0" dirty="0"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6149" name="Picture 9" descr="tca355_line-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43" y="4134532"/>
            <a:ext cx="326780" cy="7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W7_lef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59" y="3621881"/>
            <a:ext cx="15562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dt346ukb_c_h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3912"/>
            <a:ext cx="1060938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KX_NT366_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70" y="3979069"/>
            <a:ext cx="12895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6" descr="ut136_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77" y="4128864"/>
            <a:ext cx="12895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8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9592" y="859817"/>
            <a:ext cx="2209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Smart Desk -Condition-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043608" y="113159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&lt;Supported devices&gt;</a:t>
            </a:r>
            <a:endParaRPr lang="ja-JP" altLang="ja-JP" sz="1200" dirty="0"/>
          </a:p>
          <a:p>
            <a:r>
              <a:rPr lang="en-US" altLang="ja-JP" sz="1200" dirty="0"/>
              <a:t>Following devices are available for this </a:t>
            </a:r>
            <a:r>
              <a:rPr lang="en-US" altLang="ja-JP" sz="1200" dirty="0" smtClean="0"/>
              <a:t>feature.</a:t>
            </a:r>
            <a:endParaRPr lang="ja-JP" altLang="ja-JP" sz="1200" dirty="0"/>
          </a:p>
          <a:p>
            <a:r>
              <a:rPr lang="en-US" altLang="ja-JP" sz="1200" dirty="0"/>
              <a:t>IP-PT, DPT, SLT, DECT-PS, Panasonic IP-softphone</a:t>
            </a:r>
            <a:endParaRPr lang="ja-JP" altLang="ja-JP" sz="1200" dirty="0"/>
          </a:p>
          <a:p>
            <a:r>
              <a:rPr lang="en-US" altLang="ja-JP" sz="1200" dirty="0"/>
              <a:t>Note: 3</a:t>
            </a:r>
            <a:r>
              <a:rPr lang="en-US" altLang="ja-JP" sz="1200" baseline="30000" dirty="0"/>
              <a:t>rd</a:t>
            </a:r>
            <a:r>
              <a:rPr lang="en-US" altLang="ja-JP" sz="1200" dirty="0"/>
              <a:t> party SIP phone and KX-HDV series, KX-UT series, KX-TGP600, </a:t>
            </a:r>
            <a:endParaRPr lang="en-US" altLang="ja-JP" sz="1200" dirty="0" smtClean="0"/>
          </a:p>
          <a:p>
            <a:r>
              <a:rPr lang="en-US" altLang="ja-JP" sz="1200" dirty="0" smtClean="0"/>
              <a:t>DSS </a:t>
            </a:r>
            <a:r>
              <a:rPr lang="en-US" altLang="ja-JP" sz="1200" dirty="0"/>
              <a:t>console (KX-DT590/390), are not supported</a:t>
            </a:r>
            <a:r>
              <a:rPr lang="en-US" altLang="ja-JP" sz="1200" dirty="0" smtClean="0"/>
              <a:t>.</a:t>
            </a:r>
          </a:p>
          <a:p>
            <a:endParaRPr lang="en-US" altLang="ja-JP" sz="1200" dirty="0"/>
          </a:p>
          <a:p>
            <a:r>
              <a:rPr lang="en-US" altLang="ja-JP" sz="1200" dirty="0" smtClean="0"/>
              <a:t>Phone that has </a:t>
            </a:r>
            <a:r>
              <a:rPr lang="en-US" altLang="ja-JP" sz="1200" dirty="0"/>
              <a:t>DSS console (KX-DT590/390</a:t>
            </a:r>
            <a:r>
              <a:rPr lang="en-US" altLang="ja-JP" sz="1200" dirty="0" smtClean="0"/>
              <a:t>) attached </a:t>
            </a:r>
            <a:r>
              <a:rPr lang="en-US" altLang="ja-JP" sz="1200" dirty="0" smtClean="0">
                <a:solidFill>
                  <a:srgbClr val="FF0000"/>
                </a:solidFill>
              </a:rPr>
              <a:t>can’t</a:t>
            </a:r>
            <a:r>
              <a:rPr lang="en-US" altLang="ja-JP" sz="1200" dirty="0" smtClean="0"/>
              <a:t> be Service-out.</a:t>
            </a:r>
          </a:p>
          <a:p>
            <a:endParaRPr lang="en-US" altLang="ja-JP" sz="1200" dirty="0" smtClean="0"/>
          </a:p>
          <a:p>
            <a:r>
              <a:rPr lang="en-US" altLang="ja-JP" sz="1200" dirty="0"/>
              <a:t>Phone that has </a:t>
            </a:r>
            <a:r>
              <a:rPr lang="en-US" altLang="ja-JP" sz="1200" dirty="0" smtClean="0"/>
              <a:t>Key module </a:t>
            </a:r>
            <a:r>
              <a:rPr lang="en-US" altLang="ja-JP" sz="1200" dirty="0"/>
              <a:t>(</a:t>
            </a:r>
            <a:r>
              <a:rPr lang="en-US" altLang="ja-JP" sz="1200" dirty="0" smtClean="0"/>
              <a:t>KX-NT303/305/505) </a:t>
            </a:r>
            <a:r>
              <a:rPr lang="en-US" altLang="ja-JP" sz="1200" dirty="0"/>
              <a:t>attached </a:t>
            </a:r>
            <a:r>
              <a:rPr lang="en-US" altLang="ja-JP" sz="1200" dirty="0" smtClean="0">
                <a:solidFill>
                  <a:srgbClr val="0000FF"/>
                </a:solidFill>
              </a:rPr>
              <a:t>can</a:t>
            </a:r>
            <a:r>
              <a:rPr lang="en-US" altLang="ja-JP" sz="1200" dirty="0" smtClean="0"/>
              <a:t> </a:t>
            </a:r>
            <a:r>
              <a:rPr lang="en-US" altLang="ja-JP" sz="1200" dirty="0"/>
              <a:t>be Service-out.</a:t>
            </a:r>
          </a:p>
          <a:p>
            <a:r>
              <a:rPr lang="en-US" altLang="ja-JP" sz="1200" dirty="0" smtClean="0"/>
              <a:t> </a:t>
            </a:r>
            <a:endParaRPr lang="ja-JP" altLang="ja-JP" sz="1200" dirty="0"/>
          </a:p>
        </p:txBody>
      </p:sp>
      <p:sp>
        <p:nvSpPr>
          <p:cNvPr id="6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. How it work?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2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9592" y="859817"/>
            <a:ext cx="2209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Smart Desk -Condition-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71600" y="1131590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While service-out status, most of </a:t>
            </a:r>
            <a:r>
              <a:rPr lang="en-US" altLang="ja-JP" sz="1200" dirty="0"/>
              <a:t>service </a:t>
            </a:r>
            <a:r>
              <a:rPr lang="en-US" altLang="ja-JP" sz="1200" dirty="0" smtClean="0"/>
              <a:t>are </a:t>
            </a:r>
            <a:r>
              <a:rPr lang="en-US" altLang="ja-JP" sz="1200" dirty="0"/>
              <a:t>limited and only service-in operation and emergency call are </a:t>
            </a:r>
            <a:r>
              <a:rPr lang="en-US" altLang="ja-JP" sz="1200" dirty="0" smtClean="0"/>
              <a:t>available.</a:t>
            </a:r>
          </a:p>
          <a:p>
            <a:endParaRPr lang="en-US" altLang="ja-JP" sz="1200" dirty="0" smtClean="0"/>
          </a:p>
          <a:p>
            <a:endParaRPr lang="en-US" altLang="ja-JP" sz="1200" dirty="0"/>
          </a:p>
          <a:p>
            <a:r>
              <a:rPr lang="en-US" altLang="ja-JP" sz="1200" dirty="0" smtClean="0"/>
              <a:t>User</a:t>
            </a:r>
            <a:r>
              <a:rPr lang="en-US" altLang="ja-JP" sz="1200" dirty="0"/>
              <a:t>, who has already service-in device, can service-in from other device which is in service-out. The original service-in device is into service-out automatically.</a:t>
            </a:r>
            <a:endParaRPr lang="ja-JP" altLang="ja-JP" sz="1200" dirty="0"/>
          </a:p>
        </p:txBody>
      </p:sp>
      <p:pic>
        <p:nvPicPr>
          <p:cNvPr id="21506" name="図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04" y="2283718"/>
            <a:ext cx="3027204" cy="107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. How it work?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51012" y="3514241"/>
            <a:ext cx="6617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ja-JP" altLang="ja-JP" sz="1200" dirty="0"/>
              <a:t>The login / logout of ICD group can be performed in conjunction with service- in / service- out. This is system option.</a:t>
            </a:r>
          </a:p>
        </p:txBody>
      </p:sp>
    </p:spTree>
    <p:extLst>
      <p:ext uri="{BB962C8B-B14F-4D97-AF65-F5344CB8AC3E}">
        <p14:creationId xmlns:p14="http://schemas.microsoft.com/office/powerpoint/2010/main" val="42558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99592" y="859817"/>
            <a:ext cx="2209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Smart Desk -Condition-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71600" y="1131590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Service-out operation is initiated at main device then all device(s) tied with the main device is(are) became Service-out status.</a:t>
            </a:r>
          </a:p>
          <a:p>
            <a:endParaRPr lang="en-US" altLang="ja-JP" sz="1200" dirty="0" smtClean="0"/>
          </a:p>
          <a:p>
            <a:r>
              <a:rPr lang="en-US" altLang="ja-JP" sz="1200" dirty="0" smtClean="0"/>
              <a:t>However “tied” information will be kept unless some other user initiate Service-in at such device.</a:t>
            </a:r>
          </a:p>
          <a:p>
            <a:r>
              <a:rPr lang="en-US" altLang="ja-JP" sz="1200" dirty="0" smtClean="0"/>
              <a:t>This means, such kept information will be validate when initiate Service-in. </a:t>
            </a:r>
            <a:endParaRPr lang="ja-JP" altLang="ja-JP" sz="1200" dirty="0"/>
          </a:p>
        </p:txBody>
      </p:sp>
      <p:sp>
        <p:nvSpPr>
          <p:cNvPr id="5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. How it work?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63738"/>
            <a:ext cx="4248472" cy="122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 bwMode="auto">
          <a:xfrm>
            <a:off x="2699792" y="3145323"/>
            <a:ext cx="455037" cy="61455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 bwMode="auto">
          <a:xfrm>
            <a:off x="3383868" y="3939902"/>
            <a:ext cx="3708412" cy="343881"/>
          </a:xfrm>
          <a:prstGeom prst="wedgeRoundRectCallout">
            <a:avLst>
              <a:gd name="adj1" fmla="val -59845"/>
              <a:gd name="adj2" fmla="val -120691"/>
              <a:gd name="adj3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</a:rPr>
              <a:t>Same devices</a:t>
            </a:r>
            <a:r>
              <a:rPr lang="ja-JP" altLang="en-US" sz="1200" dirty="0">
                <a:latin typeface="ＭＳ Ｐゴシック" pitchFamily="50" charset="-128"/>
              </a:rPr>
              <a:t> </a:t>
            </a:r>
            <a:r>
              <a:rPr lang="en-US" altLang="ja-JP" sz="1200" dirty="0" smtClean="0">
                <a:latin typeface="ＭＳ Ｐゴシック" pitchFamily="50" charset="-128"/>
              </a:rPr>
              <a:t>become Service-in state as before.</a:t>
            </a:r>
            <a:endParaRPr kumimoji="1" lang="en-US" altLang="ja-JP" sz="1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13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. How it work?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99592" y="859817"/>
            <a:ext cx="2209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Smart Desk -Condition-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71600" y="1131590"/>
            <a:ext cx="60486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ja-JP" sz="1200" dirty="0" smtClean="0"/>
              <a:t>-XDP Connection</a:t>
            </a:r>
          </a:p>
          <a:p>
            <a:pPr lvl="0" latinLnBrk="1"/>
            <a:r>
              <a:rPr lang="en-US" altLang="ja-JP" sz="1200" dirty="0"/>
              <a:t> </a:t>
            </a:r>
            <a:r>
              <a:rPr lang="en-US" altLang="ja-JP" sz="1200" dirty="0" smtClean="0"/>
              <a:t> Telephone which is connected by XDP to DPT connect with DHLC has XDP </a:t>
            </a:r>
          </a:p>
          <a:p>
            <a:pPr lvl="0" latinLnBrk="1"/>
            <a:r>
              <a:rPr lang="en-US" altLang="ja-JP" sz="1200" dirty="0"/>
              <a:t> </a:t>
            </a:r>
            <a:r>
              <a:rPr lang="en-US" altLang="ja-JP" sz="1200" dirty="0" smtClean="0"/>
              <a:t> connection will not move together with Smart Desk operation. Thus both </a:t>
            </a:r>
          </a:p>
          <a:p>
            <a:pPr lvl="0" latinLnBrk="1"/>
            <a:r>
              <a:rPr lang="en-US" altLang="ja-JP" sz="1200" dirty="0"/>
              <a:t> </a:t>
            </a:r>
            <a:r>
              <a:rPr lang="en-US" altLang="ja-JP" sz="1200" dirty="0" smtClean="0"/>
              <a:t> telephone work independently.</a:t>
            </a:r>
            <a:r>
              <a:rPr lang="en-US" altLang="ja-JP" sz="1200" dirty="0"/>
              <a:t> </a:t>
            </a:r>
            <a:endParaRPr lang="ja-JP" altLang="ja-JP" sz="1200" dirty="0"/>
          </a:p>
          <a:p>
            <a:pPr latinLnBrk="1"/>
            <a:r>
              <a:rPr lang="en-US" altLang="ja-JP" sz="1200" dirty="0"/>
              <a:t> </a:t>
            </a:r>
            <a:endParaRPr lang="ja-JP" altLang="ja-JP" sz="1200" dirty="0"/>
          </a:p>
          <a:p>
            <a:pPr lvl="0" latinLnBrk="1"/>
            <a:r>
              <a:rPr lang="en-US" altLang="ja-JP" sz="1200" dirty="0" smtClean="0"/>
              <a:t>-Mobile device and Mailbox</a:t>
            </a:r>
          </a:p>
          <a:p>
            <a:pPr lvl="0" latinLnBrk="1"/>
            <a:r>
              <a:rPr lang="en-US" altLang="ja-JP" sz="1200" dirty="0"/>
              <a:t> </a:t>
            </a:r>
            <a:r>
              <a:rPr lang="en-US" altLang="ja-JP" sz="1200" dirty="0" smtClean="0"/>
              <a:t> Tied setting to main device will not be deleted by Smart Desk operation.</a:t>
            </a:r>
          </a:p>
          <a:p>
            <a:pPr lvl="0" latinLnBrk="1"/>
            <a:r>
              <a:rPr lang="en-US" altLang="ja-JP" sz="1200" dirty="0" smtClean="0"/>
              <a:t> </a:t>
            </a:r>
            <a:r>
              <a:rPr lang="en-US" altLang="ja-JP" sz="1200" dirty="0"/>
              <a:t> </a:t>
            </a:r>
            <a:endParaRPr lang="ja-JP" altLang="ja-JP" sz="1200" dirty="0"/>
          </a:p>
          <a:p>
            <a:pPr lvl="0" latinLnBrk="1"/>
            <a:r>
              <a:rPr lang="en-US" altLang="ja-JP" sz="1200" dirty="0" smtClean="0"/>
              <a:t>-Simplified </a:t>
            </a:r>
            <a:r>
              <a:rPr lang="en-US" altLang="ja-JP" sz="1200" dirty="0"/>
              <a:t>Isolated </a:t>
            </a:r>
            <a:r>
              <a:rPr lang="en-US" altLang="ja-JP" sz="1200" dirty="0" smtClean="0"/>
              <a:t>Mode</a:t>
            </a:r>
          </a:p>
          <a:p>
            <a:pPr lvl="0" latinLnBrk="1"/>
            <a:r>
              <a:rPr lang="en-US" altLang="ja-JP" sz="1200" dirty="0"/>
              <a:t> </a:t>
            </a:r>
            <a:r>
              <a:rPr lang="en-US" altLang="ja-JP" sz="1200" dirty="0" smtClean="0"/>
              <a:t> Smart Desk feature can’t be operated during this mode.</a:t>
            </a:r>
            <a:endParaRPr lang="ja-JP" altLang="ja-JP" sz="1200" dirty="0"/>
          </a:p>
          <a:p>
            <a:pPr latinLnBrk="0"/>
            <a:r>
              <a:rPr lang="en-US" altLang="ja-JP" sz="1200" dirty="0" smtClean="0"/>
              <a:t>   All device belong to </a:t>
            </a:r>
            <a:r>
              <a:rPr lang="en-US" altLang="ja-JP" sz="1200" dirty="0" err="1" smtClean="0"/>
              <a:t>ExpGW</a:t>
            </a:r>
            <a:r>
              <a:rPr lang="en-US" altLang="ja-JP" sz="1200" dirty="0" smtClean="0"/>
              <a:t> work as normal Extension.</a:t>
            </a:r>
          </a:p>
          <a:p>
            <a:pPr latinLnBrk="0"/>
            <a:endParaRPr lang="en-US" altLang="ja-JP" sz="1200" dirty="0"/>
          </a:p>
          <a:p>
            <a:pPr latinLnBrk="0"/>
            <a:r>
              <a:rPr lang="en-US" altLang="ja-JP" sz="1200" dirty="0" smtClean="0"/>
              <a:t>-Smart Desk operation through DISA</a:t>
            </a:r>
          </a:p>
          <a:p>
            <a:pPr latinLnBrk="0"/>
            <a:r>
              <a:rPr lang="en-US" altLang="ja-JP" sz="1200" dirty="0"/>
              <a:t> </a:t>
            </a:r>
            <a:r>
              <a:rPr lang="en-US" altLang="ja-JP" sz="1200" dirty="0" smtClean="0"/>
              <a:t> Not available</a:t>
            </a:r>
          </a:p>
          <a:p>
            <a:pPr latinLnBrk="0"/>
            <a:endParaRPr lang="en-US" altLang="ja-JP" sz="1200" dirty="0"/>
          </a:p>
          <a:p>
            <a:pPr latinLnBrk="0"/>
            <a:r>
              <a:rPr lang="en-US" altLang="ja-JP" sz="1200" dirty="0" smtClean="0"/>
              <a:t>-Smart Desk operation by CTI application </a:t>
            </a:r>
          </a:p>
          <a:p>
            <a:pPr latinLnBrk="0"/>
            <a:r>
              <a:rPr lang="en-US" altLang="ja-JP" sz="1200" dirty="0"/>
              <a:t> Not </a:t>
            </a:r>
            <a:r>
              <a:rPr lang="en-US" altLang="ja-JP" sz="1200" dirty="0" smtClean="0"/>
              <a:t>available</a:t>
            </a:r>
            <a:endParaRPr lang="ja-JP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57600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. How it work?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99592" y="859817"/>
            <a:ext cx="2209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Smart Desk -Condition-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71600" y="1131590"/>
            <a:ext cx="720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ja-JP" sz="1200" dirty="0"/>
              <a:t>-During all device tied to single user at “Service-Out” state,</a:t>
            </a:r>
          </a:p>
          <a:p>
            <a:pPr lvl="0" latinLnBrk="1"/>
            <a:endParaRPr lang="en-US" altLang="ja-JP" sz="1200" dirty="0"/>
          </a:p>
          <a:p>
            <a:pPr lvl="0" latinLnBrk="1"/>
            <a:r>
              <a:rPr lang="en-US" altLang="ja-JP" sz="1200" dirty="0"/>
              <a:t>  The call for this user will be treated by either IRNA or FWD ALL depending on </a:t>
            </a:r>
          </a:p>
          <a:p>
            <a:pPr lvl="0" latinLnBrk="1"/>
            <a:r>
              <a:rPr lang="en-US" altLang="ja-JP" sz="1200" dirty="0"/>
              <a:t>   programming.</a:t>
            </a:r>
          </a:p>
          <a:p>
            <a:pPr lvl="0" latinLnBrk="1"/>
            <a:endParaRPr lang="en-US" altLang="ja-JP" sz="1200" dirty="0"/>
          </a:p>
          <a:p>
            <a:pPr lvl="0" latinLnBrk="1"/>
            <a:r>
              <a:rPr lang="en-US" altLang="ja-JP" sz="1200" dirty="0"/>
              <a:t>  FWD ALL : Activate this call treatment by System Option  </a:t>
            </a:r>
          </a:p>
          <a:p>
            <a:pPr lvl="0" latinLnBrk="1"/>
            <a:endParaRPr lang="en-US" altLang="ja-JP" sz="1200" dirty="0"/>
          </a:p>
          <a:p>
            <a:pPr lvl="0" latinLnBrk="1"/>
            <a:r>
              <a:rPr lang="en-US" altLang="ja-JP" sz="1200" dirty="0"/>
              <a:t>  1)FWD ALL</a:t>
            </a:r>
            <a:r>
              <a:rPr lang="ja-JP" altLang="en-US" sz="1200" dirty="0"/>
              <a:t>：</a:t>
            </a:r>
            <a:r>
              <a:rPr lang="en-US" altLang="ja-JP" sz="1200" dirty="0"/>
              <a:t>Enable/The call for all device Service-Out state user will be</a:t>
            </a:r>
          </a:p>
          <a:p>
            <a:pPr lvl="0" latinLnBrk="1"/>
            <a:r>
              <a:rPr lang="en-US" altLang="ja-JP" sz="1200" dirty="0"/>
              <a:t>     (Same behavior In case no FWD destination setting at User</a:t>
            </a:r>
            <a:r>
              <a:rPr lang="en-US" altLang="ja-JP" sz="1200" dirty="0" smtClean="0"/>
              <a:t>)</a:t>
            </a:r>
          </a:p>
          <a:p>
            <a:pPr lvl="0" latinLnBrk="1"/>
            <a:endParaRPr lang="en-US" altLang="ja-JP" sz="1200" dirty="0"/>
          </a:p>
          <a:p>
            <a:pPr lvl="0" latinLnBrk="1"/>
            <a:r>
              <a:rPr lang="en-US" altLang="ja-JP" sz="1200" dirty="0" smtClean="0"/>
              <a:t>      </a:t>
            </a:r>
            <a:r>
              <a:rPr lang="en-US" altLang="ja-JP" sz="1200" dirty="0"/>
              <a:t>Call =&gt; User X(all devices service out) =&gt; call divert to FWD destination =&gt;IRNA destination</a:t>
            </a:r>
          </a:p>
          <a:p>
            <a:pPr lvl="0" latinLnBrk="1"/>
            <a:endParaRPr lang="en-US" altLang="ja-JP" sz="1200" dirty="0"/>
          </a:p>
          <a:p>
            <a:pPr lvl="0" latinLnBrk="1"/>
            <a:r>
              <a:rPr lang="en-US" altLang="ja-JP" sz="1200" dirty="0"/>
              <a:t>  2) FWD ALL :Disable/The call for all device Service-Out state </a:t>
            </a:r>
            <a:r>
              <a:rPr lang="en-US" altLang="ja-JP" sz="1200" dirty="0" smtClean="0"/>
              <a:t>user will </a:t>
            </a:r>
            <a:r>
              <a:rPr lang="en-US" altLang="ja-JP" sz="1200" dirty="0"/>
              <a:t>be</a:t>
            </a:r>
          </a:p>
          <a:p>
            <a:pPr lvl="0" latinLnBrk="1"/>
            <a:endParaRPr lang="en-US" altLang="ja-JP" sz="1200" dirty="0"/>
          </a:p>
          <a:p>
            <a:pPr lvl="0" latinLnBrk="1"/>
            <a:r>
              <a:rPr lang="en-US" altLang="ja-JP" sz="1200" dirty="0"/>
              <a:t>  </a:t>
            </a:r>
            <a:r>
              <a:rPr lang="en-US" altLang="ja-JP" sz="1200" dirty="0" smtClean="0"/>
              <a:t>    Call </a:t>
            </a:r>
            <a:r>
              <a:rPr lang="en-US" altLang="ja-JP" sz="1200" dirty="0"/>
              <a:t>=&gt; User X(all devices service out) =&gt;IRNA destination</a:t>
            </a:r>
          </a:p>
          <a:p>
            <a:pPr lvl="0" latinLnBrk="1"/>
            <a:endParaRPr lang="en-US" altLang="ja-JP" sz="1200" dirty="0" smtClean="0"/>
          </a:p>
          <a:p>
            <a:pPr lvl="0" latinLnBrk="1"/>
            <a:r>
              <a:rPr lang="en-US" altLang="ja-JP" sz="1200" dirty="0" smtClean="0"/>
              <a:t> 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79830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22485" y="1801301"/>
            <a:ext cx="6866792" cy="120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057" tIns="30526" rIns="30526" bIns="30526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buFontTx/>
              <a:buNone/>
            </a:pPr>
            <a:r>
              <a:rPr lang="en-US" altLang="ja-JP" sz="3700" dirty="0">
                <a:solidFill>
                  <a:srgbClr val="FFFFFF"/>
                </a:solidFill>
              </a:rPr>
              <a:t>Chapter 3</a:t>
            </a:r>
            <a:br>
              <a:rPr lang="en-US" altLang="ja-JP" sz="3700" dirty="0">
                <a:solidFill>
                  <a:srgbClr val="FFFFFF"/>
                </a:solidFill>
              </a:rPr>
            </a:br>
            <a:r>
              <a:rPr lang="en-US" altLang="ja-JP" sz="3700" dirty="0" smtClean="0">
                <a:solidFill>
                  <a:srgbClr val="FFFFFF"/>
                </a:solidFill>
              </a:rPr>
              <a:t>How to program?</a:t>
            </a:r>
            <a:endParaRPr lang="en-US" altLang="ja-JP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63" y="1419622"/>
            <a:ext cx="572765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 bwMode="auto">
          <a:xfrm>
            <a:off x="863588" y="843558"/>
            <a:ext cx="2700300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Need EXT number setting for each user who want to use </a:t>
            </a: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Service-in/out with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 or PS. In bellow case Sub Device can use </a:t>
            </a:r>
            <a:r>
              <a:rPr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ServieIn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/Out but not Service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by PS thus no PS EXT Number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assigned.</a:t>
            </a:r>
            <a:endParaRPr kumimoji="1" lang="en-US" altLang="ja-JP" sz="1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3. How to program?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23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156023\Desktop\SnapCrab_NoName_2015-8-17_20-37-18_No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239602"/>
            <a:ext cx="6207551" cy="319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/>
          <p:cNvCxnSpPr/>
          <p:nvPr/>
        </p:nvCxnSpPr>
        <p:spPr bwMode="auto">
          <a:xfrm flipH="1">
            <a:off x="4896036" y="3183818"/>
            <a:ext cx="648072" cy="34804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" name="角丸四角形 1"/>
          <p:cNvSpPr/>
          <p:nvPr/>
        </p:nvSpPr>
        <p:spPr bwMode="auto">
          <a:xfrm>
            <a:off x="1979712" y="3543858"/>
            <a:ext cx="3816424" cy="64807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5148064" y="1995686"/>
            <a:ext cx="2880000" cy="1116124"/>
          </a:xfrm>
          <a:prstGeom prst="roundRect">
            <a:avLst>
              <a:gd name="adj" fmla="val 11904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Main device Service-in : *722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- Sub devise Service-in   : *723</a:t>
            </a:r>
          </a:p>
          <a:p>
            <a:r>
              <a:rPr kumimoji="1" lang="en-US" altLang="ja-JP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Service-in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: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724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- Service-out                   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: *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725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863588" y="735546"/>
            <a:ext cx="2700300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Phone Number for Device Service-in/out</a:t>
            </a:r>
          </a:p>
        </p:txBody>
      </p:sp>
      <p:sp>
        <p:nvSpPr>
          <p:cNvPr id="8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3. How to program?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422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156023\Desktop\SnapCrab_NoName_2015-9-18_21-9-13_No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385719"/>
            <a:ext cx="6941691" cy="284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 bwMode="auto">
          <a:xfrm>
            <a:off x="6565868" y="1635646"/>
            <a:ext cx="715101" cy="2520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7128284" y="1131590"/>
            <a:ext cx="1224136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Smart Desk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827584" y="807554"/>
            <a:ext cx="2700300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kumimoji="1" lang="en-US" altLang="ja-JP" sz="16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setting </a:t>
            </a: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Smart Desk</a:t>
            </a:r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>
            <a:off x="6840252" y="1491630"/>
            <a:ext cx="257006" cy="9001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5" name="角丸四角形 14"/>
          <p:cNvSpPr/>
          <p:nvPr/>
        </p:nvSpPr>
        <p:spPr bwMode="auto">
          <a:xfrm>
            <a:off x="4716016" y="3111930"/>
            <a:ext cx="3636404" cy="1080000"/>
          </a:xfrm>
          <a:prstGeom prst="roundRect">
            <a:avLst>
              <a:gd name="adj" fmla="val 12292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Password Authorisation for Service-out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Smart Desk Availability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Smart Desk Availability for Sub Device/PS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ICD Group Log-in/out when Service-in/out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3311860" y="1959682"/>
            <a:ext cx="4284476" cy="32403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 bwMode="auto">
          <a:xfrm flipH="1" flipV="1">
            <a:off x="5724128" y="2283718"/>
            <a:ext cx="1260140" cy="79208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1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3. How to program?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4391980" y="2395667"/>
            <a:ext cx="1062118" cy="1620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2303748" y="3111810"/>
            <a:ext cx="2160240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When you use this feature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must be 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“enable”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 flipV="1">
            <a:off x="3995936" y="2544039"/>
            <a:ext cx="360040" cy="53176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25559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71600" y="1095586"/>
            <a:ext cx="7524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-Password </a:t>
            </a:r>
            <a:r>
              <a:rPr lang="en-US" altLang="ja-JP" sz="1200" dirty="0" err="1"/>
              <a:t>Authorisation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for Service-out : Specifies </a:t>
            </a:r>
            <a:r>
              <a:rPr lang="en-US" altLang="ja-JP" sz="1200" dirty="0"/>
              <a:t>whether to enable </a:t>
            </a:r>
            <a:r>
              <a:rPr lang="en-US" altLang="ja-JP" sz="1200" dirty="0" smtClean="0"/>
              <a:t>Password </a:t>
            </a:r>
          </a:p>
          <a:p>
            <a:r>
              <a:rPr lang="en-US" altLang="ja-JP" sz="1200" dirty="0"/>
              <a:t> </a:t>
            </a:r>
            <a:r>
              <a:rPr lang="en-US" altLang="ja-JP" sz="1200" dirty="0" smtClean="0"/>
              <a:t>                                                                       </a:t>
            </a:r>
            <a:r>
              <a:rPr lang="en-US" altLang="ja-JP" sz="1200" dirty="0" err="1" smtClean="0"/>
              <a:t>Authorisation</a:t>
            </a:r>
            <a:r>
              <a:rPr lang="en-US" altLang="ja-JP" sz="1200" dirty="0" smtClean="0"/>
              <a:t> </a:t>
            </a:r>
            <a:r>
              <a:rPr lang="en-US" altLang="ja-JP" sz="1200" dirty="0"/>
              <a:t>for Service-out.</a:t>
            </a:r>
          </a:p>
          <a:p>
            <a:r>
              <a:rPr lang="en-US" altLang="ja-JP" sz="1200" dirty="0" smtClean="0"/>
              <a:t>Enable/Disable</a:t>
            </a:r>
          </a:p>
          <a:p>
            <a:endParaRPr lang="en-US" altLang="ja-JP" sz="1200" dirty="0"/>
          </a:p>
          <a:p>
            <a:r>
              <a:rPr lang="en-US" altLang="ja-JP" sz="1200" dirty="0" smtClean="0"/>
              <a:t>-Smart Desk </a:t>
            </a:r>
            <a:r>
              <a:rPr lang="en-US" altLang="ja-JP" sz="1200" dirty="0"/>
              <a:t>Availability Specifies whether to enable Hot </a:t>
            </a:r>
            <a:r>
              <a:rPr lang="en-US" altLang="ja-JP" sz="1200" dirty="0" smtClean="0"/>
              <a:t>Desking Availability</a:t>
            </a:r>
            <a:r>
              <a:rPr lang="en-US" altLang="ja-JP" sz="1200" dirty="0"/>
              <a:t>.</a:t>
            </a:r>
          </a:p>
          <a:p>
            <a:endParaRPr lang="en-US" altLang="ja-JP" sz="1200" dirty="0" smtClean="0"/>
          </a:p>
          <a:p>
            <a:r>
              <a:rPr lang="en-US" altLang="ja-JP" sz="1200" dirty="0" smtClean="0"/>
              <a:t>Enable/Disable</a:t>
            </a:r>
          </a:p>
          <a:p>
            <a:endParaRPr lang="en-US" altLang="ja-JP" sz="1200" dirty="0"/>
          </a:p>
          <a:p>
            <a:r>
              <a:rPr lang="en-US" altLang="ja-JP" sz="1200" dirty="0" smtClean="0"/>
              <a:t>-Smart Desk </a:t>
            </a:r>
            <a:r>
              <a:rPr lang="en-US" altLang="ja-JP" sz="1200" dirty="0"/>
              <a:t>Availability </a:t>
            </a:r>
            <a:r>
              <a:rPr lang="en-US" altLang="ja-JP" sz="1200" dirty="0" smtClean="0"/>
              <a:t>for Sub Device/PS : Specifies </a:t>
            </a:r>
            <a:r>
              <a:rPr lang="en-US" altLang="ja-JP" sz="1200" dirty="0"/>
              <a:t>whether to enable Hot </a:t>
            </a:r>
            <a:r>
              <a:rPr lang="en-US" altLang="ja-JP" sz="1200" dirty="0" smtClean="0"/>
              <a:t>Desking </a:t>
            </a:r>
          </a:p>
          <a:p>
            <a:r>
              <a:rPr lang="en-US" altLang="ja-JP" sz="1200" dirty="0"/>
              <a:t> </a:t>
            </a:r>
            <a:r>
              <a:rPr lang="en-US" altLang="ja-JP" sz="1200" dirty="0" smtClean="0"/>
              <a:t>                                                                            Availability </a:t>
            </a:r>
            <a:r>
              <a:rPr lang="en-US" altLang="ja-JP" sz="1200" dirty="0"/>
              <a:t>for sub devices and PSs.</a:t>
            </a:r>
          </a:p>
          <a:p>
            <a:r>
              <a:rPr lang="en-US" altLang="ja-JP" sz="1200" dirty="0" smtClean="0"/>
              <a:t>Enable/Disable</a:t>
            </a:r>
            <a:endParaRPr lang="en-US" altLang="ja-JP" sz="1200" dirty="0"/>
          </a:p>
          <a:p>
            <a:endParaRPr lang="en-US" altLang="ja-JP" sz="1200" dirty="0" smtClean="0"/>
          </a:p>
          <a:p>
            <a:r>
              <a:rPr lang="en-US" altLang="ja-JP" sz="1200" dirty="0" smtClean="0"/>
              <a:t>ICD </a:t>
            </a:r>
            <a:r>
              <a:rPr lang="en-US" altLang="ja-JP" sz="1200" dirty="0"/>
              <a:t>Group Log-in/out </a:t>
            </a:r>
            <a:r>
              <a:rPr lang="en-US" altLang="ja-JP" sz="1200" dirty="0" smtClean="0"/>
              <a:t>when Service-in/out : Specifies </a:t>
            </a:r>
            <a:r>
              <a:rPr lang="en-US" altLang="ja-JP" sz="1200" dirty="0"/>
              <a:t>whether to enable ICD Group </a:t>
            </a:r>
            <a:r>
              <a:rPr lang="en-US" altLang="ja-JP" sz="1200" dirty="0" smtClean="0"/>
              <a:t>Login/out </a:t>
            </a:r>
            <a:r>
              <a:rPr lang="en-US" altLang="ja-JP" sz="1200" dirty="0"/>
              <a:t>when performing </a:t>
            </a:r>
            <a:r>
              <a:rPr lang="en-US" altLang="ja-JP" sz="1200" dirty="0" smtClean="0"/>
              <a:t>Service-in/Service-out.</a:t>
            </a:r>
          </a:p>
          <a:p>
            <a:endParaRPr lang="en-US" altLang="ja-JP" sz="1200" dirty="0"/>
          </a:p>
          <a:p>
            <a:r>
              <a:rPr lang="en-US" altLang="ja-JP" sz="1200" dirty="0" smtClean="0"/>
              <a:t>Enable/Disable</a:t>
            </a:r>
            <a:endParaRPr lang="en-US" altLang="ja-JP" sz="1200" dirty="0"/>
          </a:p>
        </p:txBody>
      </p:sp>
      <p:sp>
        <p:nvSpPr>
          <p:cNvPr id="3" name="角丸四角形 2"/>
          <p:cNvSpPr/>
          <p:nvPr/>
        </p:nvSpPr>
        <p:spPr bwMode="auto">
          <a:xfrm>
            <a:off x="899592" y="771550"/>
            <a:ext cx="2700300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kumimoji="1" lang="en-US" altLang="ja-JP" sz="16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setting </a:t>
            </a: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Smart Desk</a:t>
            </a:r>
          </a:p>
        </p:txBody>
      </p:sp>
      <p:sp>
        <p:nvSpPr>
          <p:cNvPr id="4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3. How to program?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37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43608" y="1203123"/>
            <a:ext cx="3492388" cy="122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624" tIns="30312" rIns="30312" bIns="30312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ja-JP" sz="1400" u="sng" dirty="0" smtClean="0"/>
              <a:t>Chapter1 Overview</a:t>
            </a:r>
            <a:r>
              <a:rPr lang="en-US" altLang="ja-JP" sz="1400" dirty="0" smtClean="0"/>
              <a:t>  </a:t>
            </a:r>
            <a:r>
              <a:rPr lang="ja-JP" altLang="en-US" sz="1400" dirty="0"/>
              <a:t>　</a:t>
            </a:r>
          </a:p>
          <a:p>
            <a:pPr>
              <a:spcBef>
                <a:spcPct val="10000"/>
              </a:spcBef>
              <a:buFontTx/>
              <a:buNone/>
            </a:pPr>
            <a:endParaRPr lang="en-US" altLang="ja-JP" sz="1400" u="sng" dirty="0" smtClean="0"/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ja-JP" sz="1400" u="sng" dirty="0" smtClean="0"/>
              <a:t>Chapter2 How it work?</a:t>
            </a:r>
            <a:endParaRPr lang="en-US" altLang="ja-JP" sz="1400" u="sng" dirty="0"/>
          </a:p>
          <a:p>
            <a:pPr>
              <a:spcBef>
                <a:spcPct val="10000"/>
              </a:spcBef>
              <a:buFontTx/>
              <a:buNone/>
            </a:pPr>
            <a:endParaRPr lang="en-US" altLang="ja-JP" sz="1400" u="sng" dirty="0" smtClean="0"/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ja-JP" sz="1400" u="sng" dirty="0" smtClean="0"/>
              <a:t>Chapter3 How to program?</a:t>
            </a:r>
            <a:endParaRPr lang="en-US" altLang="ja-JP" sz="1400" u="sng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78942" y="52636"/>
            <a:ext cx="3297115" cy="43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624" tIns="30312" rIns="30312" bIns="30312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bg1"/>
                </a:solidFill>
                <a:sym typeface="ＭＳ Ｐゴシック" pitchFamily="50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709765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3. How to program?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49" y="1131590"/>
            <a:ext cx="6973219" cy="291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 bwMode="auto">
          <a:xfrm>
            <a:off x="899592" y="771550"/>
            <a:ext cx="2700300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kumimoji="1" lang="en-US" altLang="ja-JP" sz="16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setting </a:t>
            </a: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each User</a:t>
            </a:r>
          </a:p>
        </p:txBody>
      </p:sp>
      <p:sp>
        <p:nvSpPr>
          <p:cNvPr id="5" name="角丸四角形 4"/>
          <p:cNvSpPr/>
          <p:nvPr/>
        </p:nvSpPr>
        <p:spPr bwMode="auto">
          <a:xfrm>
            <a:off x="7128284" y="2679762"/>
            <a:ext cx="715101" cy="122413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2332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085851"/>
            <a:ext cx="7164796" cy="241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07178" y="52532"/>
            <a:ext cx="5709138" cy="43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064" tIns="30529" rIns="30529" bIns="30529" anchor="ctr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FFFFFF"/>
                </a:solidFill>
                <a:latin typeface="Arial" pitchFamily="34" charset="0"/>
              </a:rPr>
              <a:t>3. How to program?</a:t>
            </a:r>
            <a:r>
              <a:rPr lang="en-US" altLang="ja-JP" sz="2400" dirty="0" smtClean="0">
                <a:solidFill>
                  <a:srgbClr val="FFFFFF"/>
                </a:solidFill>
                <a:latin typeface="Arial,Bold"/>
              </a:rPr>
              <a:t> </a:t>
            </a:r>
            <a:r>
              <a:rPr lang="en-US" altLang="ja-JP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11015" y="35798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ja-JP" dirty="0" smtClean="0"/>
              <a:t>-FWD all setting applied during all device service out from the user.</a:t>
            </a:r>
          </a:p>
          <a:p>
            <a:pPr latinLnBrk="1"/>
            <a:r>
              <a:rPr lang="en-US" altLang="ja-JP" dirty="0"/>
              <a:t> </a:t>
            </a:r>
            <a:r>
              <a:rPr lang="en-US" altLang="ja-JP" dirty="0" smtClean="0"/>
              <a:t>This setting is system wise. </a:t>
            </a:r>
          </a:p>
        </p:txBody>
      </p:sp>
    </p:spTree>
    <p:extLst>
      <p:ext uri="{BB962C8B-B14F-4D97-AF65-F5344CB8AC3E}">
        <p14:creationId xmlns:p14="http://schemas.microsoft.com/office/powerpoint/2010/main" val="2766164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2"/>
          <p:cNvSpPr txBox="1">
            <a:spLocks noChangeArrowheads="1"/>
          </p:cNvSpPr>
          <p:nvPr/>
        </p:nvSpPr>
        <p:spPr bwMode="auto">
          <a:xfrm>
            <a:off x="1965082" y="1960961"/>
            <a:ext cx="477534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3700" dirty="0">
                <a:solidFill>
                  <a:srgbClr val="FFFFFF"/>
                </a:solidFill>
                <a:latin typeface="Arial" pitchFamily="34" charset="0"/>
              </a:rPr>
              <a:t>Thank you ! The END</a:t>
            </a:r>
          </a:p>
        </p:txBody>
      </p:sp>
    </p:spTree>
    <p:extLst>
      <p:ext uri="{BB962C8B-B14F-4D97-AF65-F5344CB8AC3E}">
        <p14:creationId xmlns:p14="http://schemas.microsoft.com/office/powerpoint/2010/main" val="42880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88707" y="717550"/>
            <a:ext cx="4254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200" dirty="0" smtClean="0"/>
              <a:t>5.6_NSX1000_2000_SmartDesk_Rev1.0_8Jan2016.pptx</a:t>
            </a:r>
          </a:p>
          <a:p>
            <a:pPr eaLnBrk="1" hangingPunct="1"/>
            <a:r>
              <a:rPr kumimoji="0" lang="en-US" altLang="ja-JP" sz="1200" dirty="0" smtClean="0"/>
              <a:t>  </a:t>
            </a:r>
            <a:r>
              <a:rPr kumimoji="0" lang="en-US" altLang="ja-JP" sz="1200" b="1" dirty="0"/>
              <a:t>-</a:t>
            </a:r>
            <a:r>
              <a:rPr kumimoji="0" lang="ja-JP" altLang="en-US" sz="1200" b="1" dirty="0"/>
              <a:t> </a:t>
            </a:r>
            <a:r>
              <a:rPr kumimoji="0" lang="en-US" altLang="ja-JP" sz="1200" dirty="0" smtClean="0"/>
              <a:t>1</a:t>
            </a:r>
            <a:r>
              <a:rPr kumimoji="0" lang="en-US" altLang="ja-JP" sz="1200" baseline="30000" dirty="0" smtClean="0"/>
              <a:t>st</a:t>
            </a:r>
            <a:r>
              <a:rPr kumimoji="0" lang="en-US" altLang="ja-JP" sz="1200" dirty="0" smtClean="0"/>
              <a:t> </a:t>
            </a:r>
            <a:r>
              <a:rPr kumimoji="0" lang="en-US" altLang="ja-JP" sz="1200" dirty="0" smtClean="0"/>
              <a:t>release</a:t>
            </a:r>
          </a:p>
          <a:p>
            <a:pPr eaLnBrk="1" hangingPunct="1"/>
            <a:endParaRPr kumimoji="0" lang="en-US" altLang="ja-JP" sz="1200" dirty="0" smtClean="0"/>
          </a:p>
          <a:p>
            <a:pPr eaLnBrk="1" hangingPunct="1"/>
            <a:r>
              <a:rPr kumimoji="0" lang="en-US" altLang="ja-JP" sz="1200" dirty="0" smtClean="0"/>
              <a:t>5.6_NSX1000_2000_SmartDesk_Rev1.2_17May2016.pptx</a:t>
            </a:r>
            <a:endParaRPr kumimoji="0" lang="en-US" altLang="ja-JP" sz="1200" dirty="0"/>
          </a:p>
          <a:p>
            <a:pPr eaLnBrk="1" hangingPunct="1"/>
            <a:r>
              <a:rPr kumimoji="0" lang="en-US" altLang="ja-JP" sz="1200" dirty="0"/>
              <a:t>  -</a:t>
            </a:r>
            <a:r>
              <a:rPr kumimoji="0" lang="ja-JP" altLang="en-US" sz="1200" dirty="0"/>
              <a:t> </a:t>
            </a:r>
            <a:r>
              <a:rPr kumimoji="0" lang="en-US" altLang="ja-JP" sz="1200" dirty="0" smtClean="0"/>
              <a:t>Add slide 16</a:t>
            </a:r>
            <a:endParaRPr kumimoji="0" lang="en-US" altLang="ja-JP" sz="1200" dirty="0"/>
          </a:p>
          <a:p>
            <a:pPr eaLnBrk="1" hangingPunct="1"/>
            <a:endParaRPr kumimoji="0" lang="en-US" altLang="ja-JP" sz="1200" dirty="0" smtClean="0"/>
          </a:p>
        </p:txBody>
      </p:sp>
      <p:sp>
        <p:nvSpPr>
          <p:cNvPr id="104451" name="Rectangle 37"/>
          <p:cNvSpPr>
            <a:spLocks noChangeArrowheads="1"/>
          </p:cNvSpPr>
          <p:nvPr/>
        </p:nvSpPr>
        <p:spPr bwMode="auto">
          <a:xfrm>
            <a:off x="1692275" y="25400"/>
            <a:ext cx="74517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buSzPct val="100000"/>
            </a:pPr>
            <a:r>
              <a:rPr lang="en-US" altLang="ja-JP" sz="2800" b="1">
                <a:solidFill>
                  <a:schemeClr val="bg1"/>
                </a:solidFill>
              </a:rPr>
              <a:t>Modification </a:t>
            </a:r>
          </a:p>
        </p:txBody>
      </p:sp>
    </p:spTree>
    <p:extLst>
      <p:ext uri="{BB962C8B-B14F-4D97-AF65-F5344CB8AC3E}">
        <p14:creationId xmlns:p14="http://schemas.microsoft.com/office/powerpoint/2010/main" val="15619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532843" y="1811039"/>
            <a:ext cx="6046177" cy="12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687" tIns="30342" rIns="30342" bIns="30342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buFontTx/>
              <a:buNone/>
            </a:pPr>
            <a:r>
              <a:rPr lang="en-US" altLang="ja-JP" sz="3700" dirty="0">
                <a:solidFill>
                  <a:srgbClr val="FFFFFF"/>
                </a:solidFill>
              </a:rPr>
              <a:t>Chapter 1</a:t>
            </a:r>
            <a:br>
              <a:rPr lang="en-US" altLang="ja-JP" sz="3700" dirty="0">
                <a:solidFill>
                  <a:srgbClr val="FFFFFF"/>
                </a:solidFill>
              </a:rPr>
            </a:br>
            <a:r>
              <a:rPr lang="en-US" altLang="ja-JP" sz="3700" dirty="0" smtClean="0">
                <a:solidFill>
                  <a:srgbClr val="FFFFFF"/>
                </a:solidFill>
              </a:rPr>
              <a:t>Overview</a:t>
            </a:r>
            <a:endParaRPr lang="en-US" altLang="ja-JP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32"/>
          <p:cNvSpPr>
            <a:spLocks noChangeArrowheads="1"/>
          </p:cNvSpPr>
          <p:nvPr/>
        </p:nvSpPr>
        <p:spPr bwMode="auto">
          <a:xfrm>
            <a:off x="1746521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1. Overview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915566"/>
            <a:ext cx="4608512" cy="261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899592" y="859817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Smart Desk Behavior</a:t>
            </a:r>
            <a:endParaRPr lang="ja-JP" altLang="en-US" sz="1600" dirty="0"/>
          </a:p>
        </p:txBody>
      </p:sp>
      <p:sp>
        <p:nvSpPr>
          <p:cNvPr id="5" name="正方形/長方形 4"/>
          <p:cNvSpPr/>
          <p:nvPr/>
        </p:nvSpPr>
        <p:spPr>
          <a:xfrm>
            <a:off x="5616116" y="1167594"/>
            <a:ext cx="24422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Service-out means;</a:t>
            </a:r>
          </a:p>
          <a:p>
            <a:r>
              <a:rPr lang="en-US" altLang="ja-JP" sz="1000" dirty="0" smtClean="0"/>
              <a:t>-Device which is at unavailable  </a:t>
            </a:r>
          </a:p>
          <a:p>
            <a:r>
              <a:rPr lang="en-US" altLang="ja-JP" sz="1000" dirty="0"/>
              <a:t> </a:t>
            </a:r>
            <a:r>
              <a:rPr lang="en-US" altLang="ja-JP" sz="1000" dirty="0" smtClean="0"/>
              <a:t> status.</a:t>
            </a:r>
          </a:p>
          <a:p>
            <a:r>
              <a:rPr lang="en-US" altLang="ja-JP" sz="1000" dirty="0" smtClean="0"/>
              <a:t> </a:t>
            </a:r>
          </a:p>
          <a:p>
            <a:r>
              <a:rPr lang="en-US" altLang="ja-JP" sz="1000" dirty="0" smtClean="0"/>
              <a:t>-Device which </a:t>
            </a:r>
            <a:r>
              <a:rPr lang="en-US" altLang="ja-JP" sz="1000" dirty="0"/>
              <a:t>does not belong to </a:t>
            </a:r>
            <a:endParaRPr lang="en-US" altLang="ja-JP" sz="1000" dirty="0" smtClean="0"/>
          </a:p>
          <a:p>
            <a:r>
              <a:rPr lang="en-US" altLang="ja-JP" sz="1000" dirty="0"/>
              <a:t> </a:t>
            </a:r>
            <a:r>
              <a:rPr lang="en-US" altLang="ja-JP" sz="1000" dirty="0" smtClean="0"/>
              <a:t> any user.</a:t>
            </a:r>
          </a:p>
          <a:p>
            <a:endParaRPr lang="en-US" altLang="ja-JP" sz="1000" dirty="0" smtClean="0"/>
          </a:p>
          <a:p>
            <a:r>
              <a:rPr lang="en-US" altLang="ja-JP" sz="1000" dirty="0"/>
              <a:t>-</a:t>
            </a:r>
            <a:r>
              <a:rPr lang="en-US" altLang="ja-JP" sz="1000" dirty="0" smtClean="0"/>
              <a:t>Device which</a:t>
            </a:r>
            <a:r>
              <a:rPr lang="ja-JP" altLang="ja-JP" sz="1000" dirty="0" smtClean="0"/>
              <a:t> </a:t>
            </a:r>
            <a:r>
              <a:rPr lang="ja-JP" altLang="ja-JP" sz="1000" dirty="0"/>
              <a:t>is available </a:t>
            </a:r>
            <a:r>
              <a:rPr lang="en-US" altLang="ja-JP" sz="1000" dirty="0" smtClean="0"/>
              <a:t>to initiate </a:t>
            </a:r>
          </a:p>
          <a:p>
            <a:r>
              <a:rPr lang="en-US" altLang="ja-JP" sz="1000" dirty="0" smtClean="0"/>
              <a:t> S</a:t>
            </a:r>
            <a:r>
              <a:rPr lang="ja-JP" altLang="ja-JP" sz="1000" dirty="0" smtClean="0"/>
              <a:t>ervice</a:t>
            </a:r>
            <a:r>
              <a:rPr lang="ja-JP" altLang="ja-JP" sz="1000" dirty="0"/>
              <a:t>-in operation.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079612" y="3596121"/>
            <a:ext cx="5364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Useful feature at free layout office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or call center agent.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2" name="下矢印 1"/>
          <p:cNvSpPr/>
          <p:nvPr/>
        </p:nvSpPr>
        <p:spPr bwMode="auto">
          <a:xfrm>
            <a:off x="4044351" y="2221936"/>
            <a:ext cx="216024" cy="288032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下矢印 7"/>
          <p:cNvSpPr/>
          <p:nvPr/>
        </p:nvSpPr>
        <p:spPr bwMode="auto">
          <a:xfrm rot="10800000">
            <a:off x="4363242" y="2227300"/>
            <a:ext cx="216024" cy="288032"/>
          </a:xfrm>
          <a:prstGeom prst="down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88524" y="1167594"/>
            <a:ext cx="30650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Due to this implementation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No “Walking EXT” feature on NSX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In case “Service Out “ status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o</a:t>
            </a:r>
            <a:r>
              <a:rPr kumimoji="1" lang="en-US" altLang="ja-JP" dirty="0" smtClean="0">
                <a:solidFill>
                  <a:srgbClr val="FF0000"/>
                </a:solidFill>
              </a:rPr>
              <a:t>nly Emergency call available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158209" y="4136181"/>
            <a:ext cx="40223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The way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of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thinking is similar to ICD-Group log in/out. </a:t>
            </a:r>
          </a:p>
        </p:txBody>
      </p:sp>
    </p:spTree>
    <p:extLst>
      <p:ext uri="{BB962C8B-B14F-4D97-AF65-F5344CB8AC3E}">
        <p14:creationId xmlns:p14="http://schemas.microsoft.com/office/powerpoint/2010/main" val="37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 bwMode="auto">
          <a:xfrm>
            <a:off x="3096156" y="833544"/>
            <a:ext cx="2880000" cy="2160000"/>
          </a:xfrm>
          <a:prstGeom prst="ellipse">
            <a:avLst/>
          </a:prstGeom>
          <a:gradFill>
            <a:gsLst>
              <a:gs pos="0">
                <a:srgbClr val="FFFF99"/>
              </a:gs>
              <a:gs pos="50000">
                <a:srgbClr val="FFFFCC"/>
              </a:gs>
              <a:gs pos="100000">
                <a:schemeClr val="bg1"/>
              </a:gs>
            </a:gsLst>
            <a:lin ang="5400000" scaled="0"/>
          </a:gra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600" u="sng" smtClean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5724488" y="1995686"/>
            <a:ext cx="2880000" cy="2160000"/>
          </a:xfrm>
          <a:prstGeom prst="ellipse">
            <a:avLst/>
          </a:prstGeom>
          <a:gradFill>
            <a:gsLst>
              <a:gs pos="0">
                <a:srgbClr val="99FF99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0"/>
          </a:gra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600" u="sng" smtClean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99592" y="699542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</a:rPr>
              <a:t>Smart Desk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16516" y="487388"/>
            <a:ext cx="398513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FWD can be set at any device belong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t</a:t>
            </a:r>
            <a:r>
              <a:rPr lang="en-US" altLang="ja-JP" dirty="0" smtClean="0">
                <a:solidFill>
                  <a:srgbClr val="FF0000"/>
                </a:solidFill>
              </a:rPr>
              <a:t>o user. 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Due to user concept there is no Parallel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ringing with mobile feature on NSX.  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IRNA can be deployed as call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backup after FWD.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UM mailbox can be set as IRNA destination.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FWD, IRNA enable/disable can be set during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All Service Out.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031940" y="3058310"/>
            <a:ext cx="1080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</a:rPr>
              <a:t>Normal user</a:t>
            </a:r>
          </a:p>
        </p:txBody>
      </p:sp>
      <p:pic>
        <p:nvPicPr>
          <p:cNvPr id="30" name="Picture 78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768" y="2571750"/>
            <a:ext cx="864566" cy="62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6" descr="buildinghq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38" y="2427734"/>
            <a:ext cx="51339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5868144" y="2140749"/>
            <a:ext cx="885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</a:rPr>
              <a:t>Company</a:t>
            </a:r>
          </a:p>
        </p:txBody>
      </p:sp>
      <p:pic>
        <p:nvPicPr>
          <p:cNvPr id="33" name="図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98" y="3273918"/>
            <a:ext cx="6889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>
          <a:xfrm>
            <a:off x="5880576" y="3651870"/>
            <a:ext cx="1280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</a:rPr>
              <a:t>Port L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&lt;Main Device&gt;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Service IN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User </a:t>
            </a:r>
            <a:r>
              <a:rPr lang="en-US" altLang="ja-JP" sz="1000" dirty="0">
                <a:solidFill>
                  <a:srgbClr val="000000"/>
                </a:solidFill>
              </a:rPr>
              <a:t>300</a:t>
            </a:r>
            <a:endParaRPr lang="ja-JP" altLang="en-US" sz="1000" dirty="0">
              <a:solidFill>
                <a:srgbClr val="000000"/>
              </a:solidFill>
            </a:endParaRPr>
          </a:p>
        </p:txBody>
      </p:sp>
      <p:sp>
        <p:nvSpPr>
          <p:cNvPr id="35" name="下矢印 34"/>
          <p:cNvSpPr/>
          <p:nvPr/>
        </p:nvSpPr>
        <p:spPr bwMode="auto">
          <a:xfrm rot="16200000">
            <a:off x="7032656" y="2488388"/>
            <a:ext cx="216024" cy="864000"/>
          </a:xfrm>
          <a:prstGeom prst="downArrow">
            <a:avLst/>
          </a:prstGeom>
          <a:pattFill prst="pct70">
            <a:fgClr>
              <a:srgbClr val="FFC000"/>
            </a:fgClr>
            <a:bgClr>
              <a:schemeClr val="bg1"/>
            </a:bgClr>
          </a:patt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600" u="sng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284732" y="2140749"/>
            <a:ext cx="1200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</a:rPr>
              <a:t>Remote office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7432442" y="3651870"/>
            <a:ext cx="1136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</a:rPr>
              <a:t>Port N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&lt;Sub </a:t>
            </a:r>
            <a:r>
              <a:rPr lang="en-US" altLang="ja-JP" sz="1000" dirty="0">
                <a:solidFill>
                  <a:srgbClr val="000000"/>
                </a:solidFill>
              </a:rPr>
              <a:t>Device</a:t>
            </a:r>
            <a:r>
              <a:rPr lang="en-US" altLang="ja-JP" sz="10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Service Out-&gt;In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User 300</a:t>
            </a:r>
            <a:endParaRPr lang="ja-JP" altLang="en-US" sz="1000" dirty="0">
              <a:solidFill>
                <a:srgbClr val="000000"/>
              </a:solidFill>
            </a:endParaRPr>
          </a:p>
        </p:txBody>
      </p:sp>
      <p:pic>
        <p:nvPicPr>
          <p:cNvPr id="39" name="図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71" y="3273918"/>
            <a:ext cx="6889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正方形/長方形 40"/>
          <p:cNvSpPr/>
          <p:nvPr/>
        </p:nvSpPr>
        <p:spPr>
          <a:xfrm>
            <a:off x="6486348" y="4245846"/>
            <a:ext cx="1285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</a:rPr>
              <a:t>Advanced user</a:t>
            </a:r>
          </a:p>
        </p:txBody>
      </p:sp>
      <p:pic>
        <p:nvPicPr>
          <p:cNvPr id="40" name="図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1347614"/>
            <a:ext cx="6889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正方形/長方形 41"/>
          <p:cNvSpPr/>
          <p:nvPr/>
        </p:nvSpPr>
        <p:spPr>
          <a:xfrm>
            <a:off x="3183470" y="1635646"/>
            <a:ext cx="1280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</a:rPr>
              <a:t>Port J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&lt;Main Device&gt;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Service IN-&gt;Out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User </a:t>
            </a:r>
            <a:r>
              <a:rPr lang="en-US" altLang="ja-JP" sz="1000" dirty="0">
                <a:solidFill>
                  <a:srgbClr val="000000"/>
                </a:solidFill>
              </a:rPr>
              <a:t>300</a:t>
            </a:r>
            <a:endParaRPr lang="ja-JP" altLang="en-US" sz="1000" dirty="0">
              <a:solidFill>
                <a:srgbClr val="000000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526491" y="2247714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</a:rPr>
              <a:t>Port K</a:t>
            </a:r>
          </a:p>
          <a:p>
            <a:r>
              <a:rPr lang="en-US" altLang="ja-JP" sz="1000" dirty="0">
                <a:solidFill>
                  <a:srgbClr val="000000"/>
                </a:solidFill>
              </a:rPr>
              <a:t>&lt;Main Device</a:t>
            </a:r>
            <a:r>
              <a:rPr lang="en-US" altLang="ja-JP" sz="10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Service Out-&gt;In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User 300</a:t>
            </a:r>
            <a:endParaRPr lang="ja-JP" altLang="en-US" sz="1000" dirty="0">
              <a:solidFill>
                <a:srgbClr val="000000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564220" y="967041"/>
            <a:ext cx="1484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</a:rPr>
              <a:t>Free </a:t>
            </a:r>
            <a:r>
              <a:rPr lang="en-US" altLang="ja-JP" sz="1200" dirty="0" smtClean="0">
                <a:solidFill>
                  <a:srgbClr val="000000"/>
                </a:solidFill>
              </a:rPr>
              <a:t>layout </a:t>
            </a:r>
            <a:r>
              <a:rPr lang="en-US" altLang="ja-JP" sz="1200" dirty="0">
                <a:solidFill>
                  <a:srgbClr val="000000"/>
                </a:solidFill>
              </a:rPr>
              <a:t>Office</a:t>
            </a:r>
            <a:endParaRPr lang="en-US" altLang="ja-JP" sz="1200" dirty="0" smtClean="0">
              <a:solidFill>
                <a:srgbClr val="000000"/>
              </a:solidFill>
            </a:endParaRPr>
          </a:p>
        </p:txBody>
      </p:sp>
      <p:pic>
        <p:nvPicPr>
          <p:cNvPr id="45" name="図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9163"/>
            <a:ext cx="6889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グループ化 45"/>
          <p:cNvGrpSpPr>
            <a:grpSpLocks noChangeAspect="1"/>
          </p:cNvGrpSpPr>
          <p:nvPr/>
        </p:nvGrpSpPr>
        <p:grpSpPr>
          <a:xfrm>
            <a:off x="4103948" y="853412"/>
            <a:ext cx="1732847" cy="1044293"/>
            <a:chOff x="3681494" y="814377"/>
            <a:chExt cx="1925387" cy="1160325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47" name="グループ化 89"/>
            <p:cNvGrpSpPr/>
            <p:nvPr/>
          </p:nvGrpSpPr>
          <p:grpSpPr>
            <a:xfrm>
              <a:off x="3681494" y="814377"/>
              <a:ext cx="492254" cy="551827"/>
              <a:chOff x="3696039" y="1844824"/>
              <a:chExt cx="1091985" cy="1224136"/>
            </a:xfrm>
          </p:grpSpPr>
          <p:pic>
            <p:nvPicPr>
              <p:cNvPr id="57" name="図 56" descr="office-02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96039" y="1844824"/>
                <a:ext cx="1091985" cy="1224136"/>
              </a:xfrm>
              <a:prstGeom prst="rect">
                <a:avLst/>
              </a:prstGeom>
            </p:spPr>
          </p:pic>
          <p:pic>
            <p:nvPicPr>
              <p:cNvPr id="58" name="図 57" descr="action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02584" y="2170956"/>
                <a:ext cx="134133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図 47" descr="office-0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1316" y="947903"/>
              <a:ext cx="486905" cy="522533"/>
            </a:xfrm>
            <a:prstGeom prst="rect">
              <a:avLst/>
            </a:prstGeom>
          </p:spPr>
        </p:pic>
        <p:grpSp>
          <p:nvGrpSpPr>
            <p:cNvPr id="49" name="グループ化 89"/>
            <p:cNvGrpSpPr/>
            <p:nvPr/>
          </p:nvGrpSpPr>
          <p:grpSpPr>
            <a:xfrm>
              <a:off x="4255824" y="1066510"/>
              <a:ext cx="492254" cy="551827"/>
              <a:chOff x="3696039" y="1844824"/>
              <a:chExt cx="1091985" cy="1224136"/>
            </a:xfrm>
          </p:grpSpPr>
          <p:pic>
            <p:nvPicPr>
              <p:cNvPr id="55" name="図 54" descr="office-02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96039" y="1844824"/>
                <a:ext cx="1091985" cy="1224136"/>
              </a:xfrm>
              <a:prstGeom prst="rect">
                <a:avLst/>
              </a:prstGeom>
            </p:spPr>
          </p:pic>
          <p:pic>
            <p:nvPicPr>
              <p:cNvPr id="56" name="図 57" descr="action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02584" y="2170956"/>
                <a:ext cx="134133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0" name="図 49" descr="office-0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5646" y="1200036"/>
              <a:ext cx="486905" cy="522533"/>
            </a:xfrm>
            <a:prstGeom prst="rect">
              <a:avLst/>
            </a:prstGeom>
          </p:spPr>
        </p:pic>
        <p:grpSp>
          <p:nvGrpSpPr>
            <p:cNvPr id="51" name="グループ化 89"/>
            <p:cNvGrpSpPr/>
            <p:nvPr/>
          </p:nvGrpSpPr>
          <p:grpSpPr>
            <a:xfrm>
              <a:off x="4830154" y="1318644"/>
              <a:ext cx="492254" cy="551827"/>
              <a:chOff x="3696039" y="1844824"/>
              <a:chExt cx="1091985" cy="1224136"/>
            </a:xfrm>
          </p:grpSpPr>
          <p:pic>
            <p:nvPicPr>
              <p:cNvPr id="53" name="図 52" descr="office-02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96039" y="1844824"/>
                <a:ext cx="1091985" cy="1224136"/>
              </a:xfrm>
              <a:prstGeom prst="rect">
                <a:avLst/>
              </a:prstGeom>
            </p:spPr>
          </p:pic>
          <p:pic>
            <p:nvPicPr>
              <p:cNvPr id="54" name="図 57" descr="action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02584" y="2170956"/>
                <a:ext cx="134133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2" name="図 51" descr="office-0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9976" y="1452169"/>
              <a:ext cx="486905" cy="522533"/>
            </a:xfrm>
            <a:prstGeom prst="rect">
              <a:avLst/>
            </a:prstGeom>
          </p:spPr>
        </p:pic>
      </p:grpSp>
      <p:sp>
        <p:nvSpPr>
          <p:cNvPr id="59" name="下矢印 58"/>
          <p:cNvSpPr/>
          <p:nvPr/>
        </p:nvSpPr>
        <p:spPr bwMode="auto">
          <a:xfrm rot="16200000">
            <a:off x="4571964" y="1492368"/>
            <a:ext cx="216024" cy="648000"/>
          </a:xfrm>
          <a:prstGeom prst="downArrow">
            <a:avLst/>
          </a:prstGeom>
          <a:pattFill prst="pct70">
            <a:fgClr>
              <a:srgbClr val="FFC000"/>
            </a:fgClr>
            <a:bgClr>
              <a:schemeClr val="bg1"/>
            </a:bgClr>
          </a:patt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0099999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600" u="sng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60" name="Rectangle 1232"/>
          <p:cNvSpPr>
            <a:spLocks noChangeArrowheads="1"/>
          </p:cNvSpPr>
          <p:nvPr/>
        </p:nvSpPr>
        <p:spPr bwMode="auto">
          <a:xfrm>
            <a:off x="1746521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1. Overview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61" name="円/楕円 60"/>
          <p:cNvSpPr/>
          <p:nvPr/>
        </p:nvSpPr>
        <p:spPr bwMode="auto">
          <a:xfrm>
            <a:off x="539872" y="1995686"/>
            <a:ext cx="2880000" cy="2160000"/>
          </a:xfrm>
          <a:prstGeom prst="ellipse">
            <a:avLst/>
          </a:prstGeom>
          <a:gradFill>
            <a:gsLst>
              <a:gs pos="0">
                <a:srgbClr val="99CCFF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0"/>
          </a:gra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600" u="sng" smtClean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pic>
        <p:nvPicPr>
          <p:cNvPr id="62" name="Picture 68" descr="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7" y="2479154"/>
            <a:ext cx="66294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16" descr="buildinghq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5" y="2427734"/>
            <a:ext cx="51339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正方形/長方形 63"/>
          <p:cNvSpPr/>
          <p:nvPr/>
        </p:nvSpPr>
        <p:spPr>
          <a:xfrm>
            <a:off x="626481" y="2140749"/>
            <a:ext cx="885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</a:rPr>
              <a:t>Company</a:t>
            </a:r>
          </a:p>
        </p:txBody>
      </p:sp>
      <p:sp>
        <p:nvSpPr>
          <p:cNvPr id="65" name="下矢印 64"/>
          <p:cNvSpPr/>
          <p:nvPr/>
        </p:nvSpPr>
        <p:spPr bwMode="auto">
          <a:xfrm rot="16200000">
            <a:off x="1763736" y="2488388"/>
            <a:ext cx="216024" cy="864000"/>
          </a:xfrm>
          <a:prstGeom prst="downArrow">
            <a:avLst/>
          </a:prstGeom>
          <a:pattFill prst="pct70">
            <a:fgClr>
              <a:srgbClr val="FFC000"/>
            </a:fgClr>
            <a:bgClr>
              <a:schemeClr val="bg1"/>
            </a:bgClr>
          </a:patt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600" u="sng" smtClean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pic>
        <p:nvPicPr>
          <p:cNvPr id="66" name="図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7" y="3273918"/>
            <a:ext cx="6889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正方形/長方形 66"/>
          <p:cNvSpPr/>
          <p:nvPr/>
        </p:nvSpPr>
        <p:spPr>
          <a:xfrm>
            <a:off x="2103350" y="3615866"/>
            <a:ext cx="12805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</a:rPr>
              <a:t>Port P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&lt;Sub Device&gt;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IP-Softphone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Service Out-&gt;IN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User </a:t>
            </a:r>
            <a:r>
              <a:rPr lang="en-US" altLang="ja-JP" sz="1000" dirty="0">
                <a:solidFill>
                  <a:srgbClr val="000000"/>
                </a:solidFill>
              </a:rPr>
              <a:t>300</a:t>
            </a:r>
            <a:endParaRPr lang="ja-JP" altLang="en-US" sz="1000" dirty="0">
              <a:solidFill>
                <a:srgbClr val="000000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2445307" y="2140749"/>
            <a:ext cx="758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</a:rPr>
              <a:t>Outside</a:t>
            </a:r>
          </a:p>
        </p:txBody>
      </p:sp>
      <p:pic>
        <p:nvPicPr>
          <p:cNvPr id="69" name="Picture 10" descr="W7_lef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075806"/>
            <a:ext cx="570520" cy="44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正方形/長方形 69"/>
          <p:cNvSpPr/>
          <p:nvPr/>
        </p:nvSpPr>
        <p:spPr>
          <a:xfrm>
            <a:off x="539872" y="3669962"/>
            <a:ext cx="1280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</a:rPr>
              <a:t>Port </a:t>
            </a:r>
            <a:r>
              <a:rPr lang="en-US" altLang="ja-JP" sz="1000" dirty="0">
                <a:solidFill>
                  <a:srgbClr val="000000"/>
                </a:solidFill>
              </a:rPr>
              <a:t>L</a:t>
            </a:r>
            <a:endParaRPr lang="en-US" altLang="ja-JP" sz="1000" dirty="0" smtClean="0">
              <a:solidFill>
                <a:srgbClr val="000000"/>
              </a:solidFill>
            </a:endParaRP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&lt;Main Device&gt;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Service IN-&gt;Out</a:t>
            </a:r>
          </a:p>
          <a:p>
            <a:r>
              <a:rPr lang="en-US" altLang="ja-JP" sz="1000" dirty="0" smtClean="0">
                <a:solidFill>
                  <a:srgbClr val="000000"/>
                </a:solidFill>
              </a:rPr>
              <a:t>User </a:t>
            </a:r>
            <a:r>
              <a:rPr lang="en-US" altLang="ja-JP" sz="1000" dirty="0">
                <a:solidFill>
                  <a:srgbClr val="000000"/>
                </a:solidFill>
              </a:rPr>
              <a:t>300</a:t>
            </a:r>
            <a:endParaRPr lang="ja-JP" alt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32843" y="1810880"/>
            <a:ext cx="6046177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6" tIns="30479" rIns="30479" bIns="30479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buFontTx/>
              <a:buNone/>
            </a:pPr>
            <a:r>
              <a:rPr lang="en-US" altLang="ja-JP" sz="3700" dirty="0">
                <a:solidFill>
                  <a:srgbClr val="FFFFFF"/>
                </a:solidFill>
              </a:rPr>
              <a:t>Chapter 2</a:t>
            </a:r>
            <a:br>
              <a:rPr lang="en-US" altLang="ja-JP" sz="3700" dirty="0">
                <a:solidFill>
                  <a:srgbClr val="FFFFFF"/>
                </a:solidFill>
              </a:rPr>
            </a:br>
            <a:r>
              <a:rPr lang="en-US" altLang="ja-JP" sz="3700" dirty="0" smtClean="0">
                <a:solidFill>
                  <a:srgbClr val="FFFFFF"/>
                </a:solidFill>
              </a:rPr>
              <a:t>How it work?</a:t>
            </a:r>
            <a:endParaRPr lang="en-US" altLang="ja-JP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32"/>
          <p:cNvSpPr>
            <a:spLocks noChangeArrowheads="1"/>
          </p:cNvSpPr>
          <p:nvPr/>
        </p:nvSpPr>
        <p:spPr bwMode="auto">
          <a:xfrm>
            <a:off x="1746521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works?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99592" y="859817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Smart Desk</a:t>
            </a:r>
            <a:endParaRPr lang="ja-JP" altLang="en-US" sz="1600" dirty="0"/>
          </a:p>
        </p:txBody>
      </p:sp>
      <p:sp>
        <p:nvSpPr>
          <p:cNvPr id="5" name="正方形/長方形 4"/>
          <p:cNvSpPr/>
          <p:nvPr/>
        </p:nvSpPr>
        <p:spPr>
          <a:xfrm>
            <a:off x="901169" y="1275606"/>
            <a:ext cx="74152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Service-In : An user  logs on the device. Then this device is tied with this user.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Service-Out </a:t>
            </a:r>
            <a:r>
              <a:rPr lang="en-US" altLang="ja-JP" dirty="0"/>
              <a:t>: An user  logs </a:t>
            </a:r>
            <a:r>
              <a:rPr lang="en-US" altLang="ja-JP" dirty="0" smtClean="0"/>
              <a:t>off </a:t>
            </a:r>
            <a:r>
              <a:rPr lang="en-US" altLang="ja-JP" dirty="0"/>
              <a:t>the device. </a:t>
            </a:r>
            <a:r>
              <a:rPr lang="en-US" altLang="ja-JP" dirty="0" smtClean="0"/>
              <a:t>Then this device is not </a:t>
            </a:r>
            <a:r>
              <a:rPr lang="en-US" altLang="ja-JP" dirty="0"/>
              <a:t>tied with </a:t>
            </a:r>
            <a:r>
              <a:rPr lang="en-US" altLang="ja-JP" dirty="0" smtClean="0"/>
              <a:t>any user.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</a:t>
            </a:r>
            <a:r>
              <a:rPr lang="en-US" altLang="ja-JP" dirty="0" smtClean="0">
                <a:solidFill>
                  <a:srgbClr val="FF0000"/>
                </a:solidFill>
              </a:rPr>
              <a:t>Only Service-In </a:t>
            </a:r>
            <a:r>
              <a:rPr lang="en-US" altLang="ja-JP" dirty="0">
                <a:solidFill>
                  <a:srgbClr val="FF0000"/>
                </a:solidFill>
              </a:rPr>
              <a:t>operation and </a:t>
            </a:r>
            <a:r>
              <a:rPr lang="en-US" altLang="ja-JP" dirty="0" smtClean="0">
                <a:solidFill>
                  <a:srgbClr val="FF0000"/>
                </a:solidFill>
              </a:rPr>
              <a:t>Emergency call are available.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88524" y="1167594"/>
            <a:ext cx="3065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Due to this implementation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No “Walking EXT” feature on NSX</a:t>
            </a:r>
          </a:p>
        </p:txBody>
      </p:sp>
      <p:pic>
        <p:nvPicPr>
          <p:cNvPr id="10" name="Picture 11" descr="C:\Documents and Settings\5134596.PCC-AD\デスクトップ\作業\KX-NTseries_EU\png\KX-NT55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63277"/>
            <a:ext cx="1663546" cy="11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2004924" y="3406229"/>
            <a:ext cx="1702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Service-In</a:t>
            </a:r>
          </a:p>
          <a:p>
            <a:r>
              <a:rPr lang="en-US" altLang="ja-JP" sz="1200" dirty="0" smtClean="0"/>
              <a:t>Available as EXT xxx</a:t>
            </a:r>
            <a:endParaRPr lang="ja-JP" altLang="ja-JP" sz="1200" dirty="0"/>
          </a:p>
        </p:txBody>
      </p:sp>
      <p:pic>
        <p:nvPicPr>
          <p:cNvPr id="12" name="Picture 11" descr="C:\Documents and Settings\5134596.PCC-AD\デスクトップ\作業\KX-NTseries_EU\png\KX-NT55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663" y="2410911"/>
            <a:ext cx="1663546" cy="11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>
          <a:xfrm>
            <a:off x="5364088" y="3406229"/>
            <a:ext cx="241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Service-Out</a:t>
            </a:r>
          </a:p>
          <a:p>
            <a:r>
              <a:rPr lang="en-US" altLang="ja-JP" sz="1200" dirty="0" smtClean="0"/>
              <a:t>No EXT Number is allocated</a:t>
            </a:r>
            <a:endParaRPr lang="ja-JP" altLang="ja-JP" sz="1200" dirty="0"/>
          </a:p>
        </p:txBody>
      </p:sp>
      <p:sp>
        <p:nvSpPr>
          <p:cNvPr id="6" name="正方形/長方形 5"/>
          <p:cNvSpPr/>
          <p:nvPr/>
        </p:nvSpPr>
        <p:spPr bwMode="auto">
          <a:xfrm>
            <a:off x="5617651" y="2410911"/>
            <a:ext cx="1289769" cy="938570"/>
          </a:xfrm>
          <a:prstGeom prst="rect">
            <a:avLst/>
          </a:prstGeom>
          <a:solidFill>
            <a:schemeClr val="accent1">
              <a:alpha val="52000"/>
            </a:schemeClr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No User</a:t>
            </a:r>
            <a:endParaRPr kumimoji="1" lang="ja-JP" altLang="en-US" sz="1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5" name="下矢印 14"/>
          <p:cNvSpPr/>
          <p:nvPr/>
        </p:nvSpPr>
        <p:spPr bwMode="auto">
          <a:xfrm rot="5400000" flipV="1">
            <a:off x="4301613" y="1939718"/>
            <a:ext cx="494898" cy="1342019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Service-Out</a:t>
            </a: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6" name="下矢印 15"/>
          <p:cNvSpPr/>
          <p:nvPr/>
        </p:nvSpPr>
        <p:spPr bwMode="auto">
          <a:xfrm rot="16200000" flipV="1">
            <a:off x="4131465" y="2508230"/>
            <a:ext cx="494898" cy="1342019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Service-In</a:t>
            </a: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7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99592" y="859817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Smart Desk</a:t>
            </a:r>
            <a:endParaRPr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88524" y="1167594"/>
            <a:ext cx="3065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Due to this implementation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No “Walking EXT” feature on NSX</a:t>
            </a:r>
          </a:p>
        </p:txBody>
      </p:sp>
      <p:pic>
        <p:nvPicPr>
          <p:cNvPr id="10" name="Picture 11" descr="C:\Documents and Settings\5134596.PCC-AD\デスクトップ\作業\KX-NTseries_EU\png\KX-NT55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740" y="1167594"/>
            <a:ext cx="1663546" cy="11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5134596.PCC-AD\デスクトップ\作業\KX-NTseries_EU\png\KX-NT55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59" y="1215228"/>
            <a:ext cx="1663546" cy="11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 bwMode="auto">
          <a:xfrm>
            <a:off x="5581647" y="1215228"/>
            <a:ext cx="1289769" cy="938570"/>
          </a:xfrm>
          <a:prstGeom prst="rect">
            <a:avLst/>
          </a:prstGeom>
          <a:solidFill>
            <a:schemeClr val="accent1">
              <a:alpha val="52000"/>
            </a:schemeClr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No User</a:t>
            </a:r>
            <a:endParaRPr kumimoji="1" lang="ja-JP" altLang="en-US" sz="1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5" name="下矢印 14"/>
          <p:cNvSpPr/>
          <p:nvPr/>
        </p:nvSpPr>
        <p:spPr bwMode="auto">
          <a:xfrm rot="5400000" flipV="1">
            <a:off x="4265609" y="744035"/>
            <a:ext cx="494898" cy="1342019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Service-Out</a:t>
            </a: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6" name="下矢印 15"/>
          <p:cNvSpPr/>
          <p:nvPr/>
        </p:nvSpPr>
        <p:spPr bwMode="auto">
          <a:xfrm rot="16200000" flipV="1">
            <a:off x="4095461" y="1329255"/>
            <a:ext cx="494898" cy="1342019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Service-In</a:t>
            </a: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25822"/>
              </p:ext>
            </p:extLst>
          </p:nvPr>
        </p:nvGraphicFramePr>
        <p:xfrm>
          <a:off x="863588" y="2787774"/>
          <a:ext cx="7596844" cy="1597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2592288"/>
                <a:gridCol w="2772308"/>
              </a:tblGrid>
              <a:tr h="258310"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Feature</a:t>
                      </a:r>
                      <a:r>
                        <a:rPr lang="en-US" altLang="ja-JP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Code type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Behavior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Additional</a:t>
                      </a:r>
                      <a:r>
                        <a:rPr lang="en-US" altLang="ja-JP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dial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82"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Main</a:t>
                      </a:r>
                      <a:r>
                        <a:rPr lang="en-US" altLang="ja-JP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Device Service-In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ＭＳ 明朝"/>
                        </a:rPr>
                        <a:t>Main Device become active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</a:t>
                      </a:r>
                      <a:r>
                        <a:rPr lang="en-US" altLang="ja-JP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EXT </a:t>
                      </a: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and password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82"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Sub</a:t>
                      </a:r>
                      <a:r>
                        <a:rPr lang="en-US" altLang="ja-JP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Device Service-In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Sub</a:t>
                      </a:r>
                      <a:r>
                        <a:rPr lang="en-US" altLang="ja-JP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Device become active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Main EXT number and password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82"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Wireless</a:t>
                      </a:r>
                      <a:r>
                        <a:rPr lang="en-US" altLang="ja-JP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Device Service-In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Wireless</a:t>
                      </a:r>
                      <a:r>
                        <a:rPr lang="en-US" altLang="ja-JP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Device become active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Main EXT number and password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82"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Service-Out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Device become  In</a:t>
                      </a:r>
                      <a:r>
                        <a:rPr lang="en-US" altLang="ja-JP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active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password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明朝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232"/>
          <p:cNvSpPr>
            <a:spLocks noChangeArrowheads="1"/>
          </p:cNvSpPr>
          <p:nvPr/>
        </p:nvSpPr>
        <p:spPr bwMode="auto">
          <a:xfrm>
            <a:off x="1746521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works?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76933" y="2175706"/>
            <a:ext cx="1702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Service-In</a:t>
            </a:r>
          </a:p>
          <a:p>
            <a:r>
              <a:rPr lang="en-US" altLang="ja-JP" sz="1200" dirty="0" smtClean="0"/>
              <a:t>Available as EXT xxx</a:t>
            </a:r>
            <a:endParaRPr lang="ja-JP" altLang="ja-JP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436097" y="2175706"/>
            <a:ext cx="241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Service-Out</a:t>
            </a:r>
          </a:p>
          <a:p>
            <a:r>
              <a:rPr lang="en-US" altLang="ja-JP" sz="1200" dirty="0" smtClean="0"/>
              <a:t>No EXT Number is allocated</a:t>
            </a:r>
            <a:endParaRPr lang="ja-JP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6703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9592" y="859817"/>
            <a:ext cx="2478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Smart Desk -Operation-</a:t>
            </a:r>
            <a:endParaRPr lang="ja-JP" altLang="en-US" sz="1600" dirty="0"/>
          </a:p>
        </p:txBody>
      </p:sp>
      <p:sp>
        <p:nvSpPr>
          <p:cNvPr id="6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. How it work?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051012" y="1311610"/>
            <a:ext cx="2116138" cy="581025"/>
            <a:chOff x="2416" y="14251"/>
            <a:chExt cx="3331" cy="916"/>
          </a:xfrm>
        </p:grpSpPr>
        <p:sp>
          <p:nvSpPr>
            <p:cNvPr id="9" name="テキスト ボックス 2"/>
            <p:cNvSpPr txBox="1">
              <a:spLocks noChangeArrowheads="1"/>
            </p:cNvSpPr>
            <p:nvPr/>
          </p:nvSpPr>
          <p:spPr bwMode="auto">
            <a:xfrm>
              <a:off x="2416" y="14251"/>
              <a:ext cx="3331" cy="6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Service-OUT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START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5122" y="15024"/>
              <a:ext cx="597" cy="143"/>
            </a:xfrm>
            <a:prstGeom prst="rect">
              <a:avLst/>
            </a:prstGeom>
            <a:solidFill>
              <a:srgbClr val="7F7F7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482" y="15021"/>
              <a:ext cx="597" cy="143"/>
            </a:xfrm>
            <a:prstGeom prst="rect">
              <a:avLst/>
            </a:prstGeom>
            <a:solidFill>
              <a:srgbClr val="7F7F7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401" y="15021"/>
              <a:ext cx="597" cy="143"/>
            </a:xfrm>
            <a:prstGeom prst="rect">
              <a:avLst/>
            </a:prstGeom>
            <a:solidFill>
              <a:srgbClr val="7F7F7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320" y="15021"/>
              <a:ext cx="597" cy="143"/>
            </a:xfrm>
            <a:prstGeom prst="rect">
              <a:avLst/>
            </a:prstGeom>
            <a:solidFill>
              <a:srgbClr val="7F7F7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3923928" y="1305061"/>
            <a:ext cx="2114550" cy="582613"/>
            <a:chOff x="2416" y="14251"/>
            <a:chExt cx="3331" cy="916"/>
          </a:xfrm>
        </p:grpSpPr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2416" y="14251"/>
              <a:ext cx="3331" cy="6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Enter Extension Number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122" y="15024"/>
              <a:ext cx="597" cy="143"/>
            </a:xfrm>
            <a:prstGeom prst="rect">
              <a:avLst/>
            </a:prstGeom>
            <a:solidFill>
              <a:srgbClr val="7F7F7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482" y="15021"/>
              <a:ext cx="597" cy="143"/>
            </a:xfrm>
            <a:prstGeom prst="rect">
              <a:avLst/>
            </a:prstGeom>
            <a:solidFill>
              <a:srgbClr val="7F7F7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401" y="15021"/>
              <a:ext cx="597" cy="143"/>
            </a:xfrm>
            <a:prstGeom prst="rect">
              <a:avLst/>
            </a:prstGeom>
            <a:solidFill>
              <a:srgbClr val="7F7F7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4320" y="15021"/>
              <a:ext cx="597" cy="143"/>
            </a:xfrm>
            <a:prstGeom prst="rect">
              <a:avLst/>
            </a:prstGeom>
            <a:solidFill>
              <a:srgbClr val="7F7F7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3995936" y="2175706"/>
            <a:ext cx="2089150" cy="219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XXXX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4103030" y="2712715"/>
            <a:ext cx="2089150" cy="219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Enter PIN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4233887" y="3260053"/>
            <a:ext cx="2106612" cy="21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****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4283968" y="3725590"/>
            <a:ext cx="2079625" cy="214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21 OCT. 21:53   TUE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9" name="下矢印 28"/>
          <p:cNvSpPr/>
          <p:nvPr/>
        </p:nvSpPr>
        <p:spPr bwMode="auto">
          <a:xfrm rot="5400000" flipV="1">
            <a:off x="3281066" y="1310302"/>
            <a:ext cx="494898" cy="433311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8" name="右カーブ矢印 27"/>
          <p:cNvSpPr/>
          <p:nvPr/>
        </p:nvSpPr>
        <p:spPr bwMode="auto">
          <a:xfrm>
            <a:off x="3629477" y="1736932"/>
            <a:ext cx="231387" cy="509015"/>
          </a:xfrm>
          <a:prstGeom prst="curvedRight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1" name="右カーブ矢印 30"/>
          <p:cNvSpPr/>
          <p:nvPr/>
        </p:nvSpPr>
        <p:spPr bwMode="auto">
          <a:xfrm>
            <a:off x="3728545" y="2283718"/>
            <a:ext cx="231387" cy="509015"/>
          </a:xfrm>
          <a:prstGeom prst="curvedRight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2" name="右カーブ矢印 31"/>
          <p:cNvSpPr/>
          <p:nvPr/>
        </p:nvSpPr>
        <p:spPr bwMode="auto">
          <a:xfrm>
            <a:off x="3851002" y="2859782"/>
            <a:ext cx="231387" cy="509015"/>
          </a:xfrm>
          <a:prstGeom prst="curvedRight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3" name="右カーブ矢印 32"/>
          <p:cNvSpPr/>
          <p:nvPr/>
        </p:nvSpPr>
        <p:spPr bwMode="auto">
          <a:xfrm>
            <a:off x="3995936" y="3399842"/>
            <a:ext cx="231387" cy="509015"/>
          </a:xfrm>
          <a:prstGeom prst="curvedRight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2639863" y="1526957"/>
            <a:ext cx="480209" cy="2099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71381" y="1328450"/>
            <a:ext cx="26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Enter user container number</a:t>
            </a:r>
          </a:p>
          <a:p>
            <a:r>
              <a:rPr kumimoji="1" lang="en-US" altLang="ja-JP" dirty="0" smtClean="0"/>
              <a:t> as extension number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831213" y="4083918"/>
            <a:ext cx="331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This terminal becomes Main Device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3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b="1" i="0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デザインの設定">
  <a:themeElements>
    <a:clrScheme name="2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_デザインの設定">
  <a:themeElements>
    <a:clrScheme name="3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3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1_デザインの設定">
  <a:themeElements>
    <a:clrScheme name="4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4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2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3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4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52678</TotalTime>
  <Words>1137</Words>
  <Application>Microsoft Office PowerPoint</Application>
  <PresentationFormat>画面に合わせる (16:9)</PresentationFormat>
  <Paragraphs>251</Paragraphs>
  <Slides>23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8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17_デザインの設定</vt:lpstr>
      <vt:lpstr>18_デザインの設定</vt:lpstr>
      <vt:lpstr>19_デザインの設定</vt:lpstr>
      <vt:lpstr>20_デザインの設定</vt:lpstr>
      <vt:lpstr>21_デザインの設定</vt:lpstr>
      <vt:lpstr>22_デザインの設定</vt:lpstr>
      <vt:lpstr>23_デザインの設定</vt:lpstr>
      <vt:lpstr>24_デザインの設定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パナソニック株式会社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欧州会議の目的、アウトプットに関して</dc:title>
  <dc:creator>全社標準ＰＣ</dc:creator>
  <cp:lastModifiedBy>Mawatari Mar</cp:lastModifiedBy>
  <cp:revision>875</cp:revision>
  <cp:lastPrinted>2015-03-12T01:35:36Z</cp:lastPrinted>
  <dcterms:created xsi:type="dcterms:W3CDTF">2011-06-24T00:24:07Z</dcterms:created>
  <dcterms:modified xsi:type="dcterms:W3CDTF">2016-05-18T06:27:51Z</dcterms:modified>
</cp:coreProperties>
</file>