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29" r:id="rId2"/>
    <p:sldMasterId id="2147483941" r:id="rId3"/>
    <p:sldMasterId id="2147483953" r:id="rId4"/>
    <p:sldMasterId id="2147483966" r:id="rId5"/>
    <p:sldMasterId id="2147483978" r:id="rId6"/>
  </p:sldMasterIdLst>
  <p:notesMasterIdLst>
    <p:notesMasterId r:id="rId95"/>
  </p:notesMasterIdLst>
  <p:handoutMasterIdLst>
    <p:handoutMasterId r:id="rId96"/>
  </p:handoutMasterIdLst>
  <p:sldIdLst>
    <p:sldId id="793" r:id="rId7"/>
    <p:sldId id="907" r:id="rId8"/>
    <p:sldId id="908" r:id="rId9"/>
    <p:sldId id="960" r:id="rId10"/>
    <p:sldId id="919" r:id="rId11"/>
    <p:sldId id="947" r:id="rId12"/>
    <p:sldId id="959" r:id="rId13"/>
    <p:sldId id="997" r:id="rId14"/>
    <p:sldId id="998" r:id="rId15"/>
    <p:sldId id="964" r:id="rId16"/>
    <p:sldId id="1014" r:id="rId17"/>
    <p:sldId id="805" r:id="rId18"/>
    <p:sldId id="941" r:id="rId19"/>
    <p:sldId id="1027" r:id="rId20"/>
    <p:sldId id="1000" r:id="rId21"/>
    <p:sldId id="1022" r:id="rId22"/>
    <p:sldId id="1028" r:id="rId23"/>
    <p:sldId id="1001" r:id="rId24"/>
    <p:sldId id="1002" r:id="rId25"/>
    <p:sldId id="1003" r:id="rId26"/>
    <p:sldId id="1030" r:id="rId27"/>
    <p:sldId id="1004" r:id="rId28"/>
    <p:sldId id="1005" r:id="rId29"/>
    <p:sldId id="1006" r:id="rId30"/>
    <p:sldId id="1023" r:id="rId31"/>
    <p:sldId id="1007" r:id="rId32"/>
    <p:sldId id="1046" r:id="rId33"/>
    <p:sldId id="1008" r:id="rId34"/>
    <p:sldId id="971" r:id="rId35"/>
    <p:sldId id="1029" r:id="rId36"/>
    <p:sldId id="972" r:id="rId37"/>
    <p:sldId id="967" r:id="rId38"/>
    <p:sldId id="956" r:id="rId39"/>
    <p:sldId id="957" r:id="rId40"/>
    <p:sldId id="958" r:id="rId41"/>
    <p:sldId id="1015" r:id="rId42"/>
    <p:sldId id="1016" r:id="rId43"/>
    <p:sldId id="1017" r:id="rId44"/>
    <p:sldId id="1020" r:id="rId45"/>
    <p:sldId id="1032" r:id="rId46"/>
    <p:sldId id="1036" r:id="rId47"/>
    <p:sldId id="1037" r:id="rId48"/>
    <p:sldId id="827" r:id="rId49"/>
    <p:sldId id="976" r:id="rId50"/>
    <p:sldId id="981" r:id="rId51"/>
    <p:sldId id="977" r:id="rId52"/>
    <p:sldId id="978" r:id="rId53"/>
    <p:sldId id="979" r:id="rId54"/>
    <p:sldId id="980" r:id="rId55"/>
    <p:sldId id="982" r:id="rId56"/>
    <p:sldId id="983" r:id="rId57"/>
    <p:sldId id="984" r:id="rId58"/>
    <p:sldId id="985" r:id="rId59"/>
    <p:sldId id="986" r:id="rId60"/>
    <p:sldId id="987" r:id="rId61"/>
    <p:sldId id="1009" r:id="rId62"/>
    <p:sldId id="1010" r:id="rId63"/>
    <p:sldId id="1031" r:id="rId64"/>
    <p:sldId id="1011" r:id="rId65"/>
    <p:sldId id="1013" r:id="rId66"/>
    <p:sldId id="1012" r:id="rId67"/>
    <p:sldId id="1024" r:id="rId68"/>
    <p:sldId id="1026" r:id="rId69"/>
    <p:sldId id="1025" r:id="rId70"/>
    <p:sldId id="1034" r:id="rId71"/>
    <p:sldId id="970" r:id="rId72"/>
    <p:sldId id="991" r:id="rId73"/>
    <p:sldId id="989" r:id="rId74"/>
    <p:sldId id="990" r:id="rId75"/>
    <p:sldId id="992" r:id="rId76"/>
    <p:sldId id="993" r:id="rId77"/>
    <p:sldId id="828" r:id="rId78"/>
    <p:sldId id="1018" r:id="rId79"/>
    <p:sldId id="1019" r:id="rId80"/>
    <p:sldId id="1033" r:id="rId81"/>
    <p:sldId id="1021" r:id="rId82"/>
    <p:sldId id="1041" r:id="rId83"/>
    <p:sldId id="1038" r:id="rId84"/>
    <p:sldId id="1042" r:id="rId85"/>
    <p:sldId id="1044" r:id="rId86"/>
    <p:sldId id="849" r:id="rId87"/>
    <p:sldId id="847" r:id="rId88"/>
    <p:sldId id="996" r:id="rId89"/>
    <p:sldId id="1035" r:id="rId90"/>
    <p:sldId id="1043" r:id="rId91"/>
    <p:sldId id="1045" r:id="rId92"/>
    <p:sldId id="988" r:id="rId93"/>
    <p:sldId id="1047" r:id="rId94"/>
  </p:sldIdLst>
  <p:sldSz cx="9144000" cy="5143500" type="screen16x9"/>
  <p:notesSz cx="10155238" cy="70135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175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03522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55306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07082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58857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10627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162401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14178" algn="l" defTabSz="903522" rtl="0" eaLnBrk="1" latinLnBrk="0" hangingPunct="1">
      <a:defRPr kumimoji="1" sz="1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0033CC"/>
    <a:srgbClr val="DDEDED"/>
    <a:srgbClr val="99CCFF"/>
    <a:srgbClr val="CCFFFF"/>
    <a:srgbClr val="99FF99"/>
    <a:srgbClr val="FFFF99"/>
    <a:srgbClr val="FFFFCC"/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9" autoAdjust="0"/>
    <p:restoredTop sz="95048" autoAdjust="0"/>
  </p:normalViewPr>
  <p:slideViewPr>
    <p:cSldViewPr snapToGrid="0">
      <p:cViewPr varScale="1">
        <p:scale>
          <a:sx n="110" d="100"/>
          <a:sy n="110" d="100"/>
        </p:scale>
        <p:origin x="-10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52285" y="0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/>
          <a:lstStyle>
            <a:lvl1pPr algn="r">
              <a:defRPr sz="1300"/>
            </a:lvl1pPr>
          </a:lstStyle>
          <a:p>
            <a:fld id="{87E5B2BD-2C40-456D-833C-5AA3BF057370}" type="datetimeFigureOut">
              <a:rPr kumimoji="1" lang="ja-JP" altLang="en-US" smtClean="0"/>
              <a:t>2016/10/17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661679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52285" y="6661679"/>
            <a:ext cx="4400603" cy="350679"/>
          </a:xfrm>
          <a:prstGeom prst="rect">
            <a:avLst/>
          </a:prstGeom>
        </p:spPr>
        <p:txBody>
          <a:bodyPr vert="horz" lIns="98106" tIns="49053" rIns="98106" bIns="49053" rtlCol="0" anchor="b"/>
          <a:lstStyle>
            <a:lvl1pPr algn="r">
              <a:defRPr sz="1300"/>
            </a:lvl1pPr>
          </a:lstStyle>
          <a:p>
            <a:fld id="{B4C3A5A5-8E93-4822-B762-A193DC3624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7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2285" y="0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0025" y="525463"/>
            <a:ext cx="4675188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5524" y="3331448"/>
            <a:ext cx="8124190" cy="31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1679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52285" y="6661679"/>
            <a:ext cx="4400603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B9A23638-A980-433E-BB43-429D6408A0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4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1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0352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5530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0708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58857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10627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62401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14178" algn="l" defTabSz="9035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46957BE-EB4A-44C2-8228-C6F1FED2280F}" type="slidenum">
              <a:rPr lang="en-US" altLang="ja-JP" sz="1000" smtClean="0"/>
              <a:pPr/>
              <a:t>1</a:t>
            </a:fld>
            <a:endParaRPr lang="en-US" altLang="ja-JP" sz="100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5724077" y="-1116"/>
            <a:ext cx="4468774" cy="3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5724077" y="6645379"/>
            <a:ext cx="4468774" cy="3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1" tIns="45139" rIns="91891" bIns="45139" anchor="b"/>
          <a:lstStyle>
            <a:lvl1pPr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28688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ja-JP" sz="1200" i="0"/>
              <a:t>1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-2351" y="6645379"/>
            <a:ext cx="4351238" cy="3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-2351" y="-1116"/>
            <a:ext cx="4351238" cy="3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GB" altLang="ja-JP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 cap="flat"/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F5D1DC3E-4FE9-43F0-9F20-1511D3D0D661}" type="slidenum">
              <a:rPr lang="en-US" altLang="ja-JP" sz="1000" smtClean="0"/>
              <a:pPr/>
              <a:t>29</a:t>
            </a:fld>
            <a:endParaRPr lang="en-US" altLang="ja-JP" sz="10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z="1000" dirty="0" smtClean="0">
              <a:solidFill>
                <a:srgbClr val="000000"/>
              </a:solidFill>
              <a:latin typeface="Arial Unicode MS" pitchFamily="50" charset="-128"/>
              <a:sym typeface="ＭＳ Ｐゴシック" pitchFamily="50" charset="-128"/>
            </a:endParaRPr>
          </a:p>
          <a:p>
            <a:pPr eaLnBrk="1" hangingPunct="1"/>
            <a:endParaRPr lang="ja-JP" alt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F5D1DC3E-4FE9-43F0-9F20-1511D3D0D661}" type="slidenum">
              <a:rPr lang="en-US" altLang="ja-JP" sz="1000" smtClean="0"/>
              <a:pPr/>
              <a:t>30</a:t>
            </a:fld>
            <a:endParaRPr lang="en-US" altLang="ja-JP" sz="10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z="1000" dirty="0" smtClean="0">
              <a:solidFill>
                <a:srgbClr val="000000"/>
              </a:solidFill>
              <a:latin typeface="Arial Unicode MS" pitchFamily="50" charset="-128"/>
              <a:sym typeface="ＭＳ Ｐゴシック" pitchFamily="50" charset="-128"/>
            </a:endParaRPr>
          </a:p>
          <a:p>
            <a:pPr eaLnBrk="1" hangingPunct="1"/>
            <a:endParaRPr lang="ja-JP" alt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OGM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necessary to install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cabinet by cabinet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23638-A980-433E-BB43-429D6408A0BD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784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53FF220F-4D06-4C14-9FFC-60AF1A47465E}" type="slidenum">
              <a:rPr lang="en-US" altLang="ja-JP" sz="1000">
                <a:solidFill>
                  <a:prstClr val="black"/>
                </a:solidFill>
              </a:rPr>
              <a:pPr/>
              <a:t>43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44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45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46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47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48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49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7335514B-43BF-4778-AD5D-A8FF7FD3CE2C}" type="slidenum">
              <a:rPr lang="en-US" altLang="ja-JP" sz="1000" smtClean="0"/>
              <a:pPr/>
              <a:t>2</a:t>
            </a:fld>
            <a:endParaRPr lang="en-US" altLang="ja-JP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50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51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52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53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54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55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72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The maximum number of physical interface cards which can be installed to the KX-NS1000 is shown here.</a:t>
            </a:r>
          </a:p>
          <a:p>
            <a:pPr eaLnBrk="1" hangingPunct="1"/>
            <a:endParaRPr lang="en-US" altLang="ja-JP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20B67E47-28E2-4ED5-820A-7B4E3F78FAD6}" type="slidenum">
              <a:rPr lang="en-US" altLang="ja-JP" sz="1000">
                <a:solidFill>
                  <a:prstClr val="black"/>
                </a:solidFill>
              </a:rPr>
              <a:pPr/>
              <a:t>81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87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8B9C82-0806-4BDE-A1BD-6949D4777A0F}" type="slidenum">
              <a:rPr lang="en-US" altLang="ja-JP" sz="1000" smtClean="0"/>
              <a:pPr/>
              <a:t>88</a:t>
            </a:fld>
            <a:endParaRPr lang="en-US" altLang="ja-JP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40DDE7EF-2D30-49AD-999D-9362B349AE1C}" type="slidenum">
              <a:rPr lang="en-US" altLang="ja-JP" sz="1000">
                <a:solidFill>
                  <a:prstClr val="black"/>
                </a:solidFill>
              </a:rPr>
              <a:pPr/>
              <a:t>3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6765DABE-7DBC-40CD-B64C-7E2306D94C0A}" type="slidenum">
              <a:rPr lang="en-US" altLang="ja-JP" sz="1000">
                <a:solidFill>
                  <a:prstClr val="black"/>
                </a:solidFill>
              </a:rPr>
              <a:pPr/>
              <a:t>4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Master has to be NSX.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NSX can’t be slave.</a:t>
            </a:r>
          </a:p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NS can be slave(Expansion GW)</a:t>
            </a:r>
          </a:p>
          <a:p>
            <a:endParaRPr lang="en-US" altLang="ja-JP" sz="1000" dirty="0" smtClean="0">
              <a:solidFill>
                <a:srgbClr val="FF0000"/>
              </a:solidFill>
            </a:endParaRPr>
          </a:p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Legacy GW can be </a:t>
            </a:r>
          </a:p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TDE/TDA600/620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TDA100D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onl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y</a:t>
            </a:r>
            <a:r>
              <a:rPr lang="en-US" altLang="ja-JP" sz="1000" dirty="0" smtClean="0">
                <a:solidFill>
                  <a:srgbClr val="FF0000"/>
                </a:solidFill>
              </a:rPr>
              <a:t>.</a:t>
            </a:r>
          </a:p>
          <a:p>
            <a:pPr>
              <a:tabLst>
                <a:tab pos="450850" algn="l"/>
              </a:tabLst>
            </a:pPr>
            <a:endParaRPr kumimoji="1" lang="en-US" altLang="ja-JP" sz="1000" dirty="0" smtClean="0">
              <a:solidFill>
                <a:srgbClr val="FF0000"/>
              </a:solidFill>
            </a:endParaRP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NSX can support IP device only </a:t>
            </a:r>
            <a:endParaRPr kumimoji="1" lang="ja-JP" altLang="en-US" sz="10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ja-JP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LAN1/2 for regular LAN connection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LAN3 for Data transfer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23638-A980-433E-BB43-429D6408A0BD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58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Completely Different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feature from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Isolated mode of NS1000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23638-A980-433E-BB43-429D6408A0BD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84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C14652F4-6CCD-4F30-849E-2C3DE2A2E5F9}" type="slidenum">
              <a:rPr lang="en-US" altLang="ja-JP" sz="1000">
                <a:solidFill>
                  <a:prstClr val="black"/>
                </a:solidFill>
              </a:rPr>
              <a:pPr/>
              <a:t>12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25463"/>
            <a:ext cx="4675188" cy="26304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Both NSX unit recommended to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connect same SW. 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LAN3 connection for Data Transfer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LAN1/2 for normal operation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23638-A980-433E-BB43-429D6408A0BD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014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ExpGW</a:t>
            </a:r>
            <a:r>
              <a:rPr lang="en-US" altLang="ja-JP" dirty="0" smtClean="0">
                <a:solidFill>
                  <a:srgbClr val="FF0000"/>
                </a:solidFill>
              </a:rPr>
              <a:t> Reboot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and call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Disconnect.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Cable for LAN3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connection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is OK with regular RJ45 cable. 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LAN1/2 for regular LAN connection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LAN3 for Data transfer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P2P call kept is not available HDV/TGP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FWD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On/Off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setting can be </a:t>
            </a:r>
            <a:r>
              <a:rPr lang="en-US" altLang="ja-JP" dirty="0" err="1" smtClean="0">
                <a:solidFill>
                  <a:srgbClr val="FF0000"/>
                </a:solidFill>
              </a:rPr>
              <a:t>BackUp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23638-A980-433E-BB43-429D6408A0BD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986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AEF1-4664-465B-A53B-86FA5AADD6F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14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91F1-C93C-4FA2-83A9-A78B48B0CD3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97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BEC5-1505-4EA4-AE62-61C1232D9353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737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F9CA-E741-44CB-96A6-176BB8A4D352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27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4C4B-782B-4D28-81F5-B8314C6BBAF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47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C8F2-FDE3-4AED-AC27-0ED8A88076E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92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95D2-5A12-47AE-B62A-CD6FB05808C1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967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E921-6150-4D54-947B-492861391B0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94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26A6-EC9B-4B02-998D-259A82C3CDC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85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851E-3203-4446-B64D-0084DBE59F8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58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F6CE-FAF8-42E2-ADA2-6EA4408136B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1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60D-4B69-45DA-BEA4-A1A8CEA2478F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2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6A2F-045C-44DE-BC74-F7B4A5AB5D8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975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51A1-936E-4E40-88E4-CA1491AABFD2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32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5998-325D-4C0B-B6D7-D71590BA74F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001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9ADB-E337-4273-8006-195D920F8244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62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FC2E-CCDF-4C19-93EF-1B72BAFD75AA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785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6249-0781-4BD0-9EED-0B82E8A3FE74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63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3662-DE12-4423-AAE6-F3DF655A6E0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245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C9B3-B136-4832-91E3-92C95D685503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201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2571-D09C-4F94-8931-5CEE4BE76D49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51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A48E-DD8D-4C7C-8BCB-168200B35DD3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6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4590-CBD0-43C7-B0B6-2868A49FD44F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953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9B6B-CC55-4B28-BD86-6289F64BE008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60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6D72-44C0-4513-A0CF-257525B0A0CF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2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45EE-0357-43DE-B00B-1C5C1920EDB1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169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2DE0-2F0E-4806-97CD-BA1452BD152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852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B567-5C31-4D3A-81D7-8327C3469E5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056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571-20F4-4B8C-AA97-16F96D3995FC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31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A38F-1A70-4825-B523-C85D5BD76B6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68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36C8-4134-4357-BE5D-844C69EC827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7974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0501-E5A8-4A29-8368-F8771E59DB0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6495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4A5F-3903-4BBA-BB1C-D27CD73E7A7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78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918E-6C33-4D7D-8141-56DB4F8A00D8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217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CC78-ADD5-41B0-823B-5C9479F8C70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750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D618-CCB8-42FF-842B-3BD93347F88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843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E700-0346-4C48-A4E1-592674F910B1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456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6BFD-1F5A-4215-AC0A-31446AABB15E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798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6CAB-01E2-4C38-9F15-8D7A9558FE5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436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1BFD-CCAD-40F2-A2A1-4A5EA28A0E5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580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62D3-BCF3-481E-944D-8E2280897531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1915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7E7D-C847-476E-AE5B-9E7EDAF102CC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5953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5506-940E-40F0-998F-ABFBEA5DD029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9002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3856-FA71-44CC-86E1-C71AECF209AE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3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8B7-32C1-4594-8F78-8806BEF85E4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265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9E5-1BEA-45F4-BB18-05BF539F3F8E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9405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2B42-4CBD-4F16-BD7E-C602FAB40425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1989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FCD0-8ACB-4AF6-AE72-9F7D27E4CEAF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576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4A92-3980-41A0-91B2-24760E6607B9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810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37F2-111B-435C-815E-CCC4EC15113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997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D7A2-88F7-4853-8D90-5872C6C9D67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1911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EB70-0D36-4BFF-AFB5-5C8DC1076CD7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964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9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777A484-EFBE-41D2-86BA-069486D5DFB6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406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8B3464C-5822-4BBB-B201-267530F817AD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03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FD0-3774-4220-96CA-C94099A7F935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241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4446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200153"/>
            <a:ext cx="404446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6F4E20-8BA0-4CCF-AE03-3304BCDE9BEE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2214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08FC10-63C5-4CEB-8A34-031A650982E5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233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25B67B-EBC6-48BB-94BE-95190C9E6FA3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1168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BE90A9-B5F4-4FD2-819E-5E5EC0C2610B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7671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04789"/>
            <a:ext cx="511126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4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21C5A7-20FA-46C7-B767-AF0D02719ACB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648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05CEF8-7F67-4CAB-BEDF-1518C8878360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753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78AE6D1-71F0-4DD2-B877-293E51BA4342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855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31523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4684713"/>
            <a:ext cx="19685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E9F012-DFEF-4AE1-A7C2-70481EDDFDF5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4488" y="4684713"/>
            <a:ext cx="26717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638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8F8C-1AF3-4648-9343-418312281C82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60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FF87-E577-479B-BF4E-051A72CF17F8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0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A1FD-3844-4769-A583-A11474B7ABC2}" type="datetimeFigureOut">
              <a:rPr lang="ja-JP" altLang="en-US"/>
              <a:pPr>
                <a:defRPr/>
              </a:pPr>
              <a:t>2016/10/17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130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6" descr="名称未設定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9C4E709-E948-4EC4-9480-395E441BE15A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grpSp>
        <p:nvGrpSpPr>
          <p:cNvPr id="1030" name="グループ化 8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1031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1033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5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6" descr="名称未設定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 userDrawn="1"/>
        </p:nvGrpSpPr>
        <p:grpSpPr bwMode="auto">
          <a:xfrm>
            <a:off x="57150" y="728663"/>
            <a:ext cx="9048750" cy="322262"/>
            <a:chOff x="36" y="487"/>
            <a:chExt cx="5700" cy="271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grpSp>
          <p:nvGrpSpPr>
            <p:cNvPr id="2060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61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2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055" name="Rectangle 12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AEFA75B3-9F25-4DFB-802F-FB5BAABAD45B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grpSp>
        <p:nvGrpSpPr>
          <p:cNvPr id="2054" name="グループ化 12"/>
          <p:cNvGrpSpPr>
            <a:grpSpLocks/>
          </p:cNvGrpSpPr>
          <p:nvPr userDrawn="1"/>
        </p:nvGrpSpPr>
        <p:grpSpPr bwMode="auto">
          <a:xfrm>
            <a:off x="0" y="0"/>
            <a:ext cx="1692275" cy="466725"/>
            <a:chOff x="0" y="0"/>
            <a:chExt cx="1692275" cy="622300"/>
          </a:xfrm>
        </p:grpSpPr>
        <p:pic>
          <p:nvPicPr>
            <p:cNvPr id="3" name="Picture 5" descr="resizeブランドスローガン_black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227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53975" y="23284"/>
              <a:ext cx="1565275" cy="5249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2057" name="Picture 3" descr="E:\NS1000 V3.0\Panasonic_logo_bk_nega_JPEG\Panasonic_logo_bk_nega_JPEG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56202"/>
              <a:ext cx="1440755" cy="22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9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903070010_prsのコピ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95425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6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5813B33-05D7-4FB2-A54E-23A106C81BC3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  <p:pic>
        <p:nvPicPr>
          <p:cNvPr id="3077" name="図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24388"/>
            <a:ext cx="1657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resizeブランドスローガン_blac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6" descr="名称未設定-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465138"/>
            <a:ext cx="91805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/>
          <p:cNvGrpSpPr>
            <a:grpSpLocks/>
          </p:cNvGrpSpPr>
          <p:nvPr userDrawn="1"/>
        </p:nvGrpSpPr>
        <p:grpSpPr bwMode="auto">
          <a:xfrm>
            <a:off x="57150" y="752475"/>
            <a:ext cx="9048750" cy="322263"/>
            <a:chOff x="36" y="487"/>
            <a:chExt cx="5700" cy="271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ja-JP" altLang="en-US" b="1" u="sng" smtClean="0">
                <a:latin typeface="ＭＳ Ｐゴシック" pitchFamily="50" charset="-128"/>
              </a:endParaRPr>
            </a:p>
          </p:txBody>
        </p:sp>
        <p:grpSp>
          <p:nvGrpSpPr>
            <p:cNvPr id="2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41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1 w 199"/>
                  <a:gd name="T1" fmla="*/ 0 h 306"/>
                  <a:gd name="T2" fmla="*/ 14 w 199"/>
                  <a:gd name="T3" fmla="*/ 3 h 306"/>
                  <a:gd name="T4" fmla="*/ 7 w 199"/>
                  <a:gd name="T5" fmla="*/ 11 h 306"/>
                  <a:gd name="T6" fmla="*/ 14 w 199"/>
                  <a:gd name="T7" fmla="*/ 21 h 306"/>
                  <a:gd name="T8" fmla="*/ 11 w 199"/>
                  <a:gd name="T9" fmla="*/ 24 h 306"/>
                  <a:gd name="T10" fmla="*/ 0 w 199"/>
                  <a:gd name="T11" fmla="*/ 11 h 306"/>
                  <a:gd name="T12" fmla="*/ 11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102" name="Line 13"/>
          <p:cNvSpPr>
            <a:spLocks noChangeShapeType="1"/>
          </p:cNvSpPr>
          <p:nvPr userDrawn="1"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/>
          <p:cNvSpPr>
            <a:spLocks noChangeArrowheads="1"/>
          </p:cNvSpPr>
          <p:nvPr userDrawn="1"/>
        </p:nvSpPr>
        <p:spPr bwMode="auto">
          <a:xfrm>
            <a:off x="8670925" y="49291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FC0F116C-DC55-4DF6-B01D-0DE556937FBA}" type="slidenum">
              <a:rPr lang="en-US" altLang="ja-JP" sz="1400" smtClean="0"/>
              <a:pPr>
                <a:defRPr/>
              </a:pPr>
              <a:t>‹#›</a:t>
            </a:fld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33785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名称未設定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2903070010_prsのコピー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84313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product photo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75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図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24388"/>
            <a:ext cx="1657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574675"/>
            <a:ext cx="99044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48.jpeg"/><Relationship Id="rId7" Type="http://schemas.openxmlformats.org/officeDocument/2006/relationships/image" Target="../media/image18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17.pn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3167843" y="3255826"/>
            <a:ext cx="3316919" cy="10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781104" y="1545488"/>
            <a:ext cx="2776432" cy="4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009" tIns="38482" rIns="77009" bIns="38482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SzPct val="100000"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KX-NSX1000/2000</a:t>
            </a:r>
            <a:endParaRPr lang="en-US" altLang="ja-JP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0" y="1845736"/>
            <a:ext cx="9144000" cy="6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24" tIns="30312" rIns="30312" bIns="30312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3700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Networking</a:t>
            </a:r>
            <a:endParaRPr lang="en-US" altLang="ja-JP" sz="3700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0" y="2726725"/>
            <a:ext cx="9144000" cy="49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009" tIns="38482" rIns="77009" bIns="38482">
            <a:no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i="0" smtClean="0">
                <a:latin typeface="Arial" pitchFamily="34" charset="0"/>
                <a:sym typeface="ＭＳ Ｐゴシック" pitchFamily="50" charset="-128"/>
              </a:rPr>
              <a:t>Rev2.4  </a:t>
            </a:r>
            <a:r>
              <a:rPr lang="en-US" altLang="ja-JP" i="0" smtClean="0">
                <a:latin typeface="Arial" pitchFamily="34" charset="0"/>
                <a:sym typeface="ＭＳ Ｐゴシック" pitchFamily="50" charset="-128"/>
              </a:rPr>
              <a:t>17</a:t>
            </a:r>
            <a:r>
              <a:rPr lang="en-US" altLang="ja-JP" i="0" smtClean="0">
                <a:latin typeface="Arial" pitchFamily="34" charset="0"/>
                <a:sym typeface="ＭＳ Ｐゴシック" pitchFamily="50" charset="-128"/>
              </a:rPr>
              <a:t> </a:t>
            </a:r>
            <a:r>
              <a:rPr lang="en-US" altLang="ja-JP" i="0" dirty="0" smtClean="0">
                <a:latin typeface="Arial" pitchFamily="34" charset="0"/>
                <a:sym typeface="ＭＳ Ｐゴシック" pitchFamily="50" charset="-128"/>
              </a:rPr>
              <a:t>Oct., 2016</a:t>
            </a:r>
            <a:endParaRPr lang="en-US" altLang="ja-JP" i="0" dirty="0"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6149" name="Picture 9" descr="tca355_line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43" y="4134532"/>
            <a:ext cx="326780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W7_lef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59" y="3621881"/>
            <a:ext cx="15562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t346ukb_c_h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3912"/>
            <a:ext cx="10609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KX_NT366_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0" y="3979069"/>
            <a:ext cx="12895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6" descr="ut136_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77" y="4128864"/>
            <a:ext cx="12895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0831" y="699542"/>
            <a:ext cx="5208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Survival gateway feature (Simplified Isolated mode)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1095586"/>
            <a:ext cx="7668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Expansion </a:t>
            </a:r>
            <a:r>
              <a:rPr lang="en-US" altLang="ja-JP" sz="1200" dirty="0"/>
              <a:t>gateway will be in </a:t>
            </a:r>
            <a:r>
              <a:rPr lang="en-US" altLang="ja-JP" sz="1200" dirty="0" smtClean="0"/>
              <a:t>“Simplified </a:t>
            </a:r>
            <a:r>
              <a:rPr lang="en-US" altLang="ja-JP" sz="1200" dirty="0"/>
              <a:t>Isolated Mode</a:t>
            </a:r>
            <a:r>
              <a:rPr lang="en-US" altLang="ja-JP" sz="1200" dirty="0" smtClean="0"/>
              <a:t>” in case of,</a:t>
            </a:r>
          </a:p>
          <a:p>
            <a:pPr marL="228600" indent="-228600">
              <a:buAutoNum type="arabicParenR"/>
            </a:pPr>
            <a:r>
              <a:rPr lang="en-US" altLang="ja-JP" sz="1200" dirty="0" smtClean="0"/>
              <a:t>NSX Master can’t be detected during starting up or running as Expansion GW</a:t>
            </a:r>
          </a:p>
          <a:p>
            <a:pPr marL="228600" indent="-228600">
              <a:buAutoNum type="arabicParenR"/>
            </a:pPr>
            <a:r>
              <a:rPr lang="en-US" altLang="ja-JP" sz="1200" dirty="0" smtClean="0"/>
              <a:t>Manually switch </a:t>
            </a:r>
            <a:r>
              <a:rPr lang="en-US" altLang="ja-JP" sz="1200" dirty="0"/>
              <a:t>to “Simplified Isolated Mode”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There is basic operation only </a:t>
            </a:r>
            <a:r>
              <a:rPr lang="en-US" altLang="ja-JP" sz="1200" dirty="0"/>
              <a:t>such as outgoing and incoming </a:t>
            </a:r>
            <a:r>
              <a:rPr lang="en-US" altLang="ja-JP" sz="1200" dirty="0" smtClean="0"/>
              <a:t>call during this mode. </a:t>
            </a:r>
          </a:p>
          <a:p>
            <a:r>
              <a:rPr lang="en-US" altLang="ja-JP" sz="1200" dirty="0"/>
              <a:t> </a:t>
            </a:r>
            <a:endParaRPr lang="ja-JP" altLang="ja-JP" sz="1200" dirty="0"/>
          </a:p>
          <a:p>
            <a:r>
              <a:rPr lang="en-US" altLang="ja-JP" sz="1200" dirty="0" smtClean="0"/>
              <a:t>“Simplified </a:t>
            </a:r>
            <a:r>
              <a:rPr lang="en-US" altLang="ja-JP" sz="1200" dirty="0"/>
              <a:t>Isolated </a:t>
            </a:r>
            <a:r>
              <a:rPr lang="en-US" altLang="ja-JP" sz="1200" dirty="0" smtClean="0"/>
              <a:t>Mode” </a:t>
            </a:r>
            <a:r>
              <a:rPr lang="en-US" altLang="ja-JP" sz="1200" dirty="0"/>
              <a:t>can be continued for </a:t>
            </a:r>
            <a:r>
              <a:rPr lang="en-US" altLang="ja-JP" sz="1200" dirty="0">
                <a:solidFill>
                  <a:srgbClr val="FF0000"/>
                </a:solidFill>
              </a:rPr>
              <a:t>30 days</a:t>
            </a:r>
            <a:r>
              <a:rPr lang="en-US" altLang="ja-JP" sz="1200" dirty="0"/>
              <a:t>. </a:t>
            </a:r>
            <a:endParaRPr lang="en-US" altLang="ja-JP" sz="1200" dirty="0" smtClean="0"/>
          </a:p>
          <a:p>
            <a:r>
              <a:rPr lang="en-US" altLang="ja-JP" sz="1200" dirty="0"/>
              <a:t>T</a:t>
            </a:r>
            <a:r>
              <a:rPr lang="en-US" altLang="ja-JP" sz="1200" dirty="0" smtClean="0"/>
              <a:t>he </a:t>
            </a:r>
            <a:r>
              <a:rPr lang="en-US" altLang="ja-JP" sz="1200" dirty="0"/>
              <a:t>mode is </a:t>
            </a:r>
            <a:r>
              <a:rPr lang="en-US" altLang="ja-JP" sz="1200" dirty="0" smtClean="0"/>
              <a:t>expired after </a:t>
            </a:r>
            <a:r>
              <a:rPr lang="en-US" altLang="ja-JP" sz="1200" dirty="0" smtClean="0">
                <a:solidFill>
                  <a:srgbClr val="FF0000"/>
                </a:solidFill>
              </a:rPr>
              <a:t>30 days</a:t>
            </a:r>
            <a:r>
              <a:rPr lang="en-US" altLang="ja-JP" sz="1200" dirty="0" smtClean="0"/>
              <a:t>. When </a:t>
            </a:r>
            <a:r>
              <a:rPr lang="en-US" altLang="ja-JP" sz="1200" dirty="0" smtClean="0">
                <a:solidFill>
                  <a:srgbClr val="FF0000"/>
                </a:solidFill>
              </a:rPr>
              <a:t>30 days</a:t>
            </a:r>
            <a:r>
              <a:rPr lang="en-US" altLang="ja-JP" sz="1200" dirty="0" smtClean="0"/>
              <a:t> passed all </a:t>
            </a:r>
            <a:r>
              <a:rPr lang="en-US" altLang="ja-JP" sz="1200" dirty="0"/>
              <a:t>services are stopped until switching back to normal mode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/>
              <a:t>“Simplified Isolated Mode</a:t>
            </a:r>
            <a:r>
              <a:rPr lang="en-US" altLang="ja-JP" sz="1200" dirty="0" smtClean="0"/>
              <a:t>” can be released either manual operation, scheduled or automatic.</a:t>
            </a:r>
          </a:p>
        </p:txBody>
      </p:sp>
      <p:pic>
        <p:nvPicPr>
          <p:cNvPr id="6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324765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40414" y="3799297"/>
            <a:ext cx="280213" cy="51996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699515" y="3674225"/>
            <a:ext cx="720684" cy="569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0" name="Line 195"/>
          <p:cNvSpPr>
            <a:spLocks noChangeShapeType="1"/>
          </p:cNvSpPr>
          <p:nvPr/>
        </p:nvSpPr>
        <p:spPr bwMode="auto">
          <a:xfrm>
            <a:off x="3405867" y="3783839"/>
            <a:ext cx="1046959" cy="562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1" name="Line 198"/>
          <p:cNvSpPr>
            <a:spLocks noChangeShapeType="1"/>
          </p:cNvSpPr>
          <p:nvPr/>
        </p:nvSpPr>
        <p:spPr bwMode="auto">
          <a:xfrm>
            <a:off x="3607390" y="3856915"/>
            <a:ext cx="615125" cy="3485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2" name="Line 199"/>
          <p:cNvSpPr>
            <a:spLocks noChangeShapeType="1"/>
          </p:cNvSpPr>
          <p:nvPr/>
        </p:nvSpPr>
        <p:spPr bwMode="auto">
          <a:xfrm>
            <a:off x="4388531" y="3833025"/>
            <a:ext cx="31668" cy="3485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3" name="Line 200"/>
          <p:cNvSpPr>
            <a:spLocks noChangeShapeType="1"/>
          </p:cNvSpPr>
          <p:nvPr/>
        </p:nvSpPr>
        <p:spPr bwMode="auto">
          <a:xfrm>
            <a:off x="3648654" y="4258834"/>
            <a:ext cx="712047" cy="56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14" name="Picture 201" descr="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452" y="4168894"/>
            <a:ext cx="419359" cy="2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2" descr="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999" y="3654551"/>
            <a:ext cx="419359" cy="2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3" descr="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3140" y="4181542"/>
            <a:ext cx="419360" cy="2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4" descr="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851" y="3667198"/>
            <a:ext cx="419359" cy="2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3643856" y="3651740"/>
            <a:ext cx="577699" cy="815080"/>
            <a:chOff x="2444" y="1091"/>
            <a:chExt cx="314" cy="332"/>
          </a:xfrm>
        </p:grpSpPr>
        <p:sp>
          <p:nvSpPr>
            <p:cNvPr id="20" name="Line 208"/>
            <p:cNvSpPr>
              <a:spLocks noChangeShapeType="1"/>
            </p:cNvSpPr>
            <p:nvPr/>
          </p:nvSpPr>
          <p:spPr bwMode="auto">
            <a:xfrm>
              <a:off x="2444" y="1091"/>
              <a:ext cx="314" cy="3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1" name="Line 209"/>
            <p:cNvSpPr>
              <a:spLocks noChangeShapeType="1"/>
            </p:cNvSpPr>
            <p:nvPr/>
          </p:nvSpPr>
          <p:spPr bwMode="auto">
            <a:xfrm flipV="1">
              <a:off x="2453" y="1109"/>
              <a:ext cx="305" cy="2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4595811" y="3545471"/>
            <a:ext cx="199604" cy="1566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24" name="図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15" y="3370936"/>
            <a:ext cx="1768530" cy="3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3065725" y="3530490"/>
            <a:ext cx="174126" cy="2498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28" name="AutoShape 197"/>
          <p:cNvSpPr>
            <a:spLocks noChangeArrowheads="1"/>
          </p:cNvSpPr>
          <p:nvPr/>
        </p:nvSpPr>
        <p:spPr bwMode="auto">
          <a:xfrm>
            <a:off x="4868838" y="3126921"/>
            <a:ext cx="1503362" cy="24447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8890" rIns="0" bIns="8890"/>
          <a:lstStyle/>
          <a:p>
            <a:r>
              <a:rPr lang="en-US" altLang="ja-JP" dirty="0" smtClean="0"/>
              <a:t>ExpGW</a:t>
            </a:r>
            <a:r>
              <a:rPr lang="en-US" altLang="ja-JP" b="1" dirty="0" smtClean="0"/>
              <a:t>1</a:t>
            </a:r>
            <a:endParaRPr lang="en-US" altLang="ja-JP" b="1" dirty="0"/>
          </a:p>
        </p:txBody>
      </p:sp>
      <p:sp>
        <p:nvSpPr>
          <p:cNvPr id="29" name="Line 217"/>
          <p:cNvSpPr>
            <a:spLocks noChangeShapeType="1"/>
          </p:cNvSpPr>
          <p:nvPr/>
        </p:nvSpPr>
        <p:spPr bwMode="auto">
          <a:xfrm flipV="1">
            <a:off x="4904842" y="3229285"/>
            <a:ext cx="868240" cy="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730349" y="3111810"/>
            <a:ext cx="21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“Simplified Isolated Mode” </a:t>
            </a:r>
            <a:endParaRPr lang="ja-JP" altLang="en-US" sz="1200" dirty="0"/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131231" y="1046768"/>
            <a:ext cx="4353242" cy="2654774"/>
            <a:chOff x="4591296" y="1758765"/>
            <a:chExt cx="4483911" cy="4068263"/>
          </a:xfrm>
        </p:grpSpPr>
        <p:sp>
          <p:nvSpPr>
            <p:cNvPr id="3" name="正方形/長方形 2"/>
            <p:cNvSpPr/>
            <p:nvPr/>
          </p:nvSpPr>
          <p:spPr>
            <a:xfrm>
              <a:off x="4591296" y="1758765"/>
              <a:ext cx="4483911" cy="4057835"/>
            </a:xfrm>
            <a:prstGeom prst="rect">
              <a:avLst/>
            </a:prstGeom>
            <a:noFill/>
            <a:ln w="254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</a:ln>
            <a:effectLst/>
          </p:spPr>
          <p:txBody>
            <a:bodyPr lIns="91376" tIns="45688" rIns="91376" bIns="4568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822" y="3922521"/>
              <a:ext cx="1919112" cy="44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381" y="4510893"/>
              <a:ext cx="2026721" cy="73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</p:pic>
        <p:grpSp>
          <p:nvGrpSpPr>
            <p:cNvPr id="6" name="グループ化 84"/>
            <p:cNvGrpSpPr>
              <a:grpSpLocks/>
            </p:cNvGrpSpPr>
            <p:nvPr/>
          </p:nvGrpSpPr>
          <p:grpSpPr bwMode="auto">
            <a:xfrm>
              <a:off x="6420028" y="2976574"/>
              <a:ext cx="647700" cy="771525"/>
              <a:chOff x="3347864" y="3848023"/>
              <a:chExt cx="648072" cy="771407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3347864" y="4332136"/>
                <a:ext cx="648072" cy="28729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0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NAT</a:t>
                </a:r>
                <a:endParaRPr lang="ja-JP" altLang="en-US" sz="1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848023"/>
                <a:ext cx="325405" cy="442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グループ化 89"/>
            <p:cNvGrpSpPr>
              <a:grpSpLocks/>
            </p:cNvGrpSpPr>
            <p:nvPr/>
          </p:nvGrpSpPr>
          <p:grpSpPr bwMode="auto">
            <a:xfrm>
              <a:off x="7683325" y="2953997"/>
              <a:ext cx="649287" cy="771525"/>
              <a:chOff x="3347864" y="3848023"/>
              <a:chExt cx="648072" cy="771407"/>
            </a:xfrm>
          </p:grpSpPr>
          <p:sp>
            <p:nvSpPr>
              <p:cNvPr id="10" name="角丸四角形 9"/>
              <p:cNvSpPr/>
              <p:nvPr/>
            </p:nvSpPr>
            <p:spPr>
              <a:xfrm>
                <a:off x="3347864" y="4332136"/>
                <a:ext cx="648072" cy="28729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0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NAT</a:t>
                </a:r>
                <a:endParaRPr lang="ja-JP" altLang="en-US" sz="1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848023"/>
                <a:ext cx="325405" cy="442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雲 15"/>
            <p:cNvSpPr/>
            <p:nvPr/>
          </p:nvSpPr>
          <p:spPr>
            <a:xfrm>
              <a:off x="4733382" y="2412834"/>
              <a:ext cx="1474450" cy="50323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dirty="0" smtClean="0">
                  <a:solidFill>
                    <a:prstClr val="white"/>
                  </a:solidFill>
                </a:rPr>
                <a:t>External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dirty="0" smtClean="0">
                  <a:solidFill>
                    <a:prstClr val="white"/>
                  </a:solidFill>
                </a:rPr>
                <a:t>NW</a:t>
              </a:r>
              <a:endParaRPr lang="ja-JP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雲 16"/>
            <p:cNvSpPr/>
            <p:nvPr/>
          </p:nvSpPr>
          <p:spPr>
            <a:xfrm>
              <a:off x="4628445" y="3193353"/>
              <a:ext cx="1083733" cy="583671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 smtClean="0">
                  <a:solidFill>
                    <a:prstClr val="black"/>
                  </a:solidFill>
                </a:rPr>
                <a:t>Internal LAN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8" name="雲 17"/>
            <p:cNvSpPr/>
            <p:nvPr/>
          </p:nvSpPr>
          <p:spPr>
            <a:xfrm>
              <a:off x="6643334" y="2363091"/>
              <a:ext cx="1501775" cy="293687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kumimoji="0" lang="en-US" altLang="ja-JP" sz="1000" kern="0" dirty="0">
                  <a:solidFill>
                    <a:prstClr val="white"/>
                  </a:solidFill>
                  <a:latin typeface="+mn-lt"/>
                </a:rPr>
                <a:t>SIP carrier 1</a:t>
              </a:r>
              <a:endParaRPr kumimoji="0" lang="ja-JP" altLang="en-US" sz="1000" kern="0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9" name="雲 18"/>
            <p:cNvSpPr/>
            <p:nvPr/>
          </p:nvSpPr>
          <p:spPr>
            <a:xfrm>
              <a:off x="7529335" y="2605097"/>
              <a:ext cx="1501775" cy="292100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kumimoji="0" lang="en-US" altLang="ja-JP" sz="1000" kern="0" dirty="0">
                  <a:solidFill>
                    <a:prstClr val="white"/>
                  </a:solidFill>
                  <a:latin typeface="+mn-lt"/>
                </a:rPr>
                <a:t>SIP carrier 2</a:t>
              </a:r>
              <a:endParaRPr kumimoji="0" lang="ja-JP" altLang="en-US" sz="1000" kern="0" dirty="0">
                <a:solidFill>
                  <a:prstClr val="white"/>
                </a:solidFill>
                <a:latin typeface="+mn-lt"/>
              </a:endParaRPr>
            </a:p>
          </p:txBody>
        </p:sp>
        <p:cxnSp>
          <p:nvCxnSpPr>
            <p:cNvPr id="20" name="直線コネクタ 150"/>
            <p:cNvCxnSpPr>
              <a:cxnSpLocks noChangeShapeType="1"/>
            </p:cNvCxnSpPr>
            <p:nvPr/>
          </p:nvCxnSpPr>
          <p:spPr bwMode="auto">
            <a:xfrm flipH="1">
              <a:off x="7744178" y="3709291"/>
              <a:ext cx="87313" cy="454906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線コネクタ 150"/>
            <p:cNvCxnSpPr>
              <a:cxnSpLocks noChangeShapeType="1"/>
            </p:cNvCxnSpPr>
            <p:nvPr/>
          </p:nvCxnSpPr>
          <p:spPr bwMode="auto">
            <a:xfrm>
              <a:off x="6764690" y="3737513"/>
              <a:ext cx="189266" cy="370240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線コネクタ 150"/>
            <p:cNvCxnSpPr>
              <a:cxnSpLocks noChangeShapeType="1"/>
              <a:stCxn id="16" idx="1"/>
            </p:cNvCxnSpPr>
            <p:nvPr/>
          </p:nvCxnSpPr>
          <p:spPr bwMode="auto">
            <a:xfrm>
              <a:off x="5470607" y="2915534"/>
              <a:ext cx="1325304" cy="1282530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線コネクタ 150"/>
            <p:cNvCxnSpPr>
              <a:cxnSpLocks noChangeShapeType="1"/>
              <a:stCxn id="17" idx="1"/>
            </p:cNvCxnSpPr>
            <p:nvPr/>
          </p:nvCxnSpPr>
          <p:spPr bwMode="auto">
            <a:xfrm>
              <a:off x="5170312" y="3776403"/>
              <a:ext cx="1535289" cy="399084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コネクタ 150"/>
            <p:cNvCxnSpPr>
              <a:cxnSpLocks noChangeShapeType="1"/>
              <a:endCxn id="11" idx="0"/>
            </p:cNvCxnSpPr>
            <p:nvPr/>
          </p:nvCxnSpPr>
          <p:spPr bwMode="auto">
            <a:xfrm flipH="1">
              <a:off x="7990619" y="2817468"/>
              <a:ext cx="235982" cy="136529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コネクタ 150"/>
            <p:cNvCxnSpPr>
              <a:cxnSpLocks noChangeShapeType="1"/>
            </p:cNvCxnSpPr>
            <p:nvPr/>
          </p:nvCxnSpPr>
          <p:spPr bwMode="auto">
            <a:xfrm flipH="1">
              <a:off x="6818489" y="2619913"/>
              <a:ext cx="397757" cy="426684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コネクタ 150"/>
            <p:cNvCxnSpPr>
              <a:cxnSpLocks noChangeShapeType="1"/>
            </p:cNvCxnSpPr>
            <p:nvPr/>
          </p:nvCxnSpPr>
          <p:spPr bwMode="auto">
            <a:xfrm>
              <a:off x="4794777" y="5391336"/>
              <a:ext cx="4100867" cy="25928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線コネクタ 150"/>
            <p:cNvCxnSpPr>
              <a:cxnSpLocks noChangeShapeType="1"/>
            </p:cNvCxnSpPr>
            <p:nvPr/>
          </p:nvCxnSpPr>
          <p:spPr bwMode="auto">
            <a:xfrm>
              <a:off x="7171089" y="4245514"/>
              <a:ext cx="19933" cy="1160461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線コネクタ 150"/>
            <p:cNvCxnSpPr>
              <a:cxnSpLocks noChangeShapeType="1"/>
            </p:cNvCxnSpPr>
            <p:nvPr/>
          </p:nvCxnSpPr>
          <p:spPr bwMode="auto">
            <a:xfrm flipH="1">
              <a:off x="5410200" y="5054600"/>
              <a:ext cx="12701" cy="355600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テキスト ボックス 148"/>
            <p:cNvSpPr txBox="1">
              <a:spLocks noChangeArrowheads="1"/>
            </p:cNvSpPr>
            <p:nvPr/>
          </p:nvSpPr>
          <p:spPr bwMode="auto">
            <a:xfrm>
              <a:off x="4792134" y="4321715"/>
              <a:ext cx="1890888" cy="37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 dirty="0" smtClean="0">
                  <a:solidFill>
                    <a:srgbClr val="000000"/>
                  </a:solidFill>
                  <a:latin typeface="+mn-lt"/>
                </a:rPr>
                <a:t>NSX1000/NSX2000</a:t>
              </a:r>
              <a:endParaRPr lang="en-US" altLang="ja-JP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391400" y="4203700"/>
              <a:ext cx="1346200" cy="37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+mn-lt"/>
                </a:rPr>
                <a:t>L3-switch</a:t>
              </a:r>
              <a:endParaRPr kumimoji="1" lang="ja-JP" altLang="en-US" sz="1000" dirty="0">
                <a:latin typeface="+mn-lt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919135" y="5449711"/>
              <a:ext cx="3932766" cy="37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+mn-lt"/>
                </a:rPr>
                <a:t>Default GW of NSX1000/2000 is  L3-switch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612922" y="1787878"/>
              <a:ext cx="4346221" cy="37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sz="1000" b="1" dirty="0" smtClean="0">
                  <a:solidFill>
                    <a:srgbClr val="0033CC"/>
                  </a:solidFill>
                  <a:latin typeface="+mn-lt"/>
                </a:rPr>
                <a:t> One NSX1000/2000 support multiple SIP provider  and multiple LAN segment</a:t>
              </a:r>
              <a:endParaRPr lang="en-US" altLang="ja-JP" sz="1000" b="1" dirty="0">
                <a:solidFill>
                  <a:srgbClr val="0033CC"/>
                </a:solidFill>
                <a:latin typeface="+mn-lt"/>
              </a:endParaRPr>
            </a:p>
          </p:txBody>
        </p:sp>
      </p:grpSp>
      <p:sp>
        <p:nvSpPr>
          <p:cNvPr id="40" name="Rectangle 1232"/>
          <p:cNvSpPr>
            <a:spLocks noChangeArrowheads="1"/>
          </p:cNvSpPr>
          <p:nvPr/>
        </p:nvSpPr>
        <p:spPr bwMode="auto">
          <a:xfrm>
            <a:off x="928873" y="732617"/>
            <a:ext cx="5849815" cy="30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1600" dirty="0" smtClean="0">
                <a:latin typeface="Arial" pitchFamily="34" charset="0"/>
              </a:rPr>
              <a:t>Multiple LAN network support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1600" dirty="0"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927128" y="3790460"/>
            <a:ext cx="7433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sz="1200" dirty="0" smtClean="0"/>
              <a:t>There is only 1 NAT Traversal rule can be set in the past.</a:t>
            </a:r>
          </a:p>
          <a:p>
            <a:pPr latinLnBrk="1"/>
            <a:r>
              <a:rPr lang="en-US" altLang="ja-JP" sz="1200" dirty="0" smtClean="0"/>
              <a:t>8 different NAT Traversal rule settings can be set.</a:t>
            </a:r>
          </a:p>
          <a:p>
            <a:pPr latinLnBrk="1"/>
            <a:r>
              <a:rPr lang="en-US" altLang="ja-JP" sz="1200" dirty="0" smtClean="0"/>
              <a:t>So up to 8 multiple SIP carrier can be supported even all of them need individual NAT Traversal rule.</a:t>
            </a:r>
            <a:endParaRPr lang="ja-JP" altLang="ja-JP" sz="1200" dirty="0"/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32843" y="1810880"/>
            <a:ext cx="604617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6" tIns="30479" rIns="30479" bIns="30479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2</a:t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How it work?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 bwMode="auto">
          <a:xfrm>
            <a:off x="4106930" y="1445080"/>
            <a:ext cx="2049246" cy="95859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217735" y="1229056"/>
            <a:ext cx="6738641" cy="2170786"/>
            <a:chOff x="1187624" y="1167594"/>
            <a:chExt cx="6738641" cy="2170786"/>
          </a:xfrm>
        </p:grpSpPr>
        <p:pic>
          <p:nvPicPr>
            <p:cNvPr id="6" name="Picture 2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15889"/>
              <a:ext cx="1770089" cy="38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377" y="1419622"/>
              <a:ext cx="1770089" cy="38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グループ化 7"/>
            <p:cNvGrpSpPr/>
            <p:nvPr/>
          </p:nvGrpSpPr>
          <p:grpSpPr>
            <a:xfrm>
              <a:off x="1187624" y="1167594"/>
              <a:ext cx="4752528" cy="2170786"/>
              <a:chOff x="1187624" y="1167594"/>
              <a:chExt cx="4752528" cy="2170786"/>
            </a:xfrm>
          </p:grpSpPr>
          <p:pic>
            <p:nvPicPr>
              <p:cNvPr id="19457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167594"/>
                <a:ext cx="4752528" cy="2170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正方形/長方形 4"/>
              <p:cNvSpPr/>
              <p:nvPr/>
            </p:nvSpPr>
            <p:spPr bwMode="auto">
              <a:xfrm>
                <a:off x="3563888" y="3111810"/>
                <a:ext cx="2304256" cy="172469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0" name="正方形/長方形 9"/>
            <p:cNvSpPr/>
            <p:nvPr/>
          </p:nvSpPr>
          <p:spPr bwMode="auto">
            <a:xfrm>
              <a:off x="3344630" y="2226226"/>
              <a:ext cx="516488" cy="215444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50" charset="-128"/>
                </a:rPr>
                <a:t>Switch</a:t>
              </a:r>
              <a:endParaRPr kumimoji="1" lang="ja-JP" altLang="en-US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946831" y="1805822"/>
              <a:ext cx="2421819" cy="28675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</a:endParaRPr>
            </a:p>
          </p:txBody>
        </p:sp>
        <p:pic>
          <p:nvPicPr>
            <p:cNvPr id="12" name="Picture 2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198" y="1425775"/>
              <a:ext cx="1770089" cy="38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419622"/>
              <a:ext cx="1770089" cy="38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正方形/長方形 3"/>
          <p:cNvSpPr/>
          <p:nvPr/>
        </p:nvSpPr>
        <p:spPr>
          <a:xfrm>
            <a:off x="1692467" y="3100388"/>
            <a:ext cx="3041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+mn-lt"/>
              </a:rPr>
              <a:t>IP phones recognize Secondary Unit </a:t>
            </a:r>
          </a:p>
          <a:p>
            <a:r>
              <a:rPr lang="en-US" altLang="ja-JP" sz="1200" dirty="0" smtClean="0">
                <a:latin typeface="+mn-lt"/>
              </a:rPr>
              <a:t>as same PBX thus same IP address. </a:t>
            </a:r>
            <a:endParaRPr lang="ja-JP" altLang="ja-JP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73284" y="3776722"/>
            <a:ext cx="630307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System, Maintenance, Remote(Optional) AK required to Secondary Unit.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Other than this 30 days Temporary </a:t>
            </a:r>
            <a:r>
              <a:rPr lang="en-US" altLang="ja-JP" dirty="0">
                <a:solidFill>
                  <a:srgbClr val="FF0000"/>
                </a:solidFill>
              </a:rPr>
              <a:t>AK deployed  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99592" y="879562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1+1 </a:t>
            </a:r>
            <a:r>
              <a:rPr lang="en-US" altLang="ja-JP" dirty="0" smtClean="0"/>
              <a:t>redundancy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28284" y="2010662"/>
            <a:ext cx="5822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LAN1/2</a:t>
            </a:r>
            <a:endParaRPr kumimoji="1" lang="ja-JP" altLang="en-US" sz="9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64657" y="2060692"/>
            <a:ext cx="529283" cy="253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LAN1/2</a:t>
            </a:r>
            <a:endParaRPr kumimoji="1" lang="ja-JP" altLang="en-US" sz="900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602874" y="1264681"/>
            <a:ext cx="1625582" cy="95859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391980" y="1417081"/>
            <a:ext cx="1044116" cy="95859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480212" y="1257996"/>
            <a:ext cx="1248423" cy="2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lt"/>
              </a:rPr>
              <a:t>Secondary Unit</a:t>
            </a:r>
            <a:endParaRPr lang="ja-JP" altLang="ja-JP" sz="9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3599892" y="2249043"/>
            <a:ext cx="331864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6732240" y="1841124"/>
            <a:ext cx="0" cy="40827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>
            <a:off x="3239852" y="1733112"/>
            <a:ext cx="2772308" cy="1086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下カーブ矢印 25"/>
          <p:cNvSpPr/>
          <p:nvPr/>
        </p:nvSpPr>
        <p:spPr bwMode="auto">
          <a:xfrm>
            <a:off x="2987824" y="1013032"/>
            <a:ext cx="3492388" cy="403593"/>
          </a:xfrm>
          <a:prstGeom prst="curvedDownArrow">
            <a:avLst/>
          </a:prstGeom>
          <a:solidFill>
            <a:schemeClr val="accent2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07963" y="843558"/>
            <a:ext cx="18318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Automatic Switch over</a:t>
            </a:r>
          </a:p>
          <a:p>
            <a:pPr algn="ctr"/>
            <a:r>
              <a:rPr lang="en-US" altLang="ja-JP" sz="1200" dirty="0" smtClean="0"/>
              <a:t>by own method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84233" y="1455626"/>
            <a:ext cx="18318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</a:t>
            </a:r>
            <a:r>
              <a:rPr lang="en-US" altLang="ja-JP" sz="1200" dirty="0" smtClean="0"/>
              <a:t>utomatic Data </a:t>
            </a:r>
            <a:r>
              <a:rPr kumimoji="1" lang="en-US" altLang="ja-JP" sz="1200" dirty="0" smtClean="0"/>
              <a:t>Transfer</a:t>
            </a:r>
          </a:p>
          <a:p>
            <a:pPr algn="ctr"/>
            <a:r>
              <a:rPr lang="en-US" altLang="ja-JP" sz="1200" dirty="0"/>
              <a:t>b</a:t>
            </a:r>
            <a:r>
              <a:rPr lang="en-US" altLang="ja-JP" sz="1200" dirty="0" smtClean="0"/>
              <a:t>y LAN3 connection</a:t>
            </a:r>
            <a:endParaRPr kumimoji="1" lang="ja-JP" altLang="en-US" sz="1200" dirty="0"/>
          </a:p>
        </p:txBody>
      </p:sp>
      <p:sp>
        <p:nvSpPr>
          <p:cNvPr id="33" name="フローチャート : カード 32"/>
          <p:cNvSpPr/>
          <p:nvPr/>
        </p:nvSpPr>
        <p:spPr bwMode="auto">
          <a:xfrm>
            <a:off x="830256" y="2448865"/>
            <a:ext cx="828092" cy="615748"/>
          </a:xfrm>
          <a:prstGeom prst="flowChartPunchedCard">
            <a:avLst/>
          </a:prstGeom>
          <a:solidFill>
            <a:schemeClr val="accent2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AK</a:t>
            </a:r>
            <a:endParaRPr kumimoji="1" lang="ja-JP" altLang="en-US" sz="16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4" name="フローチャート : カード 33"/>
          <p:cNvSpPr/>
          <p:nvPr/>
        </p:nvSpPr>
        <p:spPr bwMode="auto">
          <a:xfrm>
            <a:off x="6918537" y="2460058"/>
            <a:ext cx="828092" cy="615748"/>
          </a:xfrm>
          <a:prstGeom prst="flowChartPunchedCard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Temp AK</a:t>
            </a:r>
            <a:endParaRPr kumimoji="1" lang="ja-JP" altLang="en-US" sz="16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V="1">
            <a:off x="7014379" y="3200658"/>
            <a:ext cx="271775" cy="6312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>
            <a:off x="6048164" y="1599642"/>
            <a:ext cx="48603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LAN3</a:t>
            </a:r>
            <a:endParaRPr kumimoji="1" lang="ja-JP" altLang="en-US" sz="9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71800" y="1594136"/>
            <a:ext cx="48603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LAN3</a:t>
            </a:r>
            <a:endParaRPr kumimoji="1" lang="ja-JP" altLang="en-US" sz="900" dirty="0"/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5094531" y="2247714"/>
            <a:ext cx="0" cy="55559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図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2643758"/>
            <a:ext cx="1768530" cy="3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4782131" y="3064613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+mn-lt"/>
              </a:rPr>
              <a:t>Expansion GW</a:t>
            </a:r>
          </a:p>
          <a:p>
            <a:r>
              <a:rPr lang="en-US" altLang="ja-JP" sz="1200" dirty="0">
                <a:latin typeface="+mn-lt"/>
              </a:rPr>
              <a:t>r</a:t>
            </a:r>
            <a:r>
              <a:rPr lang="en-US" altLang="ja-JP" sz="1200" dirty="0" smtClean="0">
                <a:latin typeface="+mn-lt"/>
              </a:rPr>
              <a:t>estart and</a:t>
            </a:r>
          </a:p>
          <a:p>
            <a:r>
              <a:rPr lang="en-US" altLang="ja-JP" sz="1200" dirty="0" smtClean="0">
                <a:latin typeface="+mn-lt"/>
              </a:rPr>
              <a:t>reconnect to Secondary. </a:t>
            </a:r>
            <a:endParaRPr lang="ja-JP" altLang="ja-JP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2" y="1144710"/>
            <a:ext cx="6043797" cy="328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99592" y="879562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1+1 </a:t>
            </a:r>
            <a:r>
              <a:rPr lang="en-US" altLang="ja-JP" dirty="0" smtClean="0"/>
              <a:t>redundancy</a:t>
            </a:r>
            <a:endParaRPr lang="ja-JP" altLang="en-US" dirty="0"/>
          </a:p>
        </p:txBody>
      </p:sp>
      <p:sp>
        <p:nvSpPr>
          <p:cNvPr id="4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25516" y="893607"/>
            <a:ext cx="408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All </a:t>
            </a:r>
            <a:r>
              <a:rPr lang="en-US" altLang="ja-JP" dirty="0" err="1" smtClean="0"/>
              <a:t>Aks</a:t>
            </a:r>
            <a:r>
              <a:rPr lang="en-US" altLang="ja-JP" dirty="0" smtClean="0"/>
              <a:t> that copied visible at Secondary NSX.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95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31101"/>
              </p:ext>
            </p:extLst>
          </p:nvPr>
        </p:nvGraphicFramePr>
        <p:xfrm>
          <a:off x="935596" y="1023578"/>
          <a:ext cx="7416378" cy="22446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279"/>
                <a:gridCol w="4904099"/>
              </a:tblGrid>
              <a:tr h="234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Item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Basic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feature support</a:t>
                      </a:r>
                      <a:endParaRPr kumimoji="1" lang="en-US" altLang="ja-JP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Switching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Condition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Auto + Manual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Switch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back Condition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Manual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81928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Data Transfer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Refer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following Slide about detail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Target data to transfer 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Most of system data except data stick with unit(</a:t>
                      </a:r>
                      <a:r>
                        <a:rPr kumimoji="1" lang="en-US" altLang="ja-JP" sz="1000" b="1" baseline="0" dirty="0" err="1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ie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IP address </a:t>
                      </a:r>
                      <a:r>
                        <a:rPr kumimoji="1" lang="en-US" altLang="ja-JP" sz="1000" b="1" baseline="0" dirty="0" err="1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etc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)  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55915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P2P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call kept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NT55X/NT511/NT54X/NT560 - NT55X/NT511/NT54X/NT560</a:t>
                      </a:r>
                      <a:endParaRPr kumimoji="1" lang="ja-JP" altLang="en-US" sz="1000" b="1" dirty="0" smtClean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Call via DSP kept 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000" b="1" dirty="0" smtClean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Secondary server AK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ja-JP" sz="1000" b="1" dirty="0" smtClean="0"/>
                        <a:t>1)System AK, 2)Maintenance</a:t>
                      </a:r>
                      <a:r>
                        <a:rPr lang="en-US" altLang="ja-JP" sz="1000" b="1" baseline="0" dirty="0" smtClean="0"/>
                        <a:t> AK/</a:t>
                      </a:r>
                      <a:r>
                        <a:rPr lang="en-US" altLang="ja-JP" sz="1000" b="1" dirty="0" smtClean="0"/>
                        <a:t>[Mandatory] 3)Remote Maintenance AK [Op]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  <a:tr h="2343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APL server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Automatic switch (Status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initialize)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899592" y="663538"/>
            <a:ext cx="175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663538"/>
            <a:ext cx="7025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P2P call kept is available only for the internal call between NT55x/511s/54X/560.</a:t>
            </a:r>
            <a:endParaRPr lang="ja-JP" altLang="en-US" dirty="0"/>
          </a:p>
        </p:txBody>
      </p:sp>
      <p:sp>
        <p:nvSpPr>
          <p:cNvPr id="8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graphicFrame>
        <p:nvGraphicFramePr>
          <p:cNvPr id="11" name="Group 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5059"/>
              </p:ext>
            </p:extLst>
          </p:nvPr>
        </p:nvGraphicFramePr>
        <p:xfrm>
          <a:off x="512630" y="1238493"/>
          <a:ext cx="8143875" cy="2778158"/>
        </p:xfrm>
        <a:graphic>
          <a:graphicData uri="http://schemas.openxmlformats.org/drawingml/2006/table">
            <a:tbl>
              <a:tblPr/>
              <a:tblGrid>
                <a:gridCol w="1255785"/>
                <a:gridCol w="1052423"/>
                <a:gridCol w="731854"/>
                <a:gridCol w="1016000"/>
                <a:gridCol w="1047750"/>
                <a:gridCol w="1079500"/>
                <a:gridCol w="946150"/>
                <a:gridCol w="1014413"/>
              </a:tblGrid>
              <a:tr h="3949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NT55x (*1)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NT511 (*2)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NT54x, NT560(*3)</a:t>
                      </a:r>
                      <a:endParaRPr kumimoji="0" lang="ja-JP" altLang="ja-JP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NT3xx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HDV series,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TGP600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ja-JP" sz="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Party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SIP Phone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DPT, APT,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SLT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DECT PS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Soft-phone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7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NT55x (*1), NT511 (*2)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NT54x, NT560(*3)</a:t>
                      </a: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　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OK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NT3xx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HDV series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TGP600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ja-JP" sz="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Party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SIP Phone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DPT, APT,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SLT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DECT PS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Soft-phone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NA</a:t>
                      </a:r>
                      <a:endParaRPr kumimoji="0" lang="ja-JP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649511" y="4030968"/>
            <a:ext cx="79208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Note) *1 : It is necessary to update firmware to </a:t>
            </a:r>
            <a:r>
              <a:rPr lang="en-US" altLang="ja-JP" sz="1100" dirty="0" smtClean="0"/>
              <a:t>V02.000.005 or later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*2 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: It is necessary to update firmware to </a:t>
            </a:r>
            <a:r>
              <a:rPr lang="en-US" altLang="ja-JP" sz="1100" dirty="0" smtClean="0"/>
              <a:t>V02.000.003 </a:t>
            </a:r>
            <a:r>
              <a:rPr lang="en-US" altLang="ja-JP" sz="1100" dirty="0"/>
              <a:t>or later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ja-JP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663538"/>
            <a:ext cx="7025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P2P call kept is available only for the internal call between NT55x/511s/54X/560.</a:t>
            </a:r>
            <a:endParaRPr lang="ja-JP" altLang="en-US" dirty="0"/>
          </a:p>
        </p:txBody>
      </p:sp>
      <p:sp>
        <p:nvSpPr>
          <p:cNvPr id="8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0" y="1249431"/>
            <a:ext cx="3742732" cy="90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6" y="2230556"/>
            <a:ext cx="3828606" cy="75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2" y="3096590"/>
            <a:ext cx="4935682" cy="11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/>
          <p:cNvSpPr/>
          <p:nvPr/>
        </p:nvSpPr>
        <p:spPr bwMode="auto">
          <a:xfrm>
            <a:off x="1141919" y="1846052"/>
            <a:ext cx="3466375" cy="146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139051" y="2688532"/>
            <a:ext cx="3466375" cy="146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79237" y="3660402"/>
            <a:ext cx="4194314" cy="146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8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230496" y="1592138"/>
            <a:ext cx="4752528" cy="2170786"/>
            <a:chOff x="1187624" y="1167594"/>
            <a:chExt cx="4752528" cy="2170786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67594"/>
              <a:ext cx="4752528" cy="217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 bwMode="auto">
            <a:xfrm>
              <a:off x="3563888" y="3111810"/>
              <a:ext cx="2304256" cy="17246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899592" y="663538"/>
            <a:ext cx="3740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-Data transfer flow- 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2571787" y="1445181"/>
            <a:ext cx="1649186" cy="293914"/>
          </a:xfrm>
          <a:prstGeom prst="rightArrow">
            <a:avLst/>
          </a:prstGeom>
          <a:solidFill>
            <a:srgbClr val="FFC000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50" charset="-128"/>
              </a:rPr>
              <a:t>While Primary Active</a:t>
            </a:r>
            <a:endParaRPr kumimoji="1" lang="ja-JP" altLang="en-US" sz="1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11" name="左矢印 10"/>
          <p:cNvSpPr/>
          <p:nvPr/>
        </p:nvSpPr>
        <p:spPr bwMode="auto">
          <a:xfrm>
            <a:off x="2563623" y="1118523"/>
            <a:ext cx="1649186" cy="277586"/>
          </a:xfrm>
          <a:prstGeom prst="leftArrow">
            <a:avLst/>
          </a:prstGeom>
          <a:solidFill>
            <a:srgbClr val="00B050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50" charset="-128"/>
              </a:rPr>
              <a:t>While Secondary Active</a:t>
            </a:r>
            <a:endParaRPr kumimoji="1" lang="ja-JP" altLang="en-US" sz="1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7146" y="1242220"/>
            <a:ext cx="1785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Transfer Flow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899591" y="3421398"/>
            <a:ext cx="79208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-Normal operation condition, means Primary as Active unit and Secondary as Stand-by unit then Data transfer deployed from Primary to Secondary. The data can be transferred even Secondary become Active Unit.   </a:t>
            </a:r>
            <a:endParaRPr lang="ja-JP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-Primary unit connection to Secondary has to resume within </a:t>
            </a:r>
            <a:r>
              <a:rPr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30days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Primary failure, otherwise Secondary unit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stopped.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-While Secondary Unit become active unit then it can continue to work after Primary unit re-connecting </a:t>
            </a:r>
          </a:p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network. </a:t>
            </a:r>
            <a:endParaRPr lang="ja-JP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200511" y="2327368"/>
            <a:ext cx="1283847" cy="469232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LAN 3 IP address/Fixed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dirty="0" smtClean="0">
                <a:latin typeface="+mn-lt"/>
              </a:rPr>
              <a:t>Primary :222.0.0.1</a:t>
            </a:r>
          </a:p>
          <a:p>
            <a:r>
              <a:rPr lang="en-US" altLang="ja-JP" sz="800" dirty="0" smtClean="0">
                <a:latin typeface="+mn-lt"/>
              </a:rPr>
              <a:t>Secondary :222.0.0.2</a:t>
            </a:r>
            <a:endParaRPr kumimoji="1" lang="en-US" altLang="ja-JP" sz="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215035" y="2374258"/>
            <a:ext cx="90164" cy="777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67482"/>
              </p:ext>
            </p:extLst>
          </p:nvPr>
        </p:nvGraphicFramePr>
        <p:xfrm>
          <a:off x="1043608" y="1094945"/>
          <a:ext cx="7200800" cy="259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183"/>
                <a:gridCol w="4535617"/>
              </a:tblGrid>
              <a:tr h="199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Data type</a:t>
                      </a: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Transfer timing</a:t>
                      </a:r>
                      <a:endParaRPr lang="ja-JP" sz="900" kern="1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System configuration data</a:t>
                      </a: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Periodic System data save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Data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change and save or log out from Web MC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明朝"/>
                        <a:cs typeface="ＭＳ Ｐゴシック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UM prompt</a:t>
                      </a:r>
                      <a:endParaRPr lang="ja-JP" sz="900" kern="1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Store/delete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明朝"/>
                        <a:cs typeface="ＭＳ Ｐゴシック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UM stored message</a:t>
                      </a:r>
                      <a:endParaRPr lang="ja-JP" sz="900" kern="1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Store/delete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message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marL="66675" indent="-66675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OGM</a:t>
                      </a:r>
                      <a:r>
                        <a:rPr lang="ja-JP" sz="900" kern="100" dirty="0" err="1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MOH/BGM recorded data</a:t>
                      </a: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Store/delete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SMDR</a:t>
                      </a:r>
                      <a:endParaRPr lang="ja-JP" sz="900" kern="1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effectLst/>
                        </a:rPr>
                        <a:t>While</a:t>
                      </a:r>
                      <a:r>
                        <a:rPr lang="en-US" altLang="ja-JP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EXT terminate call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Call log</a:t>
                      </a:r>
                      <a:endParaRPr lang="ja-JP" sz="900" kern="1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data save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altLang="ja-JP" sz="9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hotel feature</a:t>
                      </a: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Store/delete data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ACD report data</a:t>
                      </a: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effectLst/>
                        </a:rPr>
                        <a:t>Create</a:t>
                      </a:r>
                      <a:r>
                        <a:rPr lang="en-US" altLang="ja-JP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Report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899592" y="663538"/>
            <a:ext cx="3748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-Transferring Data- 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1374" y="3687874"/>
            <a:ext cx="7279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Data Transfer start after completing process mention above.</a:t>
            </a:r>
          </a:p>
          <a:p>
            <a:r>
              <a:rPr lang="en-US" altLang="ja-JP" dirty="0" smtClean="0"/>
              <a:t>The Max bandwidth over LAN 3 connection would be 36.9Mbps.</a:t>
            </a:r>
          </a:p>
        </p:txBody>
      </p:sp>
      <p:sp>
        <p:nvSpPr>
          <p:cNvPr id="7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3608" y="1203123"/>
            <a:ext cx="3492388" cy="122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624" tIns="30312" rIns="30312" bIns="3031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Chapter1 Overview</a:t>
            </a:r>
            <a:r>
              <a:rPr lang="en-US" altLang="ja-JP" sz="1400" dirty="0" smtClean="0"/>
              <a:t>  </a:t>
            </a:r>
            <a:r>
              <a:rPr lang="ja-JP" altLang="en-US" sz="1400" dirty="0"/>
              <a:t>　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 altLang="ja-JP" sz="1400" u="sng" dirty="0" smtClean="0"/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Chapter2 How it work?</a:t>
            </a:r>
            <a:endParaRPr lang="en-US" altLang="ja-JP" sz="1400" u="sng" dirty="0"/>
          </a:p>
          <a:p>
            <a:pPr>
              <a:spcBef>
                <a:spcPct val="10000"/>
              </a:spcBef>
              <a:buFontTx/>
              <a:buNone/>
            </a:pPr>
            <a:endParaRPr lang="en-US" altLang="ja-JP" sz="1400" u="sng" dirty="0" smtClean="0"/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ja-JP" sz="1400" u="sng" dirty="0" smtClean="0"/>
              <a:t>Chapter3 How to program?</a:t>
            </a:r>
            <a:endParaRPr lang="en-US" altLang="ja-JP" sz="1400" u="sng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78942" y="52636"/>
            <a:ext cx="3297115" cy="4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24" tIns="30312" rIns="30312" bIns="3031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bg1"/>
                </a:solidFill>
                <a:sym typeface="ＭＳ Ｐゴシック" pitchFamily="50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29961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99592" y="699542"/>
            <a:ext cx="29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-Condition-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99591" y="1115679"/>
            <a:ext cx="74606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ja-JP" sz="1000" dirty="0" smtClean="0">
                <a:latin typeface="+mn-lt"/>
              </a:rPr>
              <a:t>- Data synchronization only for 2 units redundancy structure. </a:t>
            </a:r>
          </a:p>
          <a:p>
            <a:pPr marL="171450" lvl="0" indent="-171450" latinLnBrk="1">
              <a:buFontTx/>
              <a:buChar char="-"/>
            </a:pPr>
            <a:endParaRPr lang="en-US" altLang="ja-JP" sz="1000" dirty="0">
              <a:latin typeface="+mn-lt"/>
            </a:endParaRPr>
          </a:p>
          <a:p>
            <a:pPr latinLnBrk="1"/>
            <a:r>
              <a:rPr lang="en-US" altLang="ja-JP" sz="1000" dirty="0" smtClean="0">
                <a:latin typeface="+mn-lt"/>
              </a:rPr>
              <a:t>- Primary unit and Secondary unit need to be connected to same L2SW that support  </a:t>
            </a:r>
            <a:r>
              <a:rPr lang="ja-JP" altLang="ja-JP" sz="1000" dirty="0">
                <a:latin typeface="+mn-lt"/>
              </a:rPr>
              <a:t>Gratuitous </a:t>
            </a:r>
            <a:r>
              <a:rPr lang="ja-JP" altLang="ja-JP" sz="1000" dirty="0" smtClean="0">
                <a:latin typeface="+mn-lt"/>
              </a:rPr>
              <a:t>ARP</a:t>
            </a:r>
            <a:r>
              <a:rPr lang="en-US" altLang="ja-JP" sz="1000" dirty="0" smtClean="0">
                <a:latin typeface="+mn-lt"/>
              </a:rPr>
              <a:t>.</a:t>
            </a:r>
          </a:p>
          <a:p>
            <a:pPr latinLnBrk="1"/>
            <a:r>
              <a:rPr lang="en-US" altLang="ja-JP" sz="1000" dirty="0">
                <a:latin typeface="+mn-lt"/>
              </a:rPr>
              <a:t> </a:t>
            </a:r>
            <a:endParaRPr lang="ja-JP" altLang="ja-JP" sz="1000" dirty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Firmware on both unit has to be exactly same.</a:t>
            </a:r>
          </a:p>
          <a:p>
            <a:endParaRPr lang="en-US" altLang="ja-JP" sz="1000" dirty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Data transfer is automatically conducted. It is possible to  suspend data transfer by setting from Web-MC. Also </a:t>
            </a:r>
          </a:p>
          <a:p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resume transfer as well.</a:t>
            </a:r>
          </a:p>
          <a:p>
            <a:pPr marL="171450" indent="-171450">
              <a:buFontTx/>
              <a:buChar char="-"/>
            </a:pPr>
            <a:endParaRPr lang="en-US" altLang="ja-JP" sz="1000" dirty="0" smtClean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There is Active unit and Stand-by unit. Installer or Admin or user can make setting change while one of them </a:t>
            </a:r>
          </a:p>
          <a:p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work as Active unit.</a:t>
            </a:r>
          </a:p>
          <a:p>
            <a:endParaRPr lang="en-US" altLang="ja-JP" sz="1000" dirty="0" smtClean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If there is some issue present and data transfer process is suspended then this situation kept as error into error log</a:t>
            </a:r>
          </a:p>
          <a:p>
            <a:r>
              <a:rPr lang="en-US" altLang="ja-JP" sz="1000" dirty="0" smtClean="0">
                <a:latin typeface="+mn-lt"/>
              </a:rPr>
              <a:t>   and suspending data transfer.</a:t>
            </a:r>
          </a:p>
          <a:p>
            <a:endParaRPr lang="en-US" altLang="ja-JP" sz="1000" dirty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There is no guarantee about matching system data in between two units so it is necessary to re-start data transfer   </a:t>
            </a:r>
          </a:p>
          <a:p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process by manual when Stand-By Unit become Active unit.</a:t>
            </a:r>
            <a:endParaRPr lang="ja-JP" altLang="en-US" sz="1000" dirty="0">
              <a:latin typeface="+mn-lt"/>
            </a:endParaRPr>
          </a:p>
        </p:txBody>
      </p:sp>
      <p:sp>
        <p:nvSpPr>
          <p:cNvPr id="5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30195" y="748310"/>
            <a:ext cx="286390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NSX Region code and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SSD size has to be exactly matched.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Otherwise  doesn’t work.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39047" y="3824113"/>
            <a:ext cx="698000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Logically Media Converter can be used as range extender for Log distance 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Pri</a:t>
            </a:r>
            <a:r>
              <a:rPr lang="en-US" altLang="ja-JP" sz="1200" dirty="0" smtClean="0">
                <a:solidFill>
                  <a:srgbClr val="FF0000"/>
                </a:solidFill>
              </a:rPr>
              <a:t>-Sec installation. But we have never tested so far. </a:t>
            </a:r>
          </a:p>
        </p:txBody>
      </p:sp>
    </p:spTree>
    <p:extLst>
      <p:ext uri="{BB962C8B-B14F-4D97-AF65-F5344CB8AC3E}">
        <p14:creationId xmlns:p14="http://schemas.microsoft.com/office/powerpoint/2010/main" val="10762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24" y="1236851"/>
            <a:ext cx="6533677" cy="28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99592" y="699542"/>
            <a:ext cx="29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-Condition-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14013" y="1912876"/>
            <a:ext cx="286390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You can </a:t>
            </a:r>
            <a:r>
              <a:rPr lang="en-US" altLang="ja-JP" sz="1200" dirty="0" smtClean="0">
                <a:solidFill>
                  <a:srgbClr val="FF0000"/>
                </a:solidFill>
              </a:rPr>
              <a:t>check SSD size for UM at this screen.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743200" y="3226279"/>
            <a:ext cx="4817132" cy="2070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10" name="直線矢印コネクタ 9"/>
          <p:cNvCxnSpPr>
            <a:stCxn id="7" idx="2"/>
          </p:cNvCxnSpPr>
          <p:nvPr/>
        </p:nvCxnSpPr>
        <p:spPr bwMode="auto">
          <a:xfrm>
            <a:off x="6645965" y="2374541"/>
            <a:ext cx="0" cy="8517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0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5488"/>
              </p:ext>
            </p:extLst>
          </p:nvPr>
        </p:nvGraphicFramePr>
        <p:xfrm>
          <a:off x="899592" y="1364667"/>
          <a:ext cx="7281022" cy="152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340"/>
                <a:gridCol w="3379404"/>
                <a:gridCol w="1902278"/>
              </a:tblGrid>
              <a:tr h="0"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Phenomenon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Remarks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Call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Process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All Call process restart except device under P2P conversation.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P2P Call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at NT55 kept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9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WEB-MC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Web Session terminate.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It is necessary to log in again.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CTI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Interface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CSTA Session terminate. Application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server need to re-build session with NSX again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IP Device direct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connect to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 NSX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 to NSX.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MRG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IP Device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 to NSX.</a:t>
                      </a:r>
                      <a:endParaRPr lang="ja-JP" altLang="ja-JP" sz="800" b="1" dirty="0" smtClean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IP-CS </a:t>
                      </a: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 direct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connect to</a:t>
                      </a: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 NSX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 to NSX.</a:t>
                      </a:r>
                      <a:endParaRPr lang="ja-JP" altLang="ja-JP" sz="800" b="1" dirty="0" smtClean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IP Trunk direct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connect to</a:t>
                      </a: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 NSX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 to SIP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server.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Trunk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Adopter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re-connect..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NSX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Expansion Box/Expansion GW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</a:rPr>
                        <a:t>It is necessary to re-connect to NSX. Which means it has to be rebooted. All device under Expansion Box has to restart.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899592" y="699542"/>
            <a:ext cx="29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-Condition-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9591" y="1107053"/>
            <a:ext cx="7460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ja-JP" sz="1000" dirty="0" smtClean="0"/>
              <a:t>- Phenomenon during switch over from Active unit to Standby Unit.</a:t>
            </a:r>
            <a:endParaRPr lang="ja-JP" altLang="en-US" sz="1000" dirty="0"/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89901"/>
              </p:ext>
            </p:extLst>
          </p:nvPr>
        </p:nvGraphicFramePr>
        <p:xfrm>
          <a:off x="1073755" y="1472054"/>
          <a:ext cx="7123188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427"/>
                <a:gridCol w="3399621"/>
                <a:gridCol w="1127140"/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Minor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Error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Remarks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LOG/Syslog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/Trap/Email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Operation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Changed: Hot Standby Down Timer Time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(Keep Alive Time out)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Keep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Alive Packet lost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Operation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Changed: Hot Standby Recovery Timer Time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During start up No other Unit detect within Recovery Timer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Incomplete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Data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transfer stop in the middle of process and not possible to restart process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Transmission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Stopped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Data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transfer stop in the middle of process 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90914"/>
              </p:ext>
            </p:extLst>
          </p:nvPr>
        </p:nvGraphicFramePr>
        <p:xfrm>
          <a:off x="1071036" y="2887199"/>
          <a:ext cx="7134072" cy="5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132"/>
                <a:gridCol w="3389416"/>
                <a:gridCol w="1133524"/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Information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Remarks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LOG/Syslog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/Trap/Email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Hot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Standby: Primary started.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When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Primary become Active Unit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Hot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Standby: Secondary started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When</a:t>
                      </a:r>
                      <a:r>
                        <a:rPr lang="en-US" altLang="ja-JP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Secondary become Active Unit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</a:tabLst>
                      </a:pPr>
                      <a:r>
                        <a:rPr lang="ja-JP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○</a:t>
                      </a:r>
                      <a:endParaRPr lang="ja-JP" sz="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899592" y="699542"/>
            <a:ext cx="2321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-Log-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99592" y="699542"/>
            <a:ext cx="3599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LED, Packet/Port-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55156" y="1107812"/>
            <a:ext cx="3150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Data transfer speed approx. 51M/min.</a:t>
            </a: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Dsys+OGM</a:t>
            </a:r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approx. 80M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84529"/>
              </p:ext>
            </p:extLst>
          </p:nvPr>
        </p:nvGraphicFramePr>
        <p:xfrm>
          <a:off x="1078302" y="1580171"/>
          <a:ext cx="7254815" cy="141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05"/>
                <a:gridCol w="1142092"/>
                <a:gridCol w="1241816"/>
                <a:gridCol w="1432501"/>
                <a:gridCol w="1432501"/>
              </a:tblGrid>
              <a:tr h="17703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SYSTEM MODE LED</a:t>
                      </a:r>
                      <a:endParaRPr lang="ja-JP" sz="7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 at Home screen of WEB-MC</a:t>
                      </a:r>
                      <a:endParaRPr lang="ja-JP" sz="7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70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Active System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Standby System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Active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System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Standby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System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76"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Waiting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Data Sync</a:t>
                      </a:r>
                    </a:p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initial Data Sync yet</a:t>
                      </a:r>
                      <a:r>
                        <a:rPr 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Green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Slow Flash</a:t>
                      </a:r>
                    </a:p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G60INT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Amber Lit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Suspended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Available (Receiver)</a:t>
                      </a:r>
                      <a:endParaRPr lang="ja-JP" sz="10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38"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Waiting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for Data Sync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Green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Lit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Amber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Lit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Available (Sender)</a:t>
                      </a:r>
                      <a:endParaRPr lang="ja-JP" sz="10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Available (Receiver)</a:t>
                      </a:r>
                      <a:endParaRPr lang="ja-JP" sz="10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14"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Data Sync in progress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Green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Fast Flash</a:t>
                      </a:r>
                      <a:r>
                        <a:rPr 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G120INT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Amber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Lit</a:t>
                      </a:r>
                    </a:p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Executing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Available (Receiver)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164565" y="3359073"/>
            <a:ext cx="7211683" cy="45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ts val="900"/>
              </a:lnSpc>
              <a:spcAft>
                <a:spcPts val="0"/>
              </a:spcAft>
            </a:pPr>
            <a:r>
              <a:rPr lang="en-US" altLang="ja-JP" dirty="0" smtClean="0"/>
              <a:t>While Active NSX show “Waiting </a:t>
            </a:r>
            <a:r>
              <a:rPr lang="en-US" altLang="ja-JP" dirty="0"/>
              <a:t>for Data </a:t>
            </a:r>
            <a:r>
              <a:rPr lang="en-US" altLang="ja-JP" dirty="0" smtClean="0"/>
              <a:t>Sync</a:t>
            </a:r>
            <a:r>
              <a:rPr lang="ja-JP" altLang="ja-JP" dirty="0" smtClean="0"/>
              <a:t>（</a:t>
            </a:r>
            <a:r>
              <a:rPr lang="en-US" altLang="ja-JP" dirty="0"/>
              <a:t>No initial Data Sync yet</a:t>
            </a:r>
            <a:r>
              <a:rPr lang="ja-JP" altLang="ja-JP" dirty="0" smtClean="0"/>
              <a:t>）</a:t>
            </a:r>
            <a:r>
              <a:rPr lang="en-US" altLang="ja-JP" dirty="0" smtClean="0"/>
              <a:t>” state</a:t>
            </a:r>
          </a:p>
          <a:p>
            <a:pPr algn="just" latinLnBrk="1">
              <a:lnSpc>
                <a:spcPts val="900"/>
              </a:lnSpc>
              <a:spcAft>
                <a:spcPts val="0"/>
              </a:spcAft>
            </a:pPr>
            <a:endParaRPr lang="en-US" altLang="ja-JP" dirty="0">
              <a:cs typeface="Times New Roman"/>
            </a:endParaRPr>
          </a:p>
          <a:p>
            <a:pPr algn="just" latinLnBrk="1">
              <a:lnSpc>
                <a:spcPts val="900"/>
              </a:lnSpc>
              <a:spcAft>
                <a:spcPts val="0"/>
              </a:spcAft>
            </a:pPr>
            <a:r>
              <a:rPr lang="en-US" altLang="ja-JP" dirty="0">
                <a:cs typeface="Times New Roman"/>
              </a:rPr>
              <a:t>t</a:t>
            </a:r>
            <a:r>
              <a:rPr lang="en-US" altLang="ja-JP" dirty="0" smtClean="0">
                <a:cs typeface="Times New Roman"/>
              </a:rPr>
              <a:t>hen it is necessary to initiate “Data Transfer Start” to make data sync. </a:t>
            </a:r>
            <a:endParaRPr lang="ja-JP" altLang="ja-JP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99592" y="699542"/>
            <a:ext cx="3599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LED, Packet/Port-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1" y="1214967"/>
            <a:ext cx="4604762" cy="19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049181" y="3380281"/>
            <a:ext cx="407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Above example show “Waiting for Data Sync” status.</a:t>
            </a:r>
          </a:p>
        </p:txBody>
      </p:sp>
    </p:spTree>
    <p:extLst>
      <p:ext uri="{BB962C8B-B14F-4D97-AF65-F5344CB8AC3E}">
        <p14:creationId xmlns:p14="http://schemas.microsoft.com/office/powerpoint/2010/main" val="6334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1-3. Key Features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699542"/>
            <a:ext cx="312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–Packet flow-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6" y="1060280"/>
            <a:ext cx="5868145" cy="34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6416836" y="1361210"/>
            <a:ext cx="1283847" cy="469232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LAN 3 IP address/Fixed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dirty="0" smtClean="0">
                <a:latin typeface="+mn-lt"/>
              </a:rPr>
              <a:t>Primary :222.0.0.1</a:t>
            </a:r>
          </a:p>
          <a:p>
            <a:r>
              <a:rPr lang="en-US" altLang="ja-JP" sz="800" dirty="0" smtClean="0">
                <a:latin typeface="+mn-lt"/>
              </a:rPr>
              <a:t>Secondary :222.0.0.2</a:t>
            </a:r>
            <a:endParaRPr kumimoji="1" lang="en-US" altLang="ja-JP" sz="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3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1" y="1226517"/>
            <a:ext cx="3231345" cy="2880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1-3. Key Features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99592" y="699542"/>
            <a:ext cx="312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–Packet flow-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0103" y="1212190"/>
            <a:ext cx="36159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IGMP</a:t>
            </a:r>
          </a:p>
          <a:p>
            <a:r>
              <a:rPr lang="en-US" altLang="ja-JP" sz="1200" dirty="0" smtClean="0"/>
              <a:t>Keep Alive packet between Primary unit and Secondary unit exchange by Multicast packet.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Thus if L2SW use for NSX connection is managed switch and has IGMP feature then it is necessary to check network environment.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If there is IGMP </a:t>
            </a:r>
            <a:r>
              <a:rPr lang="en-US" altLang="ja-JP" sz="1200" dirty="0" err="1" smtClean="0"/>
              <a:t>Querier</a:t>
            </a:r>
            <a:r>
              <a:rPr lang="en-US" altLang="ja-JP" sz="1200" dirty="0" smtClean="0"/>
              <a:t> then it is OK to be set enable IGMP feature at switch . If there is </a:t>
            </a:r>
            <a:r>
              <a:rPr lang="en-US" altLang="ja-JP" sz="1200" dirty="0"/>
              <a:t>no IGMP </a:t>
            </a:r>
            <a:r>
              <a:rPr lang="en-US" altLang="ja-JP" sz="1200" dirty="0" err="1"/>
              <a:t>Querier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then it must be disable at switch.</a:t>
            </a:r>
            <a:endParaRPr lang="en-US" altLang="ja-JP" sz="1200" dirty="0"/>
          </a:p>
          <a:p>
            <a:r>
              <a:rPr lang="en-US" altLang="ja-JP" sz="1200" dirty="0" smtClean="0"/>
              <a:t>Otherwise NSX will lose physical connection to switch thus switch close the port.</a:t>
            </a:r>
          </a:p>
        </p:txBody>
      </p:sp>
    </p:spTree>
    <p:extLst>
      <p:ext uri="{BB962C8B-B14F-4D97-AF65-F5344CB8AC3E}">
        <p14:creationId xmlns:p14="http://schemas.microsoft.com/office/powerpoint/2010/main" val="109781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5" y="1136878"/>
            <a:ext cx="5412241" cy="145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906202" y="2676832"/>
            <a:ext cx="5420845" cy="1567998"/>
            <a:chOff x="1428070" y="2995613"/>
            <a:chExt cx="8639175" cy="258127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070" y="2995613"/>
              <a:ext cx="86391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566" y="3514720"/>
              <a:ext cx="4286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11" y="2635329"/>
            <a:ext cx="2571313" cy="1262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67" y="961718"/>
            <a:ext cx="2684479" cy="13105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1-3. Key Features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99592" y="699542"/>
            <a:ext cx="3050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IP Address-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V="1">
            <a:off x="4161066" y="2457450"/>
            <a:ext cx="1031420" cy="13266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4161066" y="2590110"/>
            <a:ext cx="1096734" cy="151652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正方形/長方形 16"/>
          <p:cNvSpPr/>
          <p:nvPr/>
        </p:nvSpPr>
        <p:spPr bwMode="auto">
          <a:xfrm>
            <a:off x="5230055" y="2383914"/>
            <a:ext cx="488206" cy="20424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172989" y="4040586"/>
            <a:ext cx="537027" cy="20424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V="1">
            <a:off x="6060623" y="1917923"/>
            <a:ext cx="1031420" cy="13266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0" name="正方形/長方形 19"/>
          <p:cNvSpPr/>
          <p:nvPr/>
        </p:nvSpPr>
        <p:spPr bwMode="auto">
          <a:xfrm>
            <a:off x="7094678" y="1844387"/>
            <a:ext cx="590730" cy="204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>
            <a:off x="6060623" y="2048631"/>
            <a:ext cx="881752" cy="14830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2" name="正方形/長方形 21"/>
          <p:cNvSpPr/>
          <p:nvPr/>
        </p:nvSpPr>
        <p:spPr bwMode="auto">
          <a:xfrm>
            <a:off x="6945010" y="3458143"/>
            <a:ext cx="590730" cy="204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877964" y="1872382"/>
            <a:ext cx="1277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Actual IP Address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940300" y="2495890"/>
            <a:ext cx="12843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0000FF"/>
                </a:solidFill>
              </a:rPr>
              <a:t>Virtual IP Address</a:t>
            </a:r>
            <a:endParaRPr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Line 218"/>
          <p:cNvSpPr>
            <a:spLocks noChangeShapeType="1"/>
          </p:cNvSpPr>
          <p:nvPr/>
        </p:nvSpPr>
        <p:spPr bwMode="auto">
          <a:xfrm flipH="1" flipV="1">
            <a:off x="2782337" y="2906632"/>
            <a:ext cx="4762" cy="1038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" name="円/楕円 12"/>
          <p:cNvSpPr>
            <a:spLocks noChangeArrowheads="1"/>
          </p:cNvSpPr>
          <p:nvPr/>
        </p:nvSpPr>
        <p:spPr bwMode="auto">
          <a:xfrm>
            <a:off x="4264480" y="3050648"/>
            <a:ext cx="1752600" cy="1095331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5" name="Oval 351"/>
          <p:cNvSpPr>
            <a:spLocks noChangeArrowheads="1"/>
          </p:cNvSpPr>
          <p:nvPr/>
        </p:nvSpPr>
        <p:spPr bwMode="auto">
          <a:xfrm>
            <a:off x="2350130" y="3122657"/>
            <a:ext cx="1542714" cy="115212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6" name="直線コネクタ 95"/>
          <p:cNvSpPr>
            <a:spLocks noChangeShapeType="1"/>
          </p:cNvSpPr>
          <p:nvPr/>
        </p:nvSpPr>
        <p:spPr bwMode="auto">
          <a:xfrm flipH="1" flipV="1">
            <a:off x="4814337" y="2910301"/>
            <a:ext cx="0" cy="28797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7" name="直線コネクタ 2"/>
          <p:cNvSpPr>
            <a:spLocks noChangeShapeType="1"/>
          </p:cNvSpPr>
          <p:nvPr/>
        </p:nvSpPr>
        <p:spPr bwMode="auto">
          <a:xfrm>
            <a:off x="5500136" y="3333710"/>
            <a:ext cx="120899" cy="247424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8" name="直線コネクタ 3"/>
          <p:cNvSpPr>
            <a:spLocks noChangeShapeType="1"/>
          </p:cNvSpPr>
          <p:nvPr/>
        </p:nvSpPr>
        <p:spPr bwMode="auto">
          <a:xfrm>
            <a:off x="2788998" y="3393129"/>
            <a:ext cx="0" cy="609946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" name="角丸四角形 14"/>
          <p:cNvSpPr>
            <a:spLocks noChangeArrowheads="1"/>
          </p:cNvSpPr>
          <p:nvPr/>
        </p:nvSpPr>
        <p:spPr bwMode="auto">
          <a:xfrm>
            <a:off x="2086344" y="1177069"/>
            <a:ext cx="4866840" cy="84783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" name="正方形/長方形 46"/>
          <p:cNvSpPr>
            <a:spLocks noChangeArrowheads="1"/>
          </p:cNvSpPr>
          <p:nvPr/>
        </p:nvSpPr>
        <p:spPr bwMode="auto">
          <a:xfrm>
            <a:off x="4391678" y="1560232"/>
            <a:ext cx="1255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" name="正方形/長方形 47"/>
          <p:cNvSpPr>
            <a:spLocks noChangeArrowheads="1"/>
          </p:cNvSpPr>
          <p:nvPr/>
        </p:nvSpPr>
        <p:spPr bwMode="auto">
          <a:xfrm>
            <a:off x="1571230" y="858621"/>
            <a:ext cx="885626" cy="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KX-NSX1000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KX-NSX2000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3" name="Line 292"/>
          <p:cNvSpPr>
            <a:spLocks noChangeShapeType="1"/>
          </p:cNvSpPr>
          <p:nvPr/>
        </p:nvSpPr>
        <p:spPr bwMode="auto">
          <a:xfrm flipH="1" flipV="1">
            <a:off x="2609610" y="1754504"/>
            <a:ext cx="0" cy="5503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" name="正方形/長方形 122"/>
          <p:cNvSpPr>
            <a:spLocks noChangeArrowheads="1"/>
          </p:cNvSpPr>
          <p:nvPr/>
        </p:nvSpPr>
        <p:spPr bwMode="auto">
          <a:xfrm>
            <a:off x="5296714" y="3181270"/>
            <a:ext cx="1768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7490" name="テキスト ボックス 152"/>
          <p:cNvSpPr txBox="1">
            <a:spLocks noChangeArrowheads="1"/>
          </p:cNvSpPr>
          <p:nvPr/>
        </p:nvSpPr>
        <p:spPr bwMode="auto">
          <a:xfrm>
            <a:off x="4216880" y="3446692"/>
            <a:ext cx="1490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697" tIns="44348" rIns="88697" bIns="443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Legacy Gateway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(KX-TDE600/620,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KX-TDA600/620/100D)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67492" name="正方形/長方形 155"/>
          <p:cNvSpPr>
            <a:spLocks noChangeArrowheads="1"/>
          </p:cNvSpPr>
          <p:nvPr/>
        </p:nvSpPr>
        <p:spPr bwMode="auto">
          <a:xfrm>
            <a:off x="1284532" y="3528697"/>
            <a:ext cx="160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1905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KX-NS300/500/700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NS320/520/720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567500" name="グループ化 184"/>
          <p:cNvGrpSpPr>
            <a:grpSpLocks/>
          </p:cNvGrpSpPr>
          <p:nvPr/>
        </p:nvGrpSpPr>
        <p:grpSpPr bwMode="auto">
          <a:xfrm>
            <a:off x="2620723" y="3806733"/>
            <a:ext cx="1028700" cy="268287"/>
            <a:chOff x="1360" y="10842"/>
            <a:chExt cx="2552" cy="738"/>
          </a:xfrm>
        </p:grpSpPr>
        <p:pic>
          <p:nvPicPr>
            <p:cNvPr id="567501" name="Picture 188" descr="ns1000_dp_bri_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1360" y="10842"/>
              <a:ext cx="2552" cy="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567502" name="Picture 18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11034"/>
              <a:ext cx="2432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7503" name="グループ化 187"/>
          <p:cNvGrpSpPr>
            <a:grpSpLocks/>
          </p:cNvGrpSpPr>
          <p:nvPr/>
        </p:nvGrpSpPr>
        <p:grpSpPr bwMode="auto">
          <a:xfrm>
            <a:off x="2487373" y="3048492"/>
            <a:ext cx="1174750" cy="288925"/>
            <a:chOff x="5349" y="275"/>
            <a:chExt cx="6092" cy="1762"/>
          </a:xfrm>
        </p:grpSpPr>
        <p:pic>
          <p:nvPicPr>
            <p:cNvPr id="567505" name="Picture 191" descr="ns1000_dp_bri_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5349" y="275"/>
              <a:ext cx="6092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567506" name="Picture 19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" y="710"/>
              <a:ext cx="5803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7507" name="グループ化 190"/>
          <p:cNvGrpSpPr>
            <a:grpSpLocks/>
          </p:cNvGrpSpPr>
          <p:nvPr/>
        </p:nvGrpSpPr>
        <p:grpSpPr bwMode="auto">
          <a:xfrm>
            <a:off x="2615960" y="3315192"/>
            <a:ext cx="1011238" cy="269875"/>
            <a:chOff x="5349" y="275"/>
            <a:chExt cx="6092" cy="1762"/>
          </a:xfrm>
        </p:grpSpPr>
        <p:pic>
          <p:nvPicPr>
            <p:cNvPr id="567508" name="Picture 194" descr="ns1000_dp_bri_c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5349" y="275"/>
              <a:ext cx="6092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567509" name="Picture 19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" y="710"/>
              <a:ext cx="5803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7510" name="グループ化 193"/>
          <p:cNvGrpSpPr>
            <a:grpSpLocks/>
          </p:cNvGrpSpPr>
          <p:nvPr/>
        </p:nvGrpSpPr>
        <p:grpSpPr bwMode="auto">
          <a:xfrm>
            <a:off x="2609610" y="3551729"/>
            <a:ext cx="1028700" cy="241300"/>
            <a:chOff x="5349" y="275"/>
            <a:chExt cx="6092" cy="1762"/>
          </a:xfrm>
        </p:grpSpPr>
        <p:pic>
          <p:nvPicPr>
            <p:cNvPr id="567511" name="Picture 197" descr="ns1000_dp_bri_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5349" y="275"/>
              <a:ext cx="6092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567512" name="Picture 19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" y="710"/>
              <a:ext cx="5803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77" name="図 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6" y="3158660"/>
            <a:ext cx="1155700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518" name="Rectangle 228"/>
          <p:cNvSpPr>
            <a:spLocks noChangeArrowheads="1"/>
          </p:cNvSpPr>
          <p:nvPr/>
        </p:nvSpPr>
        <p:spPr bwMode="auto">
          <a:xfrm>
            <a:off x="4874465" y="3014644"/>
            <a:ext cx="8905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KX-NS1000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67519" name="直線コネクタ 43"/>
          <p:cNvSpPr>
            <a:spLocks noChangeShapeType="1"/>
          </p:cNvSpPr>
          <p:nvPr/>
        </p:nvSpPr>
        <p:spPr bwMode="auto">
          <a:xfrm>
            <a:off x="2281805" y="2870628"/>
            <a:ext cx="356017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9" name="Text Box 213"/>
          <p:cNvSpPr txBox="1">
            <a:spLocks noChangeArrowheads="1"/>
          </p:cNvSpPr>
          <p:nvPr/>
        </p:nvSpPr>
        <p:spPr bwMode="auto">
          <a:xfrm>
            <a:off x="2480774" y="2599668"/>
            <a:ext cx="203115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Exp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-GW (Expansion gateways)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251" name="Picture 20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15191C"/>
              </a:clrFrom>
              <a:clrTo>
                <a:srgbClr val="1519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71" y="349354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1" name="Rectangle 3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Arial" pitchFamily="34" charset="0"/>
              </a:rPr>
              <a:t>ection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Arial" pitchFamily="34" charset="0"/>
              </a:rPr>
              <a:t> Diagram</a:t>
            </a:r>
            <a:endParaRPr kumimoji="1" lang="en-US" altLang="ja-JP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33" name="Rectangle 39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a-DK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ＭＳ Ｐゴシック" pitchFamily="50" charset="-128"/>
              </a:rPr>
              <a:t/>
            </a:r>
            <a:br>
              <a:rPr kumimoji="1" lang="da-DK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ＭＳ Ｐゴシック" pitchFamily="50" charset="-128"/>
              </a:rPr>
            </a:br>
            <a:endParaRPr kumimoji="1" lang="da-DK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11" name="Picture 2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99" y="1410061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79" y="1410061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32848" y="1106432"/>
            <a:ext cx="114397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smtClean="0"/>
              <a:t>Primary Unit</a:t>
            </a:r>
            <a:endParaRPr kumimoji="1" lang="ja-JP" altLang="en-US" sz="12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297000" y="1106432"/>
            <a:ext cx="13239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Second</a:t>
            </a:r>
            <a:r>
              <a:rPr kumimoji="1" lang="en-US" altLang="ja-JP" sz="1200" dirty="0" smtClean="0"/>
              <a:t>ary Unit</a:t>
            </a:r>
            <a:endParaRPr kumimoji="1" lang="ja-JP" altLang="en-US" sz="1200" dirty="0"/>
          </a:p>
        </p:txBody>
      </p:sp>
      <p:sp>
        <p:nvSpPr>
          <p:cNvPr id="116" name="直線コネクタ 43"/>
          <p:cNvSpPr>
            <a:spLocks noChangeShapeType="1"/>
          </p:cNvSpPr>
          <p:nvPr/>
        </p:nvSpPr>
        <p:spPr bwMode="auto">
          <a:xfrm>
            <a:off x="2299454" y="2330568"/>
            <a:ext cx="351077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直線コネクタ 95"/>
          <p:cNvSpPr>
            <a:spLocks noChangeShapeType="1"/>
          </p:cNvSpPr>
          <p:nvPr/>
        </p:nvSpPr>
        <p:spPr bwMode="auto">
          <a:xfrm flipH="1" flipV="1">
            <a:off x="5433871" y="1755492"/>
            <a:ext cx="0" cy="575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直線コネクタ 43"/>
          <p:cNvSpPr>
            <a:spLocks noChangeShapeType="1"/>
          </p:cNvSpPr>
          <p:nvPr/>
        </p:nvSpPr>
        <p:spPr bwMode="auto">
          <a:xfrm>
            <a:off x="2869590" y="1950757"/>
            <a:ext cx="2895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" name="Line 292"/>
          <p:cNvSpPr>
            <a:spLocks noChangeShapeType="1"/>
          </p:cNvSpPr>
          <p:nvPr/>
        </p:nvSpPr>
        <p:spPr bwMode="auto">
          <a:xfrm flipH="1" flipV="1">
            <a:off x="2884732" y="1675576"/>
            <a:ext cx="0" cy="2751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Line 292"/>
          <p:cNvSpPr>
            <a:spLocks noChangeShapeType="1"/>
          </p:cNvSpPr>
          <p:nvPr/>
        </p:nvSpPr>
        <p:spPr bwMode="auto">
          <a:xfrm flipH="1" flipV="1">
            <a:off x="5769083" y="1690385"/>
            <a:ext cx="0" cy="2751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直線コネクタ 95"/>
          <p:cNvSpPr>
            <a:spLocks noChangeShapeType="1"/>
          </p:cNvSpPr>
          <p:nvPr/>
        </p:nvSpPr>
        <p:spPr bwMode="auto">
          <a:xfrm flipH="1" flipV="1">
            <a:off x="4519764" y="2330568"/>
            <a:ext cx="0" cy="54006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066971" y="798655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Case-1</a:t>
            </a:r>
            <a:endParaRPr kumimoji="1" lang="ja-JP" altLang="en-US" dirty="0"/>
          </a:p>
        </p:txBody>
      </p:sp>
      <p:sp>
        <p:nvSpPr>
          <p:cNvPr id="69" name="下カーブ矢印 68"/>
          <p:cNvSpPr/>
          <p:nvPr/>
        </p:nvSpPr>
        <p:spPr bwMode="auto">
          <a:xfrm>
            <a:off x="3843458" y="1141265"/>
            <a:ext cx="1336946" cy="242166"/>
          </a:xfrm>
          <a:prstGeom prst="curvedDownArrow">
            <a:avLst>
              <a:gd name="adj1" fmla="val 25000"/>
              <a:gd name="adj2" fmla="val 50000"/>
              <a:gd name="adj3" fmla="val 60399"/>
            </a:avLst>
          </a:prstGeom>
          <a:solidFill>
            <a:schemeClr val="accent2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897032" y="2291891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Case-2</a:t>
            </a:r>
            <a:endParaRPr kumimoji="1" lang="ja-JP" altLang="en-US" dirty="0"/>
          </a:p>
        </p:txBody>
      </p:sp>
      <p:sp>
        <p:nvSpPr>
          <p:cNvPr id="5" name="十字形 4"/>
          <p:cNvSpPr/>
          <p:nvPr/>
        </p:nvSpPr>
        <p:spPr bwMode="auto">
          <a:xfrm rot="2859765">
            <a:off x="3701255" y="1323856"/>
            <a:ext cx="360625" cy="332994"/>
          </a:xfrm>
          <a:prstGeom prst="plus">
            <a:avLst>
              <a:gd name="adj" fmla="val 41062"/>
            </a:avLst>
          </a:prstGeom>
          <a:solidFill>
            <a:srgbClr val="FF0000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4" name="十字形 73"/>
          <p:cNvSpPr/>
          <p:nvPr/>
        </p:nvSpPr>
        <p:spPr bwMode="auto">
          <a:xfrm rot="2859765">
            <a:off x="2620181" y="2746743"/>
            <a:ext cx="360625" cy="332994"/>
          </a:xfrm>
          <a:prstGeom prst="plus">
            <a:avLst>
              <a:gd name="adj" fmla="val 41062"/>
            </a:avLst>
          </a:prstGeom>
          <a:solidFill>
            <a:srgbClr val="FF0000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右カーブ矢印 5"/>
          <p:cNvSpPr/>
          <p:nvPr/>
        </p:nvSpPr>
        <p:spPr bwMode="auto">
          <a:xfrm>
            <a:off x="1756981" y="1600985"/>
            <a:ext cx="544053" cy="1708443"/>
          </a:xfrm>
          <a:prstGeom prst="curvedRightArrow">
            <a:avLst/>
          </a:prstGeom>
          <a:solidFill>
            <a:srgbClr val="0070C0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29531" y="2022860"/>
            <a:ext cx="283885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 smtClean="0"/>
              <a:t>A)“System Mode LED” of Active Machine</a:t>
            </a:r>
          </a:p>
          <a:p>
            <a:r>
              <a:rPr lang="en-US" altLang="ja-JP" sz="800" dirty="0"/>
              <a:t> </a:t>
            </a:r>
            <a:r>
              <a:rPr lang="en-US" altLang="ja-JP" sz="800" dirty="0" smtClean="0"/>
              <a:t>    Green lit :</a:t>
            </a:r>
          </a:p>
          <a:p>
            <a:r>
              <a:rPr lang="en-US" altLang="ja-JP" sz="800" dirty="0" smtClean="0"/>
              <a:t>      NT phone can be ready to </a:t>
            </a:r>
          </a:p>
          <a:p>
            <a:r>
              <a:rPr lang="en-US" altLang="ja-JP" sz="800" dirty="0" smtClean="0"/>
              <a:t>      start registration process.</a:t>
            </a:r>
            <a:endParaRPr lang="en-US" altLang="ja-JP" sz="800" dirty="0"/>
          </a:p>
          <a:p>
            <a:r>
              <a:rPr lang="en-US" altLang="ja-JP" sz="800" dirty="0" smtClean="0"/>
              <a:t>B) “Status LED” </a:t>
            </a:r>
            <a:r>
              <a:rPr lang="en-US" altLang="ja-JP" sz="800" dirty="0"/>
              <a:t>of Active </a:t>
            </a:r>
            <a:r>
              <a:rPr lang="en-US" altLang="ja-JP" sz="800" dirty="0" smtClean="0"/>
              <a:t>Machine Lit</a:t>
            </a:r>
            <a:endParaRPr lang="ja-JP" altLang="ja-JP" sz="800" dirty="0"/>
          </a:p>
          <a:p>
            <a:r>
              <a:rPr lang="en-US" altLang="ja-JP" sz="800" dirty="0"/>
              <a:t> </a:t>
            </a:r>
            <a:r>
              <a:rPr lang="en-US" altLang="ja-JP" sz="800" dirty="0" smtClean="0"/>
              <a:t>      All service from Active Machine ready to serve</a:t>
            </a:r>
            <a:endParaRPr lang="ja-JP" altLang="ja-JP" sz="800" dirty="0"/>
          </a:p>
          <a:p>
            <a:r>
              <a:rPr lang="en-US" altLang="ja-JP" sz="800" dirty="0"/>
              <a:t> </a:t>
            </a:r>
            <a:endParaRPr lang="ja-JP" altLang="ja-JP" sz="800" dirty="0"/>
          </a:p>
          <a:p>
            <a:r>
              <a:rPr lang="en-US" altLang="ja-JP" sz="800" dirty="0" smtClean="0"/>
              <a:t>Between A) and B) UM and Web Access is not ready.</a:t>
            </a:r>
          </a:p>
          <a:p>
            <a:endParaRPr lang="en-US" altLang="ja-JP" sz="800" dirty="0"/>
          </a:p>
          <a:p>
            <a:r>
              <a:rPr lang="en-US" altLang="ja-JP" sz="800" dirty="0" err="1" smtClean="0"/>
              <a:t>ExpGW</a:t>
            </a:r>
            <a:r>
              <a:rPr lang="en-US" altLang="ja-JP" sz="800" dirty="0" smtClean="0"/>
              <a:t> start up process is started before A).</a:t>
            </a:r>
            <a:endParaRPr lang="ja-JP" altLang="ja-JP" sz="800" dirty="0"/>
          </a:p>
        </p:txBody>
      </p:sp>
    </p:spTree>
    <p:extLst>
      <p:ext uri="{BB962C8B-B14F-4D97-AF65-F5344CB8AC3E}">
        <p14:creationId xmlns:p14="http://schemas.microsoft.com/office/powerpoint/2010/main" val="15870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32843" y="1811039"/>
            <a:ext cx="6046177" cy="12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687" tIns="30342" rIns="30342" bIns="30342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1</a:t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Overview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角丸四角形 14"/>
          <p:cNvSpPr>
            <a:spLocks noChangeArrowheads="1"/>
          </p:cNvSpPr>
          <p:nvPr/>
        </p:nvSpPr>
        <p:spPr bwMode="auto">
          <a:xfrm>
            <a:off x="2441464" y="1206727"/>
            <a:ext cx="4866840" cy="84783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" name="正方形/長方形 46"/>
          <p:cNvSpPr>
            <a:spLocks noChangeArrowheads="1"/>
          </p:cNvSpPr>
          <p:nvPr/>
        </p:nvSpPr>
        <p:spPr bwMode="auto">
          <a:xfrm>
            <a:off x="4746798" y="1589890"/>
            <a:ext cx="1255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" name="正方形/長方形 47"/>
          <p:cNvSpPr>
            <a:spLocks noChangeArrowheads="1"/>
          </p:cNvSpPr>
          <p:nvPr/>
        </p:nvSpPr>
        <p:spPr bwMode="auto">
          <a:xfrm>
            <a:off x="1926350" y="888279"/>
            <a:ext cx="885626" cy="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KX-NSX1000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Arial" pitchFamily="34" charset="0"/>
              </a:rPr>
              <a:t>KX-NSX2000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3" name="Line 292"/>
          <p:cNvSpPr>
            <a:spLocks noChangeShapeType="1"/>
          </p:cNvSpPr>
          <p:nvPr/>
        </p:nvSpPr>
        <p:spPr bwMode="auto">
          <a:xfrm flipH="1" flipV="1">
            <a:off x="2964730" y="1836721"/>
            <a:ext cx="0" cy="34173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1" name="Rectangle 3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Arial" pitchFamily="34" charset="0"/>
              </a:rPr>
              <a:t>ection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Arial" pitchFamily="34" charset="0"/>
              </a:rPr>
              <a:t> Diagram</a:t>
            </a:r>
            <a:endParaRPr kumimoji="1" lang="en-US" altLang="ja-JP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33" name="Rectangle 39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a-DK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ＭＳ Ｐゴシック" pitchFamily="50" charset="-128"/>
              </a:rPr>
              <a:t/>
            </a:r>
            <a:br>
              <a:rPr kumimoji="1" lang="da-DK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ＨＧｺﾞｼｯｸE-PRO" charset="-128"/>
                <a:cs typeface="ＭＳ Ｐゴシック" pitchFamily="50" charset="-128"/>
              </a:rPr>
            </a:br>
            <a:endParaRPr kumimoji="1" lang="da-DK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11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19" y="1439719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99" y="1439719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887968" y="1136090"/>
            <a:ext cx="114397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Active</a:t>
            </a:r>
            <a:r>
              <a:rPr kumimoji="1" lang="en-US" altLang="ja-JP" sz="1200" dirty="0" smtClean="0"/>
              <a:t> Unit</a:t>
            </a:r>
            <a:endParaRPr kumimoji="1" lang="ja-JP" altLang="en-US" sz="12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652120" y="1136090"/>
            <a:ext cx="13239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/>
              <a:t>Stndby</a:t>
            </a:r>
            <a:r>
              <a:rPr kumimoji="1" lang="en-US" altLang="ja-JP" sz="1200" dirty="0" smtClean="0"/>
              <a:t> Unit</a:t>
            </a:r>
            <a:endParaRPr kumimoji="1" lang="ja-JP" altLang="en-US" sz="1200" dirty="0"/>
          </a:p>
        </p:txBody>
      </p:sp>
      <p:sp>
        <p:nvSpPr>
          <p:cNvPr id="116" name="直線コネクタ 43"/>
          <p:cNvSpPr>
            <a:spLocks noChangeShapeType="1"/>
          </p:cNvSpPr>
          <p:nvPr/>
        </p:nvSpPr>
        <p:spPr bwMode="auto">
          <a:xfrm>
            <a:off x="2654574" y="2179080"/>
            <a:ext cx="351077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直線コネクタ 95"/>
          <p:cNvSpPr>
            <a:spLocks noChangeShapeType="1"/>
          </p:cNvSpPr>
          <p:nvPr/>
        </p:nvSpPr>
        <p:spPr bwMode="auto">
          <a:xfrm flipH="1" flipV="1">
            <a:off x="5788991" y="1842393"/>
            <a:ext cx="0" cy="3570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直線コネクタ 43"/>
          <p:cNvSpPr>
            <a:spLocks noChangeShapeType="1"/>
          </p:cNvSpPr>
          <p:nvPr/>
        </p:nvSpPr>
        <p:spPr bwMode="auto">
          <a:xfrm>
            <a:off x="3224710" y="1980415"/>
            <a:ext cx="2895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5" name="Line 292"/>
          <p:cNvSpPr>
            <a:spLocks noChangeShapeType="1"/>
          </p:cNvSpPr>
          <p:nvPr/>
        </p:nvSpPr>
        <p:spPr bwMode="auto">
          <a:xfrm flipH="1" flipV="1">
            <a:off x="3239852" y="1705234"/>
            <a:ext cx="0" cy="2751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Line 292"/>
          <p:cNvSpPr>
            <a:spLocks noChangeShapeType="1"/>
          </p:cNvSpPr>
          <p:nvPr/>
        </p:nvSpPr>
        <p:spPr bwMode="auto">
          <a:xfrm flipH="1" flipV="1">
            <a:off x="6124203" y="1720043"/>
            <a:ext cx="0" cy="2751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下カーブ矢印 68"/>
          <p:cNvSpPr/>
          <p:nvPr/>
        </p:nvSpPr>
        <p:spPr bwMode="auto">
          <a:xfrm>
            <a:off x="4198578" y="1170923"/>
            <a:ext cx="1336946" cy="242166"/>
          </a:xfrm>
          <a:prstGeom prst="curvedDownArrow">
            <a:avLst>
              <a:gd name="adj1" fmla="val 25000"/>
              <a:gd name="adj2" fmla="val 50000"/>
              <a:gd name="adj3" fmla="val 60399"/>
            </a:avLst>
          </a:prstGeom>
          <a:solidFill>
            <a:schemeClr val="accent2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十字形 4"/>
          <p:cNvSpPr/>
          <p:nvPr/>
        </p:nvSpPr>
        <p:spPr bwMode="auto">
          <a:xfrm rot="2859765">
            <a:off x="4056375" y="1353514"/>
            <a:ext cx="360625" cy="332994"/>
          </a:xfrm>
          <a:prstGeom prst="plus">
            <a:avLst>
              <a:gd name="adj" fmla="val 41062"/>
            </a:avLst>
          </a:prstGeom>
          <a:solidFill>
            <a:srgbClr val="FF0000"/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921778" y="2198487"/>
            <a:ext cx="702468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In case sudden absence of Active Unit</a:t>
            </a:r>
          </a:p>
          <a:p>
            <a:r>
              <a:rPr lang="en-US" altLang="ja-JP" sz="1000" dirty="0" smtClean="0"/>
              <a:t>A)Power down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There will be 30-60sec</a:t>
            </a:r>
            <a:r>
              <a:rPr lang="en-US" altLang="ja-JP" sz="800" dirty="0" smtClean="0"/>
              <a:t>*1</a:t>
            </a:r>
            <a:r>
              <a:rPr lang="en-US" altLang="ja-JP" sz="1000" dirty="0" smtClean="0"/>
              <a:t> service hold time until Standby Unit become Active.</a:t>
            </a:r>
          </a:p>
          <a:p>
            <a:r>
              <a:rPr lang="en-US" altLang="ja-JP" sz="1000" dirty="0" smtClean="0"/>
              <a:t>   Power down unit come back to network and other Active unit presence can be detect through LAN1/2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then this unit become Standby state. </a:t>
            </a:r>
          </a:p>
          <a:p>
            <a:endParaRPr lang="en-US" altLang="ja-JP" sz="1000" dirty="0" smtClean="0"/>
          </a:p>
          <a:p>
            <a:r>
              <a:rPr lang="en-US" altLang="ja-JP" sz="1000" dirty="0" smtClean="0"/>
              <a:t>B)LAN1/2 Cable disconnection, LAN3 connection present  </a:t>
            </a:r>
            <a:endParaRPr lang="en-US" altLang="ja-JP" sz="1000" dirty="0"/>
          </a:p>
          <a:p>
            <a:r>
              <a:rPr lang="en-US" altLang="ja-JP" sz="1000" dirty="0"/>
              <a:t>  </a:t>
            </a:r>
            <a:r>
              <a:rPr lang="en-US" altLang="ja-JP" sz="1000" dirty="0" smtClean="0"/>
              <a:t> There </a:t>
            </a:r>
            <a:r>
              <a:rPr lang="en-US" altLang="ja-JP" sz="1000" dirty="0"/>
              <a:t>will be 30-60sec</a:t>
            </a:r>
            <a:r>
              <a:rPr lang="en-US" altLang="ja-JP" sz="800" dirty="0"/>
              <a:t>*1</a:t>
            </a:r>
            <a:r>
              <a:rPr lang="en-US" altLang="ja-JP" sz="1000" dirty="0" smtClean="0"/>
              <a:t> </a:t>
            </a:r>
            <a:r>
              <a:rPr lang="en-US" altLang="ja-JP" sz="1000" dirty="0"/>
              <a:t>service hold time until Standby Unit become Active.</a:t>
            </a:r>
          </a:p>
          <a:p>
            <a:r>
              <a:rPr lang="en-US" altLang="ja-JP" sz="1000" dirty="0"/>
              <a:t>   </a:t>
            </a:r>
            <a:r>
              <a:rPr lang="en-US" altLang="ja-JP" sz="1000" dirty="0" smtClean="0"/>
              <a:t>Reconnect LAN1/2 then </a:t>
            </a:r>
            <a:r>
              <a:rPr lang="en-US" altLang="ja-JP" sz="1000" dirty="0" err="1" smtClean="0"/>
              <a:t>immidiately</a:t>
            </a:r>
            <a:r>
              <a:rPr lang="en-US" altLang="ja-JP" sz="1000" dirty="0" smtClean="0"/>
              <a:t> original Active unit be a Active unit and other unit back into Standby state.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The Status LED at Active unit slow blink which means data sync necessary.</a:t>
            </a:r>
          </a:p>
          <a:p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*1:No SSD for UM then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approx</a:t>
            </a:r>
            <a:r>
              <a:rPr lang="en-US" altLang="ja-JP" sz="800" dirty="0" smtClean="0">
                <a:solidFill>
                  <a:srgbClr val="FF0000"/>
                </a:solidFill>
              </a:rPr>
              <a:t> 30sec/ SSD for UM installed then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approx</a:t>
            </a:r>
            <a:r>
              <a:rPr lang="en-US" altLang="ja-JP" sz="800" dirty="0" smtClean="0">
                <a:solidFill>
                  <a:srgbClr val="FF0000"/>
                </a:solidFill>
              </a:rPr>
              <a:t> 60sec</a:t>
            </a:r>
          </a:p>
          <a:p>
            <a:endParaRPr lang="en-US" altLang="ja-JP" sz="1000" dirty="0" smtClean="0"/>
          </a:p>
        </p:txBody>
      </p:sp>
    </p:spTree>
    <p:extLst>
      <p:ext uri="{BB962C8B-B14F-4D97-AF65-F5344CB8AC3E}">
        <p14:creationId xmlns:p14="http://schemas.microsoft.com/office/powerpoint/2010/main" val="9872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89592" y="718466"/>
            <a:ext cx="7537938" cy="2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267" tIns="30632" rIns="30632" bIns="30632" anchor="ctr">
            <a:spAutoFit/>
          </a:bodyPr>
          <a:lstStyle/>
          <a:p>
            <a:pPr>
              <a:defRPr/>
            </a:pPr>
            <a:r>
              <a:rPr lang="en-US" altLang="ja-JP" sz="1200" dirty="0" smtClean="0">
                <a:latin typeface="Arial" pitchFamily="34" charset="0"/>
              </a:rPr>
              <a:t>System Behavior at switch over </a:t>
            </a:r>
            <a:r>
              <a:rPr lang="en-US" altLang="ja-JP" sz="1000" dirty="0" smtClean="0">
                <a:solidFill>
                  <a:srgbClr val="FF0000"/>
                </a:solidFill>
                <a:latin typeface="Arial" pitchFamily="34" charset="0"/>
              </a:rPr>
              <a:t>*Time may vary.</a:t>
            </a:r>
            <a:endParaRPr lang="en-US" altLang="ja-JP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36057"/>
              </p:ext>
            </p:extLst>
          </p:nvPr>
        </p:nvGraphicFramePr>
        <p:xfrm>
          <a:off x="807161" y="987574"/>
          <a:ext cx="7537940" cy="31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79"/>
                <a:gridCol w="690113"/>
                <a:gridCol w="1578634"/>
                <a:gridCol w="1552755"/>
                <a:gridCol w="1207698"/>
                <a:gridCol w="1245561"/>
              </a:tblGrid>
              <a:tr h="373212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NSX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 Redundancy</a:t>
                      </a:r>
                    </a:p>
                    <a:p>
                      <a:pPr algn="ctr"/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(Switch between Primary and Secondary)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Simplified Isolated Mode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(Switch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 between NSX and EXP-GW)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60755"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Primary-&gt;Secondary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Secondary-&gt;Primary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Normal-&gt;Isolated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Isolated-&gt;Normal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55">
                <a:tc rowSpan="2"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Call Connection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P2P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Keep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Keep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Keep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Keep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76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Non P2P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Disconnect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Disconnect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Disconnect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Disconnect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56">
                <a:tc rowSpan="2">
                  <a:txBody>
                    <a:bodyPr/>
                    <a:lstStyle/>
                    <a:p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NSX Unit and </a:t>
                      </a:r>
                    </a:p>
                    <a:p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the Terminals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Standby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 NSX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-application level Reboot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Standby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 NSX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-application level Reboot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2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Terminal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Application level Reboot and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-connection</a:t>
                      </a:r>
                    </a:p>
                    <a:p>
                      <a:pPr algn="ctr"/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to Secondary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Application level Reboot and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-connection</a:t>
                      </a:r>
                    </a:p>
                    <a:p>
                      <a:pPr algn="ctr"/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to 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Started up</a:t>
                      </a:r>
                      <a:endParaRPr kumimoji="1" lang="ja-JP" altLang="en-US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Started up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22">
                <a:tc rowSpan="2"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EXP-GW Unit and </a:t>
                      </a:r>
                    </a:p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 terminals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Started up</a:t>
                      </a:r>
                      <a:endParaRPr kumimoji="1" lang="ja-JP" altLang="en-US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Started up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2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Terminal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 </a:t>
                      </a:r>
                      <a:endParaRPr kumimoji="1" lang="en-US" altLang="ja-JP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until started up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  <a:endParaRPr kumimoji="1" lang="en-US" altLang="ja-JP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800" baseline="0" dirty="0" smtClean="0">
                          <a:solidFill>
                            <a:schemeClr val="tx1"/>
                          </a:solidFill>
                        </a:rPr>
                        <a:t>until started up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Started up</a:t>
                      </a:r>
                      <a:endParaRPr kumimoji="1" lang="ja-JP" altLang="en-US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Reboot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6 minutes</a:t>
                      </a: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until 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Started up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3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CTI server </a:t>
                      </a:r>
                    </a:p>
                    <a:p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(connected to Primary) 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Application Restart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(CTI link re-connection) 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Application Restart</a:t>
                      </a:r>
                    </a:p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(CTI link  re-connection) 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No service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No Service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0831" y="699542"/>
            <a:ext cx="5208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Survival gateway feature (Simplified Isolated mode)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1095586"/>
            <a:ext cx="7740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Expansion </a:t>
            </a:r>
            <a:r>
              <a:rPr lang="en-US" altLang="ja-JP" sz="1200" dirty="0"/>
              <a:t>gateway will be in </a:t>
            </a:r>
            <a:r>
              <a:rPr lang="en-US" altLang="ja-JP" sz="1200" dirty="0" smtClean="0"/>
              <a:t>“Simplified </a:t>
            </a:r>
            <a:r>
              <a:rPr lang="en-US" altLang="ja-JP" sz="1200" dirty="0"/>
              <a:t>Isolated Mode</a:t>
            </a:r>
            <a:r>
              <a:rPr lang="en-US" altLang="ja-JP" sz="1200" dirty="0" smtClean="0"/>
              <a:t>” in case of,</a:t>
            </a:r>
          </a:p>
          <a:p>
            <a:pPr marL="228600" indent="-228600">
              <a:buAutoNum type="arabicParenR"/>
            </a:pPr>
            <a:r>
              <a:rPr lang="en-US" altLang="ja-JP" sz="1200" dirty="0" smtClean="0"/>
              <a:t>NSX Master can’t be detected during starting up or running as Expansion GW</a:t>
            </a:r>
          </a:p>
          <a:p>
            <a:pPr marL="228600" indent="-228600">
              <a:buAutoNum type="arabicParenR"/>
            </a:pPr>
            <a:r>
              <a:rPr lang="en-US" altLang="ja-JP" sz="1200" dirty="0" smtClean="0"/>
              <a:t>Manually switch </a:t>
            </a:r>
            <a:r>
              <a:rPr lang="en-US" altLang="ja-JP" sz="1200" dirty="0"/>
              <a:t>to “Simplified Isolated Mode”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There is basic operation only </a:t>
            </a:r>
            <a:r>
              <a:rPr lang="en-US" altLang="ja-JP" sz="1200" dirty="0"/>
              <a:t>such as outgoing and incoming </a:t>
            </a:r>
            <a:r>
              <a:rPr lang="en-US" altLang="ja-JP" sz="1200" dirty="0" smtClean="0"/>
              <a:t>call during this mode. </a:t>
            </a:r>
          </a:p>
          <a:p>
            <a:r>
              <a:rPr lang="en-US" altLang="ja-JP" sz="1200" dirty="0"/>
              <a:t> </a:t>
            </a:r>
            <a:endParaRPr lang="ja-JP" altLang="ja-JP" sz="1200" dirty="0"/>
          </a:p>
          <a:p>
            <a:r>
              <a:rPr lang="en-US" altLang="ja-JP" sz="1200" dirty="0" smtClean="0"/>
              <a:t>“Simplified </a:t>
            </a:r>
            <a:r>
              <a:rPr lang="en-US" altLang="ja-JP" sz="1200" dirty="0"/>
              <a:t>Isolated </a:t>
            </a:r>
            <a:r>
              <a:rPr lang="en-US" altLang="ja-JP" sz="1200" dirty="0" smtClean="0"/>
              <a:t>Mode” </a:t>
            </a:r>
            <a:r>
              <a:rPr lang="en-US" altLang="ja-JP" sz="1200" dirty="0"/>
              <a:t>can be continued for </a:t>
            </a:r>
            <a:r>
              <a:rPr lang="en-US" altLang="ja-JP" sz="1200" dirty="0">
                <a:solidFill>
                  <a:srgbClr val="FF0000"/>
                </a:solidFill>
              </a:rPr>
              <a:t>30 days</a:t>
            </a:r>
            <a:r>
              <a:rPr lang="en-US" altLang="ja-JP" sz="1200" dirty="0"/>
              <a:t>. </a:t>
            </a:r>
            <a:endParaRPr lang="en-US" altLang="ja-JP" sz="1200" dirty="0" smtClean="0"/>
          </a:p>
          <a:p>
            <a:r>
              <a:rPr lang="en-US" altLang="ja-JP" sz="1200" dirty="0"/>
              <a:t>T</a:t>
            </a:r>
            <a:r>
              <a:rPr lang="en-US" altLang="ja-JP" sz="1200" dirty="0" smtClean="0"/>
              <a:t>he </a:t>
            </a:r>
            <a:r>
              <a:rPr lang="en-US" altLang="ja-JP" sz="1200" dirty="0"/>
              <a:t>mode is </a:t>
            </a:r>
            <a:r>
              <a:rPr lang="en-US" altLang="ja-JP" sz="1200" dirty="0" smtClean="0"/>
              <a:t>expired after </a:t>
            </a:r>
            <a:r>
              <a:rPr lang="en-US" altLang="ja-JP" sz="1200" dirty="0" smtClean="0">
                <a:solidFill>
                  <a:srgbClr val="FF0000"/>
                </a:solidFill>
              </a:rPr>
              <a:t>30 days</a:t>
            </a:r>
            <a:r>
              <a:rPr lang="en-US" altLang="ja-JP" sz="1200" dirty="0" smtClean="0"/>
              <a:t>. When </a:t>
            </a:r>
            <a:r>
              <a:rPr lang="en-US" altLang="ja-JP" sz="1200" dirty="0" smtClean="0">
                <a:solidFill>
                  <a:srgbClr val="FF0000"/>
                </a:solidFill>
              </a:rPr>
              <a:t>30 days</a:t>
            </a:r>
            <a:r>
              <a:rPr lang="en-US" altLang="ja-JP" sz="1200" dirty="0" smtClean="0"/>
              <a:t> passed all </a:t>
            </a:r>
            <a:r>
              <a:rPr lang="en-US" altLang="ja-JP" sz="1200" dirty="0"/>
              <a:t>services are stopped until switching back to normal mode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/>
              <a:t>“Simplified Isolated Mode</a:t>
            </a:r>
            <a:r>
              <a:rPr lang="en-US" altLang="ja-JP" sz="1200" dirty="0" smtClean="0"/>
              <a:t>” can be released either manual operation, scheduled or automatic.</a:t>
            </a:r>
          </a:p>
        </p:txBody>
      </p:sp>
      <p:pic>
        <p:nvPicPr>
          <p:cNvPr id="6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324765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40414" y="3799297"/>
            <a:ext cx="280213" cy="51996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699515" y="3674225"/>
            <a:ext cx="720684" cy="569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0" name="Line 195"/>
          <p:cNvSpPr>
            <a:spLocks noChangeShapeType="1"/>
          </p:cNvSpPr>
          <p:nvPr/>
        </p:nvSpPr>
        <p:spPr bwMode="auto">
          <a:xfrm>
            <a:off x="3405867" y="3783839"/>
            <a:ext cx="1046959" cy="562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1" name="Line 198"/>
          <p:cNvSpPr>
            <a:spLocks noChangeShapeType="1"/>
          </p:cNvSpPr>
          <p:nvPr/>
        </p:nvSpPr>
        <p:spPr bwMode="auto">
          <a:xfrm>
            <a:off x="3607390" y="3856915"/>
            <a:ext cx="615125" cy="3485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2" name="Line 199"/>
          <p:cNvSpPr>
            <a:spLocks noChangeShapeType="1"/>
          </p:cNvSpPr>
          <p:nvPr/>
        </p:nvSpPr>
        <p:spPr bwMode="auto">
          <a:xfrm>
            <a:off x="4388531" y="3833025"/>
            <a:ext cx="31668" cy="3485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3" name="Line 200"/>
          <p:cNvSpPr>
            <a:spLocks noChangeShapeType="1"/>
          </p:cNvSpPr>
          <p:nvPr/>
        </p:nvSpPr>
        <p:spPr bwMode="auto">
          <a:xfrm>
            <a:off x="3648654" y="4258834"/>
            <a:ext cx="712047" cy="56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14" name="Picture 201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452" y="4168894"/>
            <a:ext cx="419359" cy="2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2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999" y="3654551"/>
            <a:ext cx="419359" cy="2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3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140" y="4181542"/>
            <a:ext cx="419360" cy="2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4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851" y="3667198"/>
            <a:ext cx="419359" cy="2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3643856" y="3651740"/>
            <a:ext cx="577699" cy="815080"/>
            <a:chOff x="2444" y="1091"/>
            <a:chExt cx="314" cy="332"/>
          </a:xfrm>
        </p:grpSpPr>
        <p:sp>
          <p:nvSpPr>
            <p:cNvPr id="20" name="Line 208"/>
            <p:cNvSpPr>
              <a:spLocks noChangeShapeType="1"/>
            </p:cNvSpPr>
            <p:nvPr/>
          </p:nvSpPr>
          <p:spPr bwMode="auto">
            <a:xfrm>
              <a:off x="2444" y="1091"/>
              <a:ext cx="314" cy="3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1" name="Line 209"/>
            <p:cNvSpPr>
              <a:spLocks noChangeShapeType="1"/>
            </p:cNvSpPr>
            <p:nvPr/>
          </p:nvSpPr>
          <p:spPr bwMode="auto">
            <a:xfrm flipV="1">
              <a:off x="2453" y="1109"/>
              <a:ext cx="305" cy="2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4595811" y="3545471"/>
            <a:ext cx="199604" cy="1566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24" name="図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15" y="3370936"/>
            <a:ext cx="1768530" cy="3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3065725" y="3530490"/>
            <a:ext cx="174126" cy="2498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28" name="AutoShape 197"/>
          <p:cNvSpPr>
            <a:spLocks noChangeArrowheads="1"/>
          </p:cNvSpPr>
          <p:nvPr/>
        </p:nvSpPr>
        <p:spPr bwMode="auto">
          <a:xfrm>
            <a:off x="4868838" y="3126921"/>
            <a:ext cx="1503362" cy="24447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8890" rIns="0" bIns="8890"/>
          <a:lstStyle/>
          <a:p>
            <a:r>
              <a:rPr lang="en-US" altLang="ja-JP" dirty="0" smtClean="0"/>
              <a:t>ExpGW</a:t>
            </a:r>
            <a:r>
              <a:rPr lang="en-US" altLang="ja-JP" b="1" dirty="0" smtClean="0"/>
              <a:t>1</a:t>
            </a:r>
            <a:endParaRPr lang="en-US" altLang="ja-JP" b="1" dirty="0"/>
          </a:p>
        </p:txBody>
      </p:sp>
      <p:sp>
        <p:nvSpPr>
          <p:cNvPr id="29" name="Line 217"/>
          <p:cNvSpPr>
            <a:spLocks noChangeShapeType="1"/>
          </p:cNvSpPr>
          <p:nvPr/>
        </p:nvSpPr>
        <p:spPr bwMode="auto">
          <a:xfrm flipV="1">
            <a:off x="4904842" y="3229285"/>
            <a:ext cx="868240" cy="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730349" y="3111810"/>
            <a:ext cx="21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“Simplified Isolated Mode” </a:t>
            </a:r>
            <a:endParaRPr lang="ja-JP" altLang="en-US" sz="1200" dirty="0"/>
          </a:p>
        </p:txBody>
      </p:sp>
      <p:sp>
        <p:nvSpPr>
          <p:cNvPr id="32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88024" y="3755816"/>
            <a:ext cx="236304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Required AK: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KX-NSXF007 </a:t>
            </a:r>
            <a:r>
              <a:rPr lang="en-US" altLang="ja-JP" sz="1000" dirty="0">
                <a:solidFill>
                  <a:srgbClr val="FF0000"/>
                </a:solidFill>
              </a:rPr>
              <a:t>Expansion </a:t>
            </a:r>
            <a:r>
              <a:rPr lang="en-US" altLang="ja-JP" sz="1000" dirty="0" smtClean="0">
                <a:solidFill>
                  <a:srgbClr val="FF0000"/>
                </a:solidFill>
              </a:rPr>
              <a:t>GW(Slave</a:t>
            </a:r>
            <a:r>
              <a:rPr lang="en-US" altLang="ja-JP" sz="1000" dirty="0">
                <a:solidFill>
                  <a:srgbClr val="FF0000"/>
                </a:solidFill>
              </a:rPr>
              <a:t>)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63588" y="3751750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Required AK: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KX-NSXF006 Expansion </a:t>
            </a:r>
            <a:r>
              <a:rPr lang="en-US" altLang="ja-JP" sz="1000" dirty="0">
                <a:solidFill>
                  <a:srgbClr val="FF0000"/>
                </a:solidFill>
              </a:rPr>
              <a:t>GW (Master)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3568" y="885896"/>
            <a:ext cx="81009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 </a:t>
            </a:r>
            <a:r>
              <a:rPr lang="en-US" altLang="ja-JP" sz="1200" dirty="0" smtClean="0"/>
              <a:t>&lt;</a:t>
            </a:r>
            <a:r>
              <a:rPr lang="en-US" altLang="ja-JP" sz="1200" dirty="0"/>
              <a:t>Activation keys&gt;</a:t>
            </a:r>
            <a:endParaRPr lang="ja-JP" altLang="ja-JP" sz="1200" dirty="0"/>
          </a:p>
          <a:p>
            <a:r>
              <a:rPr lang="en-US" altLang="ja-JP" sz="1200" dirty="0" smtClean="0">
                <a:solidFill>
                  <a:srgbClr val="0000FF"/>
                </a:solidFill>
              </a:rPr>
              <a:t>  No additional Activation key is required </a:t>
            </a:r>
            <a:r>
              <a:rPr lang="en-US" altLang="ja-JP" sz="1200" dirty="0" smtClean="0"/>
              <a:t>to use “Simplified </a:t>
            </a:r>
            <a:r>
              <a:rPr lang="en-US" altLang="ja-JP" sz="1200" dirty="0"/>
              <a:t>Isolated </a:t>
            </a:r>
            <a:r>
              <a:rPr lang="en-US" altLang="ja-JP" sz="1200" dirty="0" smtClean="0"/>
              <a:t>Mode” on top of 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 KX-NSXF007 </a:t>
            </a:r>
            <a:r>
              <a:rPr lang="en-US" altLang="ja-JP" sz="1200" dirty="0">
                <a:solidFill>
                  <a:srgbClr val="FF0000"/>
                </a:solidFill>
              </a:rPr>
              <a:t>Expansion </a:t>
            </a:r>
            <a:r>
              <a:rPr lang="en-US" altLang="ja-JP" sz="1200" dirty="0" smtClean="0">
                <a:solidFill>
                  <a:srgbClr val="FF0000"/>
                </a:solidFill>
              </a:rPr>
              <a:t>GW(Slave)</a:t>
            </a:r>
            <a:r>
              <a:rPr lang="en-US" altLang="ja-JP" sz="1200" dirty="0" smtClean="0"/>
              <a:t>.</a:t>
            </a:r>
            <a:endParaRPr lang="ja-JP" altLang="ja-JP" sz="1200" dirty="0"/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&lt;</a:t>
            </a:r>
            <a:r>
              <a:rPr lang="en-US" altLang="ja-JP" sz="1200" dirty="0"/>
              <a:t>Programming&gt;</a:t>
            </a:r>
            <a:endParaRPr lang="ja-JP" altLang="ja-JP" sz="1200" dirty="0"/>
          </a:p>
          <a:p>
            <a:r>
              <a:rPr lang="en-US" altLang="ja-JP" sz="1200" dirty="0"/>
              <a:t>To setup NS series PBX as Simplified Isolated Mode, it is required to program individually them </a:t>
            </a:r>
            <a:endParaRPr lang="en-US" altLang="ja-JP" sz="1200" dirty="0" smtClean="0"/>
          </a:p>
          <a:p>
            <a:r>
              <a:rPr lang="en-US" altLang="ja-JP" sz="1200" dirty="0" smtClean="0"/>
              <a:t>beforehand</a:t>
            </a:r>
            <a:r>
              <a:rPr lang="en-US" altLang="ja-JP" sz="1200" dirty="0"/>
              <a:t>. </a:t>
            </a:r>
            <a:endParaRPr lang="en-US" altLang="ja-JP" sz="1200" dirty="0" smtClean="0"/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Otherwise “Simplified Isolated Mode” will not be functioned.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For example, 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IPPhone</a:t>
            </a:r>
            <a:r>
              <a:rPr lang="en-US" altLang="ja-JP" sz="1200" dirty="0" smtClean="0">
                <a:solidFill>
                  <a:srgbClr val="FF0000"/>
                </a:solidFill>
              </a:rPr>
              <a:t> need to register at both Normal mode(connect to NSX) and Simplified Isolated 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Mode. 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There </a:t>
            </a:r>
            <a:r>
              <a:rPr lang="en-US" altLang="ja-JP" sz="1200" dirty="0"/>
              <a:t>are 2 ways to program.as follows</a:t>
            </a:r>
            <a:r>
              <a:rPr lang="en-US" altLang="ja-JP" sz="1200" dirty="0" smtClean="0"/>
              <a:t>.</a:t>
            </a:r>
            <a:endParaRPr lang="ja-JP" altLang="ja-JP" sz="1200" dirty="0"/>
          </a:p>
          <a:p>
            <a:pPr>
              <a:spcBef>
                <a:spcPts val="600"/>
              </a:spcBef>
            </a:pPr>
            <a:r>
              <a:rPr lang="en-US" altLang="ja-JP" sz="1200" dirty="0"/>
              <a:t>1. Online Programming</a:t>
            </a:r>
            <a:endParaRPr lang="ja-JP" altLang="ja-JP" sz="1200" dirty="0"/>
          </a:p>
          <a:p>
            <a:r>
              <a:rPr lang="en-US" altLang="ja-JP" sz="1200" dirty="0"/>
              <a:t>Put an expansion GW to Simplified Isolated Mode manually, then program it using WEB Maintenance console of </a:t>
            </a:r>
            <a:r>
              <a:rPr lang="en-US" altLang="ja-JP" sz="1200" dirty="0" smtClean="0"/>
              <a:t>NS. After </a:t>
            </a:r>
            <a:r>
              <a:rPr lang="en-US" altLang="ja-JP" sz="1200" dirty="0"/>
              <a:t>completing the programming, put it back to normal mode</a:t>
            </a:r>
            <a:r>
              <a:rPr lang="en-US" altLang="ja-JP" sz="1200" dirty="0" smtClean="0"/>
              <a:t>.</a:t>
            </a:r>
            <a:endParaRPr lang="ja-JP" altLang="ja-JP" sz="1200" dirty="0"/>
          </a:p>
          <a:p>
            <a:pPr>
              <a:spcBef>
                <a:spcPts val="600"/>
              </a:spcBef>
            </a:pPr>
            <a:r>
              <a:rPr lang="en-US" altLang="ja-JP" sz="1200" dirty="0"/>
              <a:t>2. Offline Programming</a:t>
            </a:r>
            <a:endParaRPr lang="ja-JP" altLang="ja-JP" sz="1200" dirty="0"/>
          </a:p>
          <a:p>
            <a:r>
              <a:rPr lang="en-US" altLang="ja-JP" sz="1200" dirty="0"/>
              <a:t>Create </a:t>
            </a:r>
            <a:r>
              <a:rPr lang="en-US" altLang="ja-JP" sz="1200" dirty="0" err="1"/>
              <a:t>DxSYS</a:t>
            </a:r>
            <a:r>
              <a:rPr lang="en-US" altLang="ja-JP" sz="1200" dirty="0"/>
              <a:t> file of NS by using offline tool of NS system, them </a:t>
            </a:r>
            <a:r>
              <a:rPr lang="en-US" altLang="ja-JP" sz="1200" dirty="0" smtClean="0"/>
              <a:t>upload the </a:t>
            </a:r>
            <a:r>
              <a:rPr lang="en-US" altLang="ja-JP" sz="1200" dirty="0" err="1"/>
              <a:t>DxSYS</a:t>
            </a:r>
            <a:r>
              <a:rPr lang="en-US" altLang="ja-JP" sz="1200" dirty="0"/>
              <a:t> file into </a:t>
            </a:r>
            <a:r>
              <a:rPr lang="en-US" altLang="ja-JP" sz="1200" dirty="0" smtClean="0"/>
              <a:t>Expansion GW.</a:t>
            </a: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Dsys</a:t>
            </a:r>
            <a:r>
              <a:rPr lang="en-US" altLang="ja-JP" sz="1200" dirty="0" smtClean="0">
                <a:solidFill>
                  <a:srgbClr val="FF0000"/>
                </a:solidFill>
              </a:rPr>
              <a:t> format has to be V4.2 format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0831" y="639160"/>
            <a:ext cx="6361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Survival gateway feature (Simplified Isolated mode</a:t>
            </a:r>
            <a:r>
              <a:rPr lang="en-US" altLang="ja-JP" sz="1600" dirty="0" smtClean="0"/>
              <a:t>) -Condition-</a:t>
            </a:r>
            <a:endParaRPr lang="ja-JP" altLang="en-US" sz="1600" dirty="0"/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1133912"/>
            <a:ext cx="7740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 </a:t>
            </a:r>
            <a:r>
              <a:rPr lang="en-US" altLang="ja-JP" sz="1200" dirty="0" smtClean="0"/>
              <a:t>&lt;</a:t>
            </a:r>
            <a:r>
              <a:rPr lang="en-US" altLang="ja-JP" sz="1200" dirty="0"/>
              <a:t>Limitation of Simplified </a:t>
            </a:r>
            <a:r>
              <a:rPr lang="en-US" altLang="ja-JP" sz="1200" dirty="0" smtClean="0"/>
              <a:t>Isolated </a:t>
            </a:r>
            <a:r>
              <a:rPr lang="en-US" altLang="ja-JP" sz="1200" dirty="0"/>
              <a:t>Mode operation&gt;</a:t>
            </a:r>
            <a:endParaRPr lang="ja-JP" altLang="ja-JP" sz="1200" dirty="0"/>
          </a:p>
          <a:p>
            <a:r>
              <a:rPr lang="en-US" altLang="ja-JP" sz="1200" dirty="0" smtClean="0"/>
              <a:t>During “Simplified </a:t>
            </a:r>
            <a:r>
              <a:rPr lang="en-US" altLang="ja-JP" sz="1200" dirty="0"/>
              <a:t>Isolated Mode </a:t>
            </a:r>
            <a:r>
              <a:rPr lang="en-US" altLang="ja-JP" sz="1200" dirty="0" smtClean="0"/>
              <a:t>“ works </a:t>
            </a:r>
            <a:r>
              <a:rPr lang="en-US" altLang="ja-JP" sz="1200" dirty="0"/>
              <a:t>according to the configuration setting for the mode. The level of supported features is NS series ver.4.2, The new feature from NSX series, such as </a:t>
            </a:r>
            <a:r>
              <a:rPr lang="en-US" altLang="ja-JP" sz="1200" dirty="0" smtClean="0"/>
              <a:t>Smart Desk, </a:t>
            </a:r>
            <a:r>
              <a:rPr lang="en-US" altLang="ja-JP" sz="1200" dirty="0"/>
              <a:t>LDAP directory service and so on, are not supported.  </a:t>
            </a:r>
            <a:endParaRPr lang="ja-JP" altLang="ja-JP" sz="1200" dirty="0"/>
          </a:p>
          <a:p>
            <a:r>
              <a:rPr lang="en-US" altLang="ja-JP" sz="1200" dirty="0"/>
              <a:t>And some of features are restricted in the mode and the restricted features are as follows.</a:t>
            </a:r>
            <a:endParaRPr lang="ja-JP" altLang="ja-JP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840831" y="699542"/>
            <a:ext cx="6361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Survival gateway feature (Simplified Isolated mode</a:t>
            </a:r>
            <a:r>
              <a:rPr lang="en-US" altLang="ja-JP" sz="1600" dirty="0" smtClean="0"/>
              <a:t>) -Condition-</a:t>
            </a:r>
            <a:endParaRPr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935596" y="3464299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- Number </a:t>
            </a:r>
            <a:r>
              <a:rPr lang="en-US" altLang="ja-JP" sz="1200" dirty="0"/>
              <a:t>of available resources </a:t>
            </a:r>
            <a:r>
              <a:rPr lang="en-US" altLang="ja-JP" sz="1200" dirty="0" smtClean="0"/>
              <a:t>(such </a:t>
            </a:r>
            <a:r>
              <a:rPr lang="en-US" altLang="ja-JP" sz="1200" dirty="0"/>
              <a:t>as extensions, trunks, DSP etc</a:t>
            </a:r>
            <a:r>
              <a:rPr lang="en-US" altLang="ja-JP" sz="1200" dirty="0" smtClean="0"/>
              <a:t>.) depends </a:t>
            </a:r>
            <a:r>
              <a:rPr lang="en-US" altLang="ja-JP" sz="1200" dirty="0"/>
              <a:t>on each NS model. </a:t>
            </a:r>
            <a:endParaRPr lang="en-US" altLang="ja-JP" sz="1200" dirty="0" smtClean="0"/>
          </a:p>
          <a:p>
            <a:r>
              <a:rPr lang="en-US" altLang="ja-JP" sz="1200" dirty="0" smtClean="0"/>
              <a:t>-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System </a:t>
            </a:r>
            <a:r>
              <a:rPr lang="en-US" altLang="ja-JP" sz="1200" dirty="0"/>
              <a:t>logging data (</a:t>
            </a:r>
            <a:r>
              <a:rPr lang="en-US" altLang="ja-JP" sz="1200" dirty="0" smtClean="0"/>
              <a:t>such </a:t>
            </a:r>
            <a:r>
              <a:rPr lang="en-US" altLang="ja-JP" sz="1200" dirty="0"/>
              <a:t>as SMDR, Call Log etc</a:t>
            </a:r>
            <a:r>
              <a:rPr lang="en-US" altLang="ja-JP" sz="1200" dirty="0" smtClean="0"/>
              <a:t>.) </a:t>
            </a:r>
            <a:r>
              <a:rPr lang="en-US" altLang="ja-JP" sz="1200" dirty="0"/>
              <a:t>is not merged into NSX call server when </a:t>
            </a:r>
            <a:endParaRPr lang="en-US" altLang="ja-JP" sz="1200" dirty="0" smtClean="0"/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 the </a:t>
            </a:r>
            <a:r>
              <a:rPr lang="en-US" altLang="ja-JP" sz="1200" dirty="0"/>
              <a:t>system back to normal mode as well as NS system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/>
              <a:t>-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NSX system shows the status of running mode by flexible button on specified PT.</a:t>
            </a:r>
            <a:endParaRPr lang="ja-JP" altLang="ja-JP" sz="1200" dirty="0"/>
          </a:p>
          <a:p>
            <a:r>
              <a:rPr lang="en-US" altLang="ja-JP" sz="1200" dirty="0"/>
              <a:t>- When </a:t>
            </a:r>
            <a:r>
              <a:rPr lang="en-US" altLang="ja-JP" sz="1200" dirty="0" smtClean="0"/>
              <a:t>one-look mode  changes to Simplified Isolated mode, system reboot occurs.</a:t>
            </a:r>
            <a:endParaRPr lang="ja-JP" altLang="ja-JP" sz="12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45756"/>
              </p:ext>
            </p:extLst>
          </p:nvPr>
        </p:nvGraphicFramePr>
        <p:xfrm>
          <a:off x="1259632" y="2232362"/>
          <a:ext cx="6176808" cy="116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078"/>
                <a:gridCol w="2596078"/>
                <a:gridCol w="984652"/>
              </a:tblGrid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Un available feature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Description/Conditions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Built-in UM (including Auto 2-way</a:t>
                      </a:r>
                      <a:r>
                        <a:rPr lang="en-US" altLang="ja-JP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recording, 2-way recording, FAX)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UM on an expansion GW</a:t>
                      </a:r>
                      <a:r>
                        <a:rPr lang="en-US" altLang="ja-JP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is not available.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CTI Interface(3</a:t>
                      </a:r>
                      <a:r>
                        <a:rPr lang="en-US" altLang="ja-JP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party CSTA)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altLang="ja-JP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Party CTI Interface is not available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Built-in ACD monitor/report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effectLst/>
                        </a:rPr>
                        <a:t>No ACD monitor / report is available</a:t>
                      </a:r>
                      <a:endParaRPr lang="ja-JP" altLang="ja-JP" sz="1200" b="1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  <a:cs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76866"/>
              </p:ext>
            </p:extLst>
          </p:nvPr>
        </p:nvGraphicFramePr>
        <p:xfrm>
          <a:off x="971600" y="1131590"/>
          <a:ext cx="7236804" cy="2530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350"/>
                <a:gridCol w="2780166"/>
                <a:gridCol w="2592288"/>
              </a:tblGrid>
              <a:tr h="204922">
                <a:tc>
                  <a:txBody>
                    <a:bodyPr/>
                    <a:lstStyle/>
                    <a:p>
                      <a:pPr algn="ctr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Model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Feature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Description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Remarks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06"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KX-NSM099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IP Capacity EXP(640EXT)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NS1000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only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42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KX-NSM102/108/116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IP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Trunk 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69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KX-NSM201/205/210/220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IP Softpho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ne, IP Terminal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9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KX-NSM501/505/510/520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IP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terminal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8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KX-NSM701/705/710/720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altLang="ja-JP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ja-JP" sz="10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rd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Party SIP terminal</a:t>
                      </a: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7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KX-NSE201/205/210/220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IP-CS channel expansion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09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KX-NSF990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For VoIP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NS300 only / only for IP, not for UM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74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KX-NSF991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altLang="ja-JP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Expansion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AK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NS700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only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74"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KX-NSN101 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altLang="ja-JP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algn="just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Built</a:t>
                      </a:r>
                      <a:r>
                        <a:rPr lang="en-US" altLang="ja-JP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In Router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NS1000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840831" y="699542"/>
            <a:ext cx="6361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Survival gateway feature (Simplified Isolated mode</a:t>
            </a:r>
            <a:r>
              <a:rPr lang="en-US" altLang="ja-JP" sz="1600" dirty="0" smtClean="0"/>
              <a:t>) -Condition-</a:t>
            </a:r>
            <a:endParaRPr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935596" y="3792981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Above Activation key will be automatically deployed to Gateway. Feature related AK other than above AK will not work even AK installed to system before.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Trunk and EXT can be used up to maximum capacity while working as “Simplified Isolated Mode”.</a:t>
            </a:r>
            <a:endParaRPr lang="ja-JP" altLang="ja-JP" sz="1200" dirty="0">
              <a:solidFill>
                <a:srgbClr val="FF0000"/>
              </a:solidFill>
            </a:endParaRPr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3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3422639" y="1167305"/>
            <a:ext cx="1041400" cy="1209675"/>
          </a:xfrm>
          <a:prstGeom prst="wedgeRectCallout">
            <a:avLst>
              <a:gd name="adj1" fmla="val -118444"/>
              <a:gd name="adj2" fmla="val 23284"/>
            </a:avLst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NAT Traversal Table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Name / Fixed Address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1: Alpha   </a:t>
            </a: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10.28.4.78</a:t>
            </a:r>
            <a:endParaRPr kumimoji="1" lang="it-IT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2: Bravo   </a:t>
            </a: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10.28.4.79</a:t>
            </a:r>
            <a:endParaRPr kumimoji="1" lang="it-IT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3: Charlie  </a:t>
            </a: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10.28.4.80</a:t>
            </a:r>
            <a:endParaRPr kumimoji="1" lang="it-IT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4: Delta    </a:t>
            </a: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10.11.8.14</a:t>
            </a:r>
            <a:endParaRPr kumimoji="1" lang="it-IT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5: Echo    </a:t>
            </a:r>
            <a:r>
              <a:rPr kumimoji="1" lang="it-IT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10.11.8.15</a:t>
            </a:r>
            <a:endParaRPr kumimoji="1" lang="it-IT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6: Foxtrot 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11.23.8.22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7: Oscar  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11.24.5.62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8: Zulu    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10.28.4.79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pic>
        <p:nvPicPr>
          <p:cNvPr id="6170" name="Picture 26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76" y="1921367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150861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64" y="2599230"/>
            <a:ext cx="5334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9" y="2640505"/>
            <a:ext cx="57308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6" y="2599230"/>
            <a:ext cx="395288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54176" y="2335705"/>
            <a:ext cx="1144588" cy="263525"/>
            <a:chOff x="2504" y="8828"/>
            <a:chExt cx="1803" cy="415"/>
          </a:xfrm>
        </p:grpSpPr>
        <p:sp>
          <p:nvSpPr>
            <p:cNvPr id="5" name="AutoShape 20"/>
            <p:cNvSpPr>
              <a:spLocks noChangeShapeType="1"/>
            </p:cNvSpPr>
            <p:nvPr/>
          </p:nvSpPr>
          <p:spPr bwMode="auto">
            <a:xfrm>
              <a:off x="2504" y="9016"/>
              <a:ext cx="18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6" name="AutoShape 19"/>
            <p:cNvSpPr>
              <a:spLocks noChangeShapeType="1"/>
            </p:cNvSpPr>
            <p:nvPr/>
          </p:nvSpPr>
          <p:spPr bwMode="auto">
            <a:xfrm>
              <a:off x="3368" y="8828"/>
              <a:ext cx="0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" name="AutoShape 18"/>
            <p:cNvSpPr>
              <a:spLocks noChangeShapeType="1"/>
            </p:cNvSpPr>
            <p:nvPr/>
          </p:nvSpPr>
          <p:spPr bwMode="auto">
            <a:xfrm>
              <a:off x="2504" y="9016"/>
              <a:ext cx="3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8" name="AutoShape 17"/>
            <p:cNvSpPr>
              <a:spLocks noChangeShapeType="1"/>
            </p:cNvSpPr>
            <p:nvPr/>
          </p:nvSpPr>
          <p:spPr bwMode="auto">
            <a:xfrm>
              <a:off x="4307" y="9016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</p:grpSp>
      <p:pic>
        <p:nvPicPr>
          <p:cNvPr id="6159" name="Picture 15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26" y="3223117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28976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6650026" y="2224580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Alpha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10.11.2.39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650026" y="3573955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Zulu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10.15.2.44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48251" y="2261092"/>
            <a:ext cx="11144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NAT-A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 IP: 10.28.4.78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Local: 111.168.3.0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48251" y="3539030"/>
            <a:ext cx="1122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NAT-B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 IP: 10.28.4.79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Local: 111.168.4.0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6153" name="Picture 9" descr="L3-switch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60" y="2559732"/>
            <a:ext cx="6096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ShapeType="1"/>
          </p:cNvSpPr>
          <p:nvPr/>
        </p:nvSpPr>
        <p:spPr bwMode="auto">
          <a:xfrm flipV="1">
            <a:off x="4767251" y="2154808"/>
            <a:ext cx="619125" cy="51645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4" name="AutoShape 7"/>
          <p:cNvSpPr>
            <a:spLocks noChangeShapeType="1"/>
          </p:cNvSpPr>
          <p:nvPr/>
        </p:nvSpPr>
        <p:spPr bwMode="auto">
          <a:xfrm>
            <a:off x="4767251" y="2862755"/>
            <a:ext cx="676275" cy="4286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5" name="AutoShape 6"/>
          <p:cNvSpPr>
            <a:spLocks noChangeShapeType="1"/>
          </p:cNvSpPr>
          <p:nvPr/>
        </p:nvSpPr>
        <p:spPr bwMode="auto">
          <a:xfrm>
            <a:off x="5937239" y="2067417"/>
            <a:ext cx="60166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6" name="AutoShape 5"/>
          <p:cNvSpPr>
            <a:spLocks noChangeShapeType="1"/>
          </p:cNvSpPr>
          <p:nvPr/>
        </p:nvSpPr>
        <p:spPr bwMode="auto">
          <a:xfrm>
            <a:off x="5994389" y="3423142"/>
            <a:ext cx="54451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09849" y="3023092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L3 Switch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02056" y="1875799"/>
            <a:ext cx="139670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NSX Local Network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111.168.5.0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12926" y="3262805"/>
            <a:ext cx="695325" cy="9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AutoShape 2"/>
          <p:cNvSpPr>
            <a:spLocks noChangeShapeType="1"/>
          </p:cNvSpPr>
          <p:nvPr/>
        </p:nvSpPr>
        <p:spPr bwMode="auto">
          <a:xfrm>
            <a:off x="2611237" y="2353913"/>
            <a:ext cx="1598612" cy="441486"/>
          </a:xfrm>
          <a:prstGeom prst="bentConnector3">
            <a:avLst>
              <a:gd name="adj1" fmla="val 49949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pic>
        <p:nvPicPr>
          <p:cNvPr id="32" name="Picture 2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8" y="2142829"/>
            <a:ext cx="1258740" cy="2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232"/>
          <p:cNvSpPr>
            <a:spLocks noChangeArrowheads="1"/>
          </p:cNvSpPr>
          <p:nvPr/>
        </p:nvSpPr>
        <p:spPr bwMode="auto">
          <a:xfrm>
            <a:off x="1223833" y="889841"/>
            <a:ext cx="5849815" cy="30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1600" dirty="0" smtClean="0">
                <a:latin typeface="Arial" pitchFamily="34" charset="0"/>
              </a:rPr>
              <a:t>Multiple LAN network support for SIP GW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1600" dirty="0"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1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705829" y="1660043"/>
            <a:ext cx="1138556" cy="410369"/>
          </a:xfrm>
          <a:prstGeom prst="homePlate">
            <a:avLst>
              <a:gd name="adj" fmla="val 2941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DST: 10.15.2.44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SRC: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111.168.5.114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IN IP4: 111.168.5.114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48789" y="1410375"/>
            <a:ext cx="1558925" cy="280988"/>
          </a:xfrm>
          <a:prstGeom prst="rect">
            <a:avLst/>
          </a:prstGeom>
          <a:solidFill>
            <a:srgbClr val="FBD4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8: Zulu Fixed Global IP</a:t>
            </a:r>
            <a:r>
              <a:rPr kumimoji="1" lang="en-US" altLang="ja-JP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address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0" dirty="0">
                <a:latin typeface="+mn-lt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lang="en-US" altLang="ja-JP" sz="800" b="0" dirty="0" smtClean="0">
                <a:latin typeface="+mn-lt"/>
                <a:ea typeface="ＭＳ 明朝" pitchFamily="17" charset="-128"/>
                <a:cs typeface="ＭＳ Ｐゴシック" pitchFamily="50" charset="-128"/>
              </a:rPr>
              <a:t>  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ＭＳ Ｐゴシック" pitchFamily="50" charset="-128"/>
              </a:rPr>
              <a:t>10.28.4.79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 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pic>
        <p:nvPicPr>
          <p:cNvPr id="6" name="Picture 26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76" y="2083595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1670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64" y="2761458"/>
            <a:ext cx="5334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9" y="2802733"/>
            <a:ext cx="57308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6" y="2761458"/>
            <a:ext cx="395288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754176" y="2497933"/>
            <a:ext cx="1144588" cy="263525"/>
            <a:chOff x="2504" y="8828"/>
            <a:chExt cx="1803" cy="415"/>
          </a:xfrm>
        </p:grpSpPr>
        <p:sp>
          <p:nvSpPr>
            <p:cNvPr id="12" name="AutoShape 20"/>
            <p:cNvSpPr>
              <a:spLocks noChangeShapeType="1"/>
            </p:cNvSpPr>
            <p:nvPr/>
          </p:nvSpPr>
          <p:spPr bwMode="auto">
            <a:xfrm>
              <a:off x="2504" y="9016"/>
              <a:ext cx="18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>
                <a:latin typeface="+mn-lt"/>
              </a:endParaRPr>
            </a:p>
          </p:txBody>
        </p:sp>
        <p:sp>
          <p:nvSpPr>
            <p:cNvPr id="13" name="AutoShape 19"/>
            <p:cNvSpPr>
              <a:spLocks noChangeShapeType="1"/>
            </p:cNvSpPr>
            <p:nvPr/>
          </p:nvSpPr>
          <p:spPr bwMode="auto">
            <a:xfrm>
              <a:off x="3368" y="8828"/>
              <a:ext cx="0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>
                <a:latin typeface="+mn-lt"/>
              </a:endParaRPr>
            </a:p>
          </p:txBody>
        </p:sp>
        <p:sp>
          <p:nvSpPr>
            <p:cNvPr id="14" name="AutoShape 18"/>
            <p:cNvSpPr>
              <a:spLocks noChangeShapeType="1"/>
            </p:cNvSpPr>
            <p:nvPr/>
          </p:nvSpPr>
          <p:spPr bwMode="auto">
            <a:xfrm>
              <a:off x="2504" y="9016"/>
              <a:ext cx="3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>
                <a:latin typeface="+mn-lt"/>
              </a:endParaRPr>
            </a:p>
          </p:txBody>
        </p:sp>
        <p:sp>
          <p:nvSpPr>
            <p:cNvPr id="15" name="AutoShape 17"/>
            <p:cNvSpPr>
              <a:spLocks noChangeShapeType="1"/>
            </p:cNvSpPr>
            <p:nvPr/>
          </p:nvSpPr>
          <p:spPr bwMode="auto">
            <a:xfrm>
              <a:off x="4307" y="9016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>
                <a:latin typeface="+mn-lt"/>
              </a:endParaRPr>
            </a:p>
          </p:txBody>
        </p:sp>
      </p:grpSp>
      <p:pic>
        <p:nvPicPr>
          <p:cNvPr id="16" name="Picture 15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26" y="3385345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305990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650026" y="2386808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Alpha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10.11.2.39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650026" y="3736183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Zulu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10.15.2.44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148251" y="2423320"/>
            <a:ext cx="11144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NAT-A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Global IP: 10.28.4.78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Local: 111.168.3.0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148251" y="3701258"/>
            <a:ext cx="1122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NAT-B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Global IP: 10.28.4.79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Local: 111.168.4.0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2" name="Picture 9" descr="L3-switch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60" y="2721960"/>
            <a:ext cx="6096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8"/>
          <p:cNvSpPr>
            <a:spLocks noChangeShapeType="1"/>
          </p:cNvSpPr>
          <p:nvPr/>
        </p:nvSpPr>
        <p:spPr bwMode="auto">
          <a:xfrm flipV="1">
            <a:off x="4767251" y="2317036"/>
            <a:ext cx="619125" cy="51645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sp>
        <p:nvSpPr>
          <p:cNvPr id="24" name="AutoShape 7"/>
          <p:cNvSpPr>
            <a:spLocks noChangeShapeType="1"/>
          </p:cNvSpPr>
          <p:nvPr/>
        </p:nvSpPr>
        <p:spPr bwMode="auto">
          <a:xfrm>
            <a:off x="4767251" y="3024983"/>
            <a:ext cx="676275" cy="4286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sp>
        <p:nvSpPr>
          <p:cNvPr id="25" name="AutoShape 6"/>
          <p:cNvSpPr>
            <a:spLocks noChangeShapeType="1"/>
          </p:cNvSpPr>
          <p:nvPr/>
        </p:nvSpPr>
        <p:spPr bwMode="auto">
          <a:xfrm>
            <a:off x="5937239" y="2229645"/>
            <a:ext cx="60166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sp>
        <p:nvSpPr>
          <p:cNvPr id="26" name="AutoShape 5"/>
          <p:cNvSpPr>
            <a:spLocks noChangeShapeType="1"/>
          </p:cNvSpPr>
          <p:nvPr/>
        </p:nvSpPr>
        <p:spPr bwMode="auto">
          <a:xfrm>
            <a:off x="5994389" y="3585370"/>
            <a:ext cx="54451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209849" y="3185320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Arial" pitchFamily="34" charset="0"/>
              </a:rPr>
              <a:t>L3 Switch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02056" y="2038027"/>
            <a:ext cx="1044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NSX Local Network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Arial" pitchFamily="34" charset="0"/>
              </a:rPr>
              <a:t>111.168.5.0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12926" y="3425033"/>
            <a:ext cx="695325" cy="9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sp>
        <p:nvSpPr>
          <p:cNvPr id="30" name="AutoShape 2"/>
          <p:cNvSpPr>
            <a:spLocks noChangeShapeType="1"/>
          </p:cNvSpPr>
          <p:nvPr/>
        </p:nvSpPr>
        <p:spPr bwMode="auto">
          <a:xfrm>
            <a:off x="2611237" y="2516141"/>
            <a:ext cx="1598612" cy="441486"/>
          </a:xfrm>
          <a:prstGeom prst="bentConnector3">
            <a:avLst>
              <a:gd name="adj1" fmla="val 49949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>
              <a:latin typeface="+mn-lt"/>
            </a:endParaRPr>
          </a:p>
        </p:txBody>
      </p:sp>
      <p:pic>
        <p:nvPicPr>
          <p:cNvPr id="31" name="Picture 2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8" y="2305057"/>
            <a:ext cx="1258740" cy="2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3198830" y="3220949"/>
            <a:ext cx="1116028" cy="393700"/>
          </a:xfrm>
          <a:prstGeom prst="homePlate">
            <a:avLst>
              <a:gd name="adj" fmla="val 2483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DST: 10.15.2.44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SRC: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111.168.5.114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IN IP4: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ＭＳ Ｐゴシック" pitchFamily="50" charset="-128"/>
              </a:rPr>
              <a:t>10.28.4.79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403875" y="2982119"/>
            <a:ext cx="1014571" cy="361950"/>
          </a:xfrm>
          <a:prstGeom prst="homePlate">
            <a:avLst>
              <a:gd name="adj" fmla="val 2701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DST: 10.15.2.44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SRC: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10.28.4.79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ＭＳ Ｐゴシック" pitchFamily="50" charset="-128"/>
              </a:rPr>
              <a:t>IN IP4: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ＭＳ Ｐゴシック" pitchFamily="50" charset="-128"/>
              </a:rPr>
              <a:t>10.28.4.79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531360" y="1373760"/>
            <a:ext cx="13604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ＭＳ Ｐゴシック" pitchFamily="50" charset="-128"/>
                <a:cs typeface="ＭＳ Ｐゴシック" pitchFamily="50" charset="-128"/>
              </a:rPr>
              <a:t>1: INVITE for Zulu Subscriber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057792" y="1790894"/>
            <a:ext cx="1740921" cy="31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2: Refer NAT Traversal setting Table No set at Basic Ch.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0" dirty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 </a:t>
            </a:r>
            <a:r>
              <a:rPr lang="en-US" altLang="ja-JP" sz="800" b="0" dirty="0" smtClean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   Define Global IP need to be used for INVITE</a:t>
            </a:r>
            <a:endParaRPr lang="en-US" altLang="ja-JP" sz="800" b="0" dirty="0">
              <a:solidFill>
                <a:srgbClr val="FF0000"/>
              </a:solidFill>
              <a:latin typeface="+mn-lt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Which is 10.28.4.79 in this sample.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148789" y="3636170"/>
            <a:ext cx="1599199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ＭＳ Ｐゴシック" pitchFamily="50" charset="-128"/>
                <a:cs typeface="ＭＳ Ｐゴシック" pitchFamily="50" charset="-128"/>
              </a:rPr>
              <a:t>3: Set 10.28.4.79 as Media part IP to SDP message.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104963" y="4249649"/>
            <a:ext cx="155271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ＭＳ Ｐゴシック" pitchFamily="50" charset="-128"/>
                <a:cs typeface="ＭＳ Ｐゴシック" pitchFamily="50" charset="-128"/>
              </a:rPr>
              <a:t>4: NAT-B SRC IP rewrite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0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38" name="Rectangle 1232"/>
          <p:cNvSpPr>
            <a:spLocks noChangeArrowheads="1"/>
          </p:cNvSpPr>
          <p:nvPr/>
        </p:nvSpPr>
        <p:spPr bwMode="auto">
          <a:xfrm>
            <a:off x="1223833" y="889841"/>
            <a:ext cx="5849815" cy="30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1600" dirty="0" smtClean="0">
                <a:latin typeface="Arial" pitchFamily="34" charset="0"/>
              </a:rPr>
              <a:t>Multiple LAN network support for SIP GW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1600" dirty="0"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974714" y="1788705"/>
            <a:ext cx="727736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3443144" y="3355021"/>
            <a:ext cx="727736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5658216" y="3096805"/>
            <a:ext cx="601435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76" y="2009855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15971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64" y="2687718"/>
            <a:ext cx="5334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9" y="2728993"/>
            <a:ext cx="57308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6" y="2687718"/>
            <a:ext cx="395288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54176" y="2424193"/>
            <a:ext cx="1144588" cy="263525"/>
            <a:chOff x="2504" y="8828"/>
            <a:chExt cx="1803" cy="415"/>
          </a:xfrm>
        </p:grpSpPr>
        <p:sp>
          <p:nvSpPr>
            <p:cNvPr id="5" name="AutoShape 20"/>
            <p:cNvSpPr>
              <a:spLocks noChangeShapeType="1"/>
            </p:cNvSpPr>
            <p:nvPr/>
          </p:nvSpPr>
          <p:spPr bwMode="auto">
            <a:xfrm>
              <a:off x="2504" y="9016"/>
              <a:ext cx="18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6" name="AutoShape 19"/>
            <p:cNvSpPr>
              <a:spLocks noChangeShapeType="1"/>
            </p:cNvSpPr>
            <p:nvPr/>
          </p:nvSpPr>
          <p:spPr bwMode="auto">
            <a:xfrm>
              <a:off x="3368" y="8828"/>
              <a:ext cx="0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" name="AutoShape 18"/>
            <p:cNvSpPr>
              <a:spLocks noChangeShapeType="1"/>
            </p:cNvSpPr>
            <p:nvPr/>
          </p:nvSpPr>
          <p:spPr bwMode="auto">
            <a:xfrm>
              <a:off x="2504" y="9016"/>
              <a:ext cx="3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8" name="AutoShape 17"/>
            <p:cNvSpPr>
              <a:spLocks noChangeShapeType="1"/>
            </p:cNvSpPr>
            <p:nvPr/>
          </p:nvSpPr>
          <p:spPr bwMode="auto">
            <a:xfrm>
              <a:off x="4307" y="9016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</p:grpSp>
      <p:pic>
        <p:nvPicPr>
          <p:cNvPr id="6159" name="Picture 15" descr="220px-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26" y="3311605"/>
            <a:ext cx="5492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erver_box_vector_clipart_by_spacecat3000-d2zniy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4" y="29861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6923076" y="2041190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Alpha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10.11.2.39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650026" y="3662443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SIP Server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Zulu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10.15.2.44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48137" y="1546837"/>
            <a:ext cx="126800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NAT-A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 IP: 10.28.4.78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Local: 111.168.3.0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48251" y="3627518"/>
            <a:ext cx="1122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NAT-B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 IP: 10.28.4.79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Local: 111.168.4.0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6153" name="Picture 9" descr="L3-switch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60" y="2648220"/>
            <a:ext cx="6096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ShapeType="1"/>
          </p:cNvSpPr>
          <p:nvPr/>
        </p:nvSpPr>
        <p:spPr bwMode="auto">
          <a:xfrm flipV="1">
            <a:off x="4767251" y="2243296"/>
            <a:ext cx="619125" cy="51645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4" name="AutoShape 7"/>
          <p:cNvSpPr>
            <a:spLocks noChangeShapeType="1"/>
          </p:cNvSpPr>
          <p:nvPr/>
        </p:nvSpPr>
        <p:spPr bwMode="auto">
          <a:xfrm>
            <a:off x="4767251" y="2951243"/>
            <a:ext cx="676275" cy="4286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5" name="AutoShape 6"/>
          <p:cNvSpPr>
            <a:spLocks noChangeShapeType="1"/>
          </p:cNvSpPr>
          <p:nvPr/>
        </p:nvSpPr>
        <p:spPr bwMode="auto">
          <a:xfrm>
            <a:off x="5937239" y="2155905"/>
            <a:ext cx="60166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6" name="AutoShape 5"/>
          <p:cNvSpPr>
            <a:spLocks noChangeShapeType="1"/>
          </p:cNvSpPr>
          <p:nvPr/>
        </p:nvSpPr>
        <p:spPr bwMode="auto">
          <a:xfrm>
            <a:off x="5994389" y="3511630"/>
            <a:ext cx="544512" cy="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09849" y="3111580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L3 Switch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92375" y="1956123"/>
            <a:ext cx="12639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NSX Local Network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111.168.5.0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12926" y="3351293"/>
            <a:ext cx="695325" cy="9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AutoShape 2"/>
          <p:cNvSpPr>
            <a:spLocks noChangeShapeType="1"/>
          </p:cNvSpPr>
          <p:nvPr/>
        </p:nvSpPr>
        <p:spPr bwMode="auto">
          <a:xfrm>
            <a:off x="2611237" y="2442401"/>
            <a:ext cx="1598612" cy="441486"/>
          </a:xfrm>
          <a:prstGeom prst="bentConnector3">
            <a:avLst>
              <a:gd name="adj1" fmla="val 49949"/>
            </a:avLst>
          </a:prstGeom>
          <a:noFill/>
          <a:ln w="190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800"/>
          </a:p>
        </p:txBody>
      </p:sp>
      <p:pic>
        <p:nvPicPr>
          <p:cNvPr id="32" name="Picture 2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8" y="2231317"/>
            <a:ext cx="1258740" cy="2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517868" y="2793400"/>
            <a:ext cx="962435" cy="3859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DST: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ＭＳ Ｐゴシック" pitchFamily="50" charset="-128"/>
              </a:rPr>
              <a:t>10.28.4.79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SRC: 10.15.2.44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IN IP4: 10.15.2.44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323425" y="3406681"/>
            <a:ext cx="948456" cy="3524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DST: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111.168.5.114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SRC: 10.15.2.44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IN IP4: 10.15.2.44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38438" y="1810333"/>
            <a:ext cx="1026339" cy="350838"/>
          </a:xfrm>
          <a:prstGeom prst="homePlate">
            <a:avLst>
              <a:gd name="adj" fmla="val 232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DST: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111.168.5.114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SRC: 10.15.2.44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IN IP4: 10.15.2.44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 bwMode="auto">
          <a:xfrm rot="16200000">
            <a:off x="2327056" y="1914855"/>
            <a:ext cx="259773" cy="12952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5" name="二等辺三角形 34"/>
          <p:cNvSpPr/>
          <p:nvPr/>
        </p:nvSpPr>
        <p:spPr bwMode="auto">
          <a:xfrm rot="16200000">
            <a:off x="4104141" y="3521591"/>
            <a:ext cx="259773" cy="12952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6" name="二等辺三角形 35"/>
          <p:cNvSpPr/>
          <p:nvPr/>
        </p:nvSpPr>
        <p:spPr bwMode="auto">
          <a:xfrm rot="16200000">
            <a:off x="5293805" y="2894651"/>
            <a:ext cx="259773" cy="12952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80562" y="2499516"/>
            <a:ext cx="1912402" cy="32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5: </a:t>
            </a:r>
            <a:r>
              <a:rPr lang="en-US" altLang="ja-JP" sz="800" b="0" dirty="0" smtClean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Reply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[200 OK] (</a:t>
            </a:r>
            <a:r>
              <a:rPr lang="en-US" altLang="ja-JP" sz="800" b="0" dirty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d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ivert SRC,DST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0" dirty="0" smtClean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Media part has subscriber IP</a:t>
            </a:r>
            <a:endParaRPr kumimoji="1" lang="en-US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68778" y="3802937"/>
            <a:ext cx="113661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ＭＳ Ｐゴシック" pitchFamily="50" charset="-128"/>
                <a:cs typeface="ＭＳ Ｐゴシック" pitchFamily="50" charset="-128"/>
              </a:rPr>
              <a:t>6: NAT-B rewrite DST</a:t>
            </a: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666011" y="1426342"/>
            <a:ext cx="12239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4B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7: </a:t>
            </a:r>
            <a:r>
              <a:rPr lang="en-US" altLang="ja-JP" sz="800" b="0" dirty="0" smtClean="0">
                <a:solidFill>
                  <a:srgbClr val="FF0000"/>
                </a:solidFill>
                <a:latin typeface="+mn-lt"/>
                <a:cs typeface="ＭＳ Ｐゴシック" pitchFamily="50" charset="-128"/>
              </a:rPr>
              <a:t>Subscriber's  IP address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 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ＭＳ Ｐゴシック" pitchFamily="50" charset="-128"/>
              </a:rPr>
              <a:t>    received</a:t>
            </a: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ＭＳ Ｐゴシック" pitchFamily="50" charset="-128"/>
            </a:endParaRPr>
          </a:p>
        </p:txBody>
      </p:sp>
      <p:sp>
        <p:nvSpPr>
          <p:cNvPr id="40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1" name="Rectangle 1232"/>
          <p:cNvSpPr>
            <a:spLocks noChangeArrowheads="1"/>
          </p:cNvSpPr>
          <p:nvPr/>
        </p:nvSpPr>
        <p:spPr bwMode="auto">
          <a:xfrm>
            <a:off x="1223833" y="889841"/>
            <a:ext cx="5849815" cy="30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1600" dirty="0" smtClean="0">
                <a:latin typeface="Arial" pitchFamily="34" charset="0"/>
              </a:rPr>
              <a:t>Multiple LAN network support for SIP GW</a:t>
            </a:r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sz="1600" dirty="0"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2805829" y="1830890"/>
            <a:ext cx="727736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4572000" y="3414268"/>
            <a:ext cx="727736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5767744" y="2795658"/>
            <a:ext cx="601435" cy="1255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43839"/>
              </p:ext>
            </p:extLst>
          </p:nvPr>
        </p:nvGraphicFramePr>
        <p:xfrm>
          <a:off x="965092" y="1766646"/>
          <a:ext cx="6192688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0448"/>
                <a:gridCol w="3232240"/>
              </a:tblGrid>
              <a:tr h="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Type of call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Only P2P call 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Supported device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KX-HDV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series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(*1) and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KX-TGP600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427734"/>
            <a:ext cx="3984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93084" y="858995"/>
            <a:ext cx="70567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SRTP supported at internal </a:t>
            </a:r>
            <a:r>
              <a:rPr lang="en-US" altLang="ja-JP" dirty="0" smtClean="0"/>
              <a:t>call</a:t>
            </a:r>
            <a:endParaRPr lang="en-US" altLang="ja-JP" u="sng" dirty="0"/>
          </a:p>
          <a:p>
            <a:endParaRPr lang="ja-JP" altLang="ja-JP" sz="1200" dirty="0"/>
          </a:p>
          <a:p>
            <a:r>
              <a:rPr lang="en-US" altLang="ja-JP" sz="1200" dirty="0"/>
              <a:t>SRTP (Secure Real time </a:t>
            </a:r>
            <a:r>
              <a:rPr lang="en-US" altLang="ja-JP" sz="1200" dirty="0" smtClean="0"/>
              <a:t>Transport </a:t>
            </a:r>
            <a:r>
              <a:rPr lang="en-US" altLang="ja-JP" sz="1200" dirty="0"/>
              <a:t>Protocol) is supported at internal calls on </a:t>
            </a:r>
            <a:r>
              <a:rPr lang="en-US" altLang="ja-JP" sz="1200" dirty="0" smtClean="0"/>
              <a:t>NSX1000/2000. Following </a:t>
            </a:r>
            <a:r>
              <a:rPr lang="en-US" altLang="ja-JP" sz="1200" dirty="0"/>
              <a:t>table shows supported type of call and devices for SRTP communication.</a:t>
            </a:r>
            <a:endParaRPr lang="ja-JP" altLang="ja-JP" sz="1200" dirty="0"/>
          </a:p>
          <a:p>
            <a:r>
              <a:rPr lang="en-US" altLang="ja-JP" sz="1200" dirty="0"/>
              <a:t> </a:t>
            </a:r>
            <a:endParaRPr lang="ja-JP" altLang="ja-JP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8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5092614" y="2278405"/>
            <a:ext cx="2942794" cy="2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000" dirty="0" smtClean="0">
                <a:solidFill>
                  <a:srgbClr val="FF0000"/>
                </a:solidFill>
              </a:rPr>
              <a:t>*1: HDV100/130 don’t support this feature.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161437" y="2630601"/>
            <a:ext cx="272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HDV </a:t>
            </a:r>
            <a:r>
              <a:rPr lang="en-US" altLang="ja-JP" sz="1200" dirty="0" smtClean="0">
                <a:solidFill>
                  <a:srgbClr val="FF0000"/>
                </a:solidFill>
              </a:rPr>
              <a:t>and TGP600 need to up grade firmware to support this feature.</a:t>
            </a:r>
            <a:endParaRPr lang="ja-JP" altLang="ja-JP" sz="1200" dirty="0">
              <a:solidFill>
                <a:srgbClr val="FF0000"/>
              </a:solidFill>
            </a:endParaRP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Supported firmware may release at same time as NSX V2. </a:t>
            </a:r>
            <a:endParaRPr lang="ja-JP" altLang="ja-JP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85"/>
          <p:cNvSpPr>
            <a:spLocks noChangeArrowheads="1"/>
          </p:cNvSpPr>
          <p:nvPr/>
        </p:nvSpPr>
        <p:spPr bwMode="auto">
          <a:xfrm>
            <a:off x="713895" y="843558"/>
            <a:ext cx="2693373" cy="3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900" dirty="0">
                <a:solidFill>
                  <a:srgbClr val="0000FF"/>
                </a:solidFill>
              </a:rPr>
              <a:t>1.Stand-alone System</a:t>
            </a:r>
          </a:p>
        </p:txBody>
      </p:sp>
      <p:sp>
        <p:nvSpPr>
          <p:cNvPr id="10258" name="Rectangle 86"/>
          <p:cNvSpPr>
            <a:spLocks noChangeArrowheads="1"/>
          </p:cNvSpPr>
          <p:nvPr/>
        </p:nvSpPr>
        <p:spPr bwMode="auto">
          <a:xfrm>
            <a:off x="949007" y="1239602"/>
            <a:ext cx="7727449" cy="5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- A single </a:t>
            </a:r>
            <a:r>
              <a:rPr lang="en-US" altLang="ja-JP" sz="1400" dirty="0" smtClean="0">
                <a:solidFill>
                  <a:srgbClr val="000000"/>
                </a:solidFill>
              </a:rPr>
              <a:t>KX-NSX1000/2000 </a:t>
            </a:r>
            <a:r>
              <a:rPr lang="en-US" altLang="ja-JP" sz="1400" dirty="0">
                <a:solidFill>
                  <a:srgbClr val="000000"/>
                </a:solidFill>
              </a:rPr>
              <a:t>can be used as a stand-alone system. 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- A single </a:t>
            </a:r>
            <a:r>
              <a:rPr lang="en-US" altLang="ja-JP" sz="1400" dirty="0" smtClean="0">
                <a:solidFill>
                  <a:srgbClr val="000000"/>
                </a:solidFill>
              </a:rPr>
              <a:t>KX-NSX1000/2000 </a:t>
            </a:r>
            <a:r>
              <a:rPr lang="en-US" altLang="ja-JP" sz="1400" dirty="0">
                <a:solidFill>
                  <a:srgbClr val="000000"/>
                </a:solidFill>
              </a:rPr>
              <a:t>controls all terminals, </a:t>
            </a:r>
            <a:r>
              <a:rPr lang="en-US" altLang="ja-JP" sz="1400" dirty="0" smtClean="0">
                <a:solidFill>
                  <a:srgbClr val="000000"/>
                </a:solidFill>
              </a:rPr>
              <a:t>trunks </a:t>
            </a:r>
            <a:r>
              <a:rPr lang="en-US" altLang="ja-JP" sz="1400" dirty="0">
                <a:solidFill>
                  <a:srgbClr val="000000"/>
                </a:solidFill>
              </a:rPr>
              <a:t>and applications</a:t>
            </a:r>
            <a:r>
              <a:rPr lang="en-US" altLang="ja-JP" sz="1400" dirty="0" smtClean="0">
                <a:solidFill>
                  <a:srgbClr val="000000"/>
                </a:solidFill>
              </a:rPr>
              <a:t>.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2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575556" y="3198563"/>
            <a:ext cx="2228561" cy="7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65"/>
          <p:cNvSpPr>
            <a:spLocks noChangeArrowheads="1"/>
          </p:cNvSpPr>
          <p:nvPr/>
        </p:nvSpPr>
        <p:spPr bwMode="auto">
          <a:xfrm>
            <a:off x="922798" y="3121883"/>
            <a:ext cx="1399443" cy="2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500">
                <a:solidFill>
                  <a:srgbClr val="000000"/>
                </a:solidFill>
              </a:rPr>
              <a:t>Master Unit</a:t>
            </a: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>
            <a:off x="2591780" y="3580084"/>
            <a:ext cx="553979" cy="1564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77156" tIns="38560" rIns="77156" bIns="3856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ja-JP" altLang="en-US" sz="20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5293738" y="3351861"/>
            <a:ext cx="371263" cy="3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ja-JP" altLang="en-US" sz="1400" b="0">
                <a:solidFill>
                  <a:srgbClr val="000000"/>
                </a:solidFill>
              </a:rPr>
              <a:t>・・・</a:t>
            </a: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4752020" y="3211181"/>
            <a:ext cx="3385038" cy="3856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156" tIns="38560" rIns="77156" bIns="38560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endParaRPr lang="en-GB" altLang="ja-JP" sz="20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Line 74"/>
          <p:cNvSpPr>
            <a:spLocks noChangeShapeType="1"/>
          </p:cNvSpPr>
          <p:nvPr/>
        </p:nvSpPr>
        <p:spPr bwMode="auto">
          <a:xfrm flipV="1">
            <a:off x="4302001" y="3178088"/>
            <a:ext cx="738051" cy="403647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77156" tIns="38560" rIns="77156" bIns="3856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ja-JP" altLang="en-US" sz="20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" name="Picture 66" descr="network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3" y="3286376"/>
            <a:ext cx="772257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3098863" y="3425731"/>
            <a:ext cx="1314450" cy="308706"/>
          </a:xfrm>
          <a:prstGeom prst="rect">
            <a:avLst/>
          </a:prstGeom>
          <a:solidFill>
            <a:srgbClr val="CC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77156" tIns="38560" rIns="77156" bIns="3856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ja-JP" sz="1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IP Network</a:t>
            </a:r>
          </a:p>
        </p:txBody>
      </p:sp>
      <p:sp>
        <p:nvSpPr>
          <p:cNvPr id="40" name="Text Box 77"/>
          <p:cNvSpPr txBox="1">
            <a:spLocks noChangeArrowheads="1"/>
          </p:cNvSpPr>
          <p:nvPr/>
        </p:nvSpPr>
        <p:spPr bwMode="auto">
          <a:xfrm>
            <a:off x="6316298" y="3226473"/>
            <a:ext cx="1768441" cy="30870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77156" tIns="38560" rIns="77156" bIns="3856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ja-JP" sz="1500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Up to </a:t>
            </a:r>
            <a:r>
              <a:rPr lang="en-US" altLang="ja-JP" sz="1500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31 NS Units</a:t>
            </a:r>
            <a:endParaRPr lang="en-US" altLang="ja-JP" sz="1500" dirty="0">
              <a:solidFill>
                <a:srgbClr val="FF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1" name="AutoShape 78"/>
          <p:cNvSpPr>
            <a:spLocks/>
          </p:cNvSpPr>
          <p:nvPr/>
        </p:nvSpPr>
        <p:spPr bwMode="auto">
          <a:xfrm>
            <a:off x="6319782" y="3198168"/>
            <a:ext cx="63012" cy="404298"/>
          </a:xfrm>
          <a:prstGeom prst="rightBracket">
            <a:avLst>
              <a:gd name="adj" fmla="val 5888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156" tIns="38560" rIns="77156" bIns="38560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endParaRPr lang="en-GB" altLang="ja-JP" sz="20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Rectangle 87"/>
          <p:cNvSpPr>
            <a:spLocks noChangeArrowheads="1"/>
          </p:cNvSpPr>
          <p:nvPr/>
        </p:nvSpPr>
        <p:spPr bwMode="auto">
          <a:xfrm>
            <a:off x="730833" y="1870030"/>
            <a:ext cx="2544293" cy="3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900" dirty="0">
                <a:solidFill>
                  <a:srgbClr val="0000FF"/>
                </a:solidFill>
              </a:rPr>
              <a:t>2.Networked System</a:t>
            </a:r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949007" y="2574945"/>
            <a:ext cx="7884827" cy="5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- </a:t>
            </a:r>
            <a:r>
              <a:rPr lang="en-US" altLang="ja-JP" sz="1400" dirty="0" smtClean="0">
                <a:solidFill>
                  <a:srgbClr val="000000"/>
                </a:solidFill>
              </a:rPr>
              <a:t>Multi-Connection Network (A </a:t>
            </a:r>
            <a:r>
              <a:rPr lang="en-US" altLang="ja-JP" sz="1400" dirty="0">
                <a:solidFill>
                  <a:srgbClr val="000000"/>
                </a:solidFill>
              </a:rPr>
              <a:t>network protocol only used for Panasonic products)</a:t>
            </a:r>
          </a:p>
          <a:p>
            <a:pPr eaLnBrk="0" hangingPunct="0">
              <a:spcBef>
                <a:spcPct val="1000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- QSIG </a:t>
            </a:r>
            <a:r>
              <a:rPr lang="en-US" altLang="ja-JP" sz="1400" dirty="0" smtClean="0">
                <a:solidFill>
                  <a:srgbClr val="000000"/>
                </a:solidFill>
              </a:rPr>
              <a:t>Networking </a:t>
            </a:r>
            <a:r>
              <a:rPr lang="en-US" altLang="ja-JP" sz="1400" dirty="0">
                <a:solidFill>
                  <a:srgbClr val="000000"/>
                </a:solidFill>
              </a:rPr>
              <a:t>(via ISDN and H.323) </a:t>
            </a: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949007" y="2254887"/>
            <a:ext cx="6852138" cy="2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ja-JP" sz="1500" dirty="0" smtClean="0">
                <a:solidFill>
                  <a:srgbClr val="000000"/>
                </a:solidFill>
              </a:rPr>
              <a:t>KX-NSX1000/2000 </a:t>
            </a:r>
            <a:r>
              <a:rPr lang="en-US" altLang="ja-JP" sz="1500" dirty="0">
                <a:solidFill>
                  <a:srgbClr val="000000"/>
                </a:solidFill>
              </a:rPr>
              <a:t>provides two methods of private networking;</a:t>
            </a:r>
          </a:p>
        </p:txBody>
      </p:sp>
      <p:pic>
        <p:nvPicPr>
          <p:cNvPr id="45" name="図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81" y="3022158"/>
            <a:ext cx="1410156" cy="3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グループ化 190"/>
          <p:cNvGrpSpPr>
            <a:grpSpLocks/>
          </p:cNvGrpSpPr>
          <p:nvPr/>
        </p:nvGrpSpPr>
        <p:grpSpPr bwMode="auto">
          <a:xfrm>
            <a:off x="4805171" y="3522204"/>
            <a:ext cx="1417165" cy="449895"/>
            <a:chOff x="5349" y="275"/>
            <a:chExt cx="6092" cy="1762"/>
          </a:xfrm>
        </p:grpSpPr>
        <p:pic>
          <p:nvPicPr>
            <p:cNvPr id="47" name="Picture 194" descr="ns1000_dp_bri_c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5349" y="275"/>
              <a:ext cx="6092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48" name="Picture 19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" y="710"/>
              <a:ext cx="5803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76"/>
          <p:cNvSpPr>
            <a:spLocks noChangeArrowheads="1"/>
          </p:cNvSpPr>
          <p:nvPr/>
        </p:nvSpPr>
        <p:spPr bwMode="auto">
          <a:xfrm>
            <a:off x="6176450" y="3720673"/>
            <a:ext cx="2752034" cy="52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ts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</a:rPr>
              <a:t>Use NS1000/700/500/300 as Expansion GW.</a:t>
            </a:r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</a:rPr>
              <a:t>In addition </a:t>
            </a:r>
            <a:r>
              <a:rPr lang="en-US" altLang="ja-JP" sz="1000" dirty="0" smtClean="0">
                <a:solidFill>
                  <a:srgbClr val="000000"/>
                </a:solidFill>
              </a:rPr>
              <a:t>31 Legacy GW / Expansion Unit </a:t>
            </a:r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</a:rPr>
              <a:t>can be connected. </a:t>
            </a:r>
            <a:endParaRPr lang="en-US" altLang="ja-JP" sz="1000" dirty="0">
              <a:solidFill>
                <a:srgbClr val="000000"/>
              </a:solidFill>
            </a:endParaRPr>
          </a:p>
        </p:txBody>
      </p:sp>
      <p:sp>
        <p:nvSpPr>
          <p:cNvPr id="50" name="Line 74"/>
          <p:cNvSpPr>
            <a:spLocks noChangeShapeType="1"/>
          </p:cNvSpPr>
          <p:nvPr/>
        </p:nvSpPr>
        <p:spPr bwMode="auto">
          <a:xfrm>
            <a:off x="4418542" y="3734135"/>
            <a:ext cx="423618" cy="50677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77156" tIns="38560" rIns="77156" bIns="3856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ja-JP" altLang="en-US" sz="20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3084" y="643345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SRTP supported at internal </a:t>
            </a:r>
            <a:r>
              <a:rPr lang="en-US" altLang="ja-JP" dirty="0" smtClean="0"/>
              <a:t>call</a:t>
            </a:r>
            <a:r>
              <a:rPr lang="en-US" altLang="ja-JP" sz="1200" dirty="0"/>
              <a:t> </a:t>
            </a:r>
            <a:endParaRPr lang="ja-JP" altLang="ja-JP" sz="1200" dirty="0"/>
          </a:p>
        </p:txBody>
      </p:sp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1972" y="838875"/>
            <a:ext cx="73738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Condition</a:t>
            </a:r>
          </a:p>
          <a:p>
            <a:r>
              <a:rPr lang="en-US" altLang="ja-JP" sz="1200" dirty="0" smtClean="0"/>
              <a:t>Supported Terminal</a:t>
            </a:r>
            <a:r>
              <a:rPr lang="ja-JP" altLang="ja-JP" sz="1200" dirty="0"/>
              <a:t>　</a:t>
            </a:r>
            <a:r>
              <a:rPr lang="en-US" altLang="ja-JP" sz="1200" dirty="0" smtClean="0"/>
              <a:t>:</a:t>
            </a:r>
            <a:r>
              <a:rPr lang="ja-JP" altLang="ja-JP" sz="1200" dirty="0"/>
              <a:t>　　</a:t>
            </a:r>
            <a:r>
              <a:rPr lang="en-US" altLang="ja-JP" sz="1200" dirty="0" smtClean="0"/>
              <a:t>KX-HDV230, KX-HDV330, KX-HDV430, TGP600</a:t>
            </a:r>
            <a:endParaRPr lang="ja-JP" altLang="ja-JP" sz="1200" dirty="0"/>
          </a:p>
          <a:p>
            <a:r>
              <a:rPr lang="en-US" altLang="ja-JP" sz="1200" dirty="0" smtClean="0"/>
              <a:t>-It is necessary to up date firmware with applicable firmware.</a:t>
            </a:r>
          </a:p>
          <a:p>
            <a:r>
              <a:rPr lang="en-US" altLang="ja-JP" sz="1200" dirty="0" smtClean="0"/>
              <a:t> V2.2XX(version name may vary)</a:t>
            </a:r>
          </a:p>
          <a:p>
            <a:r>
              <a:rPr lang="en-US" altLang="ja-JP" sz="1200" dirty="0" smtClean="0"/>
              <a:t>-It is necessary to change setting at KX-HDV230/330/430, TGP600 with configuration file down load</a:t>
            </a:r>
          </a:p>
          <a:p>
            <a:r>
              <a:rPr lang="en-US" altLang="ja-JP" sz="1200" dirty="0" smtClean="0"/>
              <a:t> by using DHCP option66.</a:t>
            </a:r>
          </a:p>
          <a:p>
            <a:r>
              <a:rPr lang="en-US" altLang="ja-JP" sz="1200" dirty="0" smtClean="0"/>
              <a:t>-These setting has to be matched at all of KX-HDV230/330/430, TGP600 under same system.</a:t>
            </a:r>
          </a:p>
          <a:p>
            <a:endParaRPr lang="en-US" altLang="ja-JP" sz="1000" dirty="0" smtClean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  KX-HDV230/330/TGP600</a:t>
            </a:r>
            <a:endParaRPr lang="ja-JP" altLang="ja-JP" sz="1000" dirty="0">
              <a:latin typeface="+mn-lt"/>
            </a:endParaRPr>
          </a:p>
          <a:p>
            <a:r>
              <a:rPr lang="ja-JP" altLang="ja-JP" sz="1000" dirty="0">
                <a:latin typeface="+mn-lt"/>
              </a:rPr>
              <a:t>　　</a:t>
            </a:r>
            <a:r>
              <a:rPr lang="en-US" altLang="ja-JP" sz="1000" dirty="0" err="1" smtClean="0">
                <a:latin typeface="+mn-lt"/>
              </a:rPr>
              <a:t>SRTP_CONNECT_MODE_n</a:t>
            </a:r>
            <a:r>
              <a:rPr lang="en-US" altLang="ja-JP" sz="1000" dirty="0" smtClean="0">
                <a:latin typeface="+mn-lt"/>
              </a:rPr>
              <a:t>=2  (</a:t>
            </a:r>
            <a:r>
              <a:rPr lang="en-US" altLang="ja-JP" sz="1000" dirty="0"/>
              <a:t>n=line No. </a:t>
            </a:r>
            <a:r>
              <a:rPr lang="en-US" altLang="ja-JP" sz="1000" dirty="0" smtClean="0">
                <a:latin typeface="+mn-lt"/>
              </a:rPr>
              <a:t>1:default, 0:no use for PBX connection)</a:t>
            </a:r>
            <a:endParaRPr lang="ja-JP" altLang="ja-JP" sz="1000" dirty="0">
              <a:latin typeface="+mn-lt"/>
            </a:endParaRPr>
          </a:p>
          <a:p>
            <a:r>
              <a:rPr lang="ja-JP" altLang="ja-JP" sz="1000" dirty="0">
                <a:latin typeface="+mn-lt"/>
              </a:rPr>
              <a:t>　　</a:t>
            </a:r>
            <a:r>
              <a:rPr lang="en-US" altLang="ja-JP" sz="1000" dirty="0" err="1" smtClean="0">
                <a:latin typeface="+mn-lt"/>
              </a:rPr>
              <a:t>SRTP_MIX_TRANSFER_ENABLE_n</a:t>
            </a:r>
            <a:r>
              <a:rPr lang="en-US" altLang="ja-JP" sz="1000" dirty="0" smtClean="0">
                <a:latin typeface="+mn-lt"/>
              </a:rPr>
              <a:t>=Y</a:t>
            </a:r>
            <a:r>
              <a:rPr lang="ja-JP" altLang="ja-JP" sz="1000" dirty="0">
                <a:latin typeface="+mn-lt"/>
              </a:rPr>
              <a:t>　</a:t>
            </a:r>
            <a:r>
              <a:rPr lang="en-US" altLang="ja-JP" sz="1000" dirty="0" smtClean="0">
                <a:latin typeface="+mn-lt"/>
              </a:rPr>
              <a:t>(</a:t>
            </a:r>
            <a:r>
              <a:rPr lang="en-US" altLang="ja-JP" sz="1000" dirty="0"/>
              <a:t>n=line No. </a:t>
            </a:r>
            <a:r>
              <a:rPr lang="en-US" altLang="ja-JP" sz="1000" dirty="0" smtClean="0"/>
              <a:t>N:default) </a:t>
            </a:r>
            <a:endParaRPr lang="ja-JP" altLang="ja-JP" sz="1000" dirty="0">
              <a:latin typeface="+mn-lt"/>
            </a:endParaRPr>
          </a:p>
          <a:p>
            <a:r>
              <a:rPr lang="en-US" altLang="ja-JP" sz="1000" dirty="0" smtClean="0">
                <a:latin typeface="+mn-lt"/>
              </a:rPr>
              <a:t>-</a:t>
            </a:r>
            <a:r>
              <a:rPr lang="ja-JP" altLang="ja-JP" sz="1000" dirty="0">
                <a:latin typeface="+mn-lt"/>
              </a:rPr>
              <a:t>　</a:t>
            </a:r>
            <a:r>
              <a:rPr lang="en-US" altLang="ja-JP" sz="1000" dirty="0">
                <a:latin typeface="+mn-lt"/>
              </a:rPr>
              <a:t>KX-HDV100/130</a:t>
            </a:r>
            <a:r>
              <a:rPr lang="ja-JP" altLang="ja-JP" sz="1000" dirty="0">
                <a:latin typeface="+mn-lt"/>
              </a:rPr>
              <a:t>：</a:t>
            </a:r>
          </a:p>
          <a:p>
            <a:r>
              <a:rPr lang="ja-JP" altLang="ja-JP" sz="1000" dirty="0"/>
              <a:t>　　</a:t>
            </a:r>
            <a:r>
              <a:rPr lang="en-US" altLang="ja-JP" sz="1000" dirty="0" err="1"/>
              <a:t>SRTP_MIX_TRANSFER_ENABLE_n</a:t>
            </a:r>
            <a:r>
              <a:rPr lang="en-US" altLang="ja-JP" sz="1000" dirty="0"/>
              <a:t>=Y</a:t>
            </a:r>
            <a:r>
              <a:rPr lang="ja-JP" altLang="ja-JP" sz="1000" dirty="0"/>
              <a:t>　</a:t>
            </a:r>
            <a:r>
              <a:rPr lang="en-US" altLang="ja-JP" sz="1000" dirty="0" smtClean="0"/>
              <a:t>(</a:t>
            </a:r>
            <a:r>
              <a:rPr lang="en-US" altLang="ja-JP" sz="1000" dirty="0"/>
              <a:t>n=line No. </a:t>
            </a:r>
            <a:r>
              <a:rPr lang="en-US" altLang="ja-JP" sz="1000" dirty="0" smtClean="0"/>
              <a:t> N:default) </a:t>
            </a:r>
            <a:endParaRPr lang="en-US" altLang="ja-JP" sz="1000" dirty="0"/>
          </a:p>
          <a:p>
            <a:endParaRPr lang="en-US" altLang="ja-JP" sz="1200" dirty="0"/>
          </a:p>
          <a:p>
            <a:r>
              <a:rPr lang="en-US" altLang="ja-JP" sz="1200" dirty="0" smtClean="0"/>
              <a:t>-SRTP applicable for P2P call between supported device such as KX-HDV230/330/430 and  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KX-TGP600.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-There is no SRTP on conversation like;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Conference call, P2P Call exit from Conference Call, Transferred Call, Hold Call retrieve at  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other EXT.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1023" y="2645016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For example , set for line 1;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SRTP_CONNECT_MODE_1=2 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3084" y="858995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SRTP supported at internal </a:t>
            </a:r>
            <a:r>
              <a:rPr lang="en-US" altLang="ja-JP" dirty="0" smtClean="0"/>
              <a:t>call</a:t>
            </a:r>
            <a:r>
              <a:rPr lang="en-US" altLang="ja-JP" sz="1200" dirty="0"/>
              <a:t> </a:t>
            </a:r>
            <a:endParaRPr lang="ja-JP" altLang="ja-JP" sz="1200" dirty="0"/>
          </a:p>
        </p:txBody>
      </p:sp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1972" y="1123533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Condition</a:t>
            </a:r>
          </a:p>
          <a:p>
            <a:r>
              <a:rPr lang="en-US" altLang="ja-JP" sz="1200" dirty="0" smtClean="0"/>
              <a:t>- RTP call can’t be transferred to KX-HDV230, KX-HDV330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and TGP600 while they are SRTP </a:t>
            </a:r>
          </a:p>
          <a:p>
            <a:r>
              <a:rPr lang="en-US" altLang="ja-JP" sz="1200" dirty="0" smtClean="0"/>
              <a:t>  mode. The call will be recalled immediately. </a:t>
            </a:r>
            <a:endParaRPr lang="ja-JP" altLang="ja-JP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941972" y="2661025"/>
            <a:ext cx="70567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When not using SRTP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- It is not necessary to change firmware/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config</a:t>
            </a:r>
            <a:r>
              <a:rPr lang="en-US" altLang="ja-JP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- It is necessary to keep setting for KX-HDV100/130/230/330/TGP600 as bellow(default)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&gt; </a:t>
            </a:r>
            <a:r>
              <a:rPr lang="en-US" altLang="ja-JP" sz="1200" dirty="0">
                <a:solidFill>
                  <a:srgbClr val="FF0000"/>
                </a:solidFill>
              </a:rPr>
              <a:t>&gt; </a:t>
            </a:r>
            <a:r>
              <a:rPr lang="ja-JP" altLang="ja-JP" sz="1200" dirty="0">
                <a:solidFill>
                  <a:srgbClr val="FF0000"/>
                </a:solidFill>
              </a:rPr>
              <a:t>　　　　　　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SRTP_CONNECT_MODE_n</a:t>
            </a:r>
            <a:r>
              <a:rPr lang="en-US" altLang="ja-JP" sz="1200" dirty="0" smtClean="0">
                <a:solidFill>
                  <a:srgbClr val="FF0000"/>
                </a:solidFill>
              </a:rPr>
              <a:t>=1</a:t>
            </a:r>
            <a:r>
              <a:rPr lang="ja-JP" altLang="ja-JP" sz="1200" dirty="0">
                <a:solidFill>
                  <a:srgbClr val="FF0000"/>
                </a:solidFill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</a:rPr>
              <a:t>(n=line No</a:t>
            </a:r>
            <a:r>
              <a:rPr lang="en-US" altLang="ja-JP" sz="1200" dirty="0" smtClean="0">
                <a:solidFill>
                  <a:srgbClr val="FF0000"/>
                </a:solidFill>
              </a:rPr>
              <a:t>., 1/Default)</a:t>
            </a:r>
            <a:endParaRPr lang="ja-JP" altLang="ja-JP" sz="1200" dirty="0">
              <a:solidFill>
                <a:srgbClr val="FF0000"/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&gt; &gt; </a:t>
            </a:r>
            <a:r>
              <a:rPr lang="ja-JP" altLang="ja-JP" sz="1200" dirty="0">
                <a:solidFill>
                  <a:srgbClr val="FF0000"/>
                </a:solidFill>
              </a:rPr>
              <a:t>　　　　　　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SRTP_MIX_TRNASFER_ENABLE_n</a:t>
            </a:r>
            <a:r>
              <a:rPr lang="en-US" altLang="ja-JP" sz="1200" dirty="0" smtClean="0">
                <a:solidFill>
                  <a:srgbClr val="FF0000"/>
                </a:solidFill>
              </a:rPr>
              <a:t>=N</a:t>
            </a:r>
            <a:r>
              <a:rPr lang="ja-JP" altLang="ja-JP" sz="1200" dirty="0">
                <a:solidFill>
                  <a:srgbClr val="FF0000"/>
                </a:solidFill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</a:rPr>
              <a:t>(n=line No</a:t>
            </a:r>
            <a:r>
              <a:rPr lang="en-US" altLang="ja-JP" sz="1200" dirty="0" smtClean="0">
                <a:solidFill>
                  <a:srgbClr val="FF0000"/>
                </a:solidFill>
              </a:rPr>
              <a:t>., N/Default)</a:t>
            </a:r>
            <a:endParaRPr lang="ja-JP" altLang="ja-JP" sz="1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35262" y="3858069"/>
            <a:ext cx="669386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*We are studying to show type of call SRTP/RTP indication at LCD of HDV and eliminate    </a:t>
            </a:r>
          </a:p>
          <a:p>
            <a:r>
              <a:rPr lang="en-US" altLang="ja-JP" sz="1200" dirty="0"/>
              <a:t>       some of condition by </a:t>
            </a:r>
            <a:r>
              <a:rPr lang="en-US" altLang="ja-JP" sz="1200" dirty="0" smtClean="0"/>
              <a:t>V2.03XXX.</a:t>
            </a:r>
            <a:endParaRPr lang="en-US" altLang="ja-JP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1671484" y="1765917"/>
            <a:ext cx="5832053" cy="892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This can be adjusted by setting at NSX side</a:t>
            </a:r>
          </a:p>
          <a:p>
            <a:r>
              <a:rPr lang="en-US" altLang="ja-JP" sz="1000" dirty="0" err="1" smtClean="0"/>
              <a:t>Transffering</a:t>
            </a:r>
            <a:r>
              <a:rPr lang="en-US" altLang="ja-JP" sz="1000" dirty="0" smtClean="0"/>
              <a:t> RTP held call to SRTP support terminal has restriction   </a:t>
            </a:r>
          </a:p>
          <a:p>
            <a:r>
              <a:rPr lang="en-US" altLang="ja-JP" sz="1000" dirty="0" smtClean="0"/>
              <a:t>It can be change behavior by Sales Company Op-bits 18-1</a:t>
            </a:r>
          </a:p>
          <a:p>
            <a:r>
              <a:rPr lang="en-US" altLang="ja-JP" sz="1000" dirty="0" smtClean="0"/>
              <a:t>Mode1: In case held call is RTP then not inform SRTP ability</a:t>
            </a:r>
          </a:p>
          <a:p>
            <a:r>
              <a:rPr lang="en-US" altLang="ja-JP" sz="1000" dirty="0" smtClean="0"/>
              <a:t>Mode2:</a:t>
            </a:r>
            <a:r>
              <a:rPr lang="en-US" altLang="ja-JP" sz="1000" dirty="0"/>
              <a:t> </a:t>
            </a:r>
            <a:r>
              <a:rPr lang="en-US" altLang="ja-JP" sz="1000" dirty="0" smtClean="0"/>
              <a:t>Always inform SRTP ability even there is RTP held call. The call be recall immediately.</a:t>
            </a:r>
          </a:p>
        </p:txBody>
      </p:sp>
    </p:spTree>
    <p:extLst>
      <p:ext uri="{BB962C8B-B14F-4D97-AF65-F5344CB8AC3E}">
        <p14:creationId xmlns:p14="http://schemas.microsoft.com/office/powerpoint/2010/main" val="4034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3084" y="858995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SRTP supported at internal </a:t>
            </a:r>
            <a:r>
              <a:rPr lang="en-US" altLang="ja-JP" dirty="0" smtClean="0"/>
              <a:t>call</a:t>
            </a:r>
            <a:r>
              <a:rPr lang="en-US" altLang="ja-JP" sz="1200" dirty="0"/>
              <a:t> </a:t>
            </a:r>
            <a:endParaRPr lang="ja-JP" altLang="ja-JP" sz="1200" dirty="0"/>
          </a:p>
        </p:txBody>
      </p:sp>
      <p:sp>
        <p:nvSpPr>
          <p:cNvPr id="3" name="Rectangle 1232"/>
          <p:cNvSpPr>
            <a:spLocks noChangeArrowheads="1"/>
          </p:cNvSpPr>
          <p:nvPr/>
        </p:nvSpPr>
        <p:spPr bwMode="auto">
          <a:xfrm>
            <a:off x="1710517" y="22150"/>
            <a:ext cx="5849815" cy="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</a:rPr>
              <a:t>2. How it work?</a:t>
            </a:r>
            <a:endParaRPr lang="en-US" altLang="ja-JP" sz="240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0" y="1166772"/>
            <a:ext cx="3309512" cy="145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819843" y="1368873"/>
            <a:ext cx="104894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IP:192.168.0.101</a:t>
            </a:r>
            <a:endParaRPr lang="ja-JP" altLang="ja-JP" sz="8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21087" y="2280612"/>
            <a:ext cx="104894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IP:192.168.0.71</a:t>
            </a:r>
            <a:endParaRPr lang="ja-JP" altLang="ja-JP" sz="8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98120" y="2271986"/>
            <a:ext cx="104894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IP:192.168.0.70</a:t>
            </a:r>
            <a:endParaRPr lang="ja-JP" altLang="ja-JP" sz="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19" y="2486941"/>
            <a:ext cx="1586102" cy="1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169891" y="1168871"/>
            <a:ext cx="438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To confirm whether voice packet be a SRTP or not;</a:t>
            </a:r>
          </a:p>
          <a:p>
            <a:endParaRPr lang="en-US" altLang="ja-JP" sz="1200" dirty="0"/>
          </a:p>
          <a:p>
            <a:r>
              <a:rPr lang="en-US" altLang="ja-JP" sz="1200" dirty="0" smtClean="0"/>
              <a:t>1)Checking “INVITE” SDP from caller</a:t>
            </a:r>
            <a:endParaRPr lang="en-US" altLang="ja-JP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161952" y="2943037"/>
            <a:ext cx="4381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2</a:t>
            </a:r>
            <a:r>
              <a:rPr lang="en-US" altLang="ja-JP" sz="1200" dirty="0" smtClean="0"/>
              <a:t>)Checking “200 OK” SDP from </a:t>
            </a:r>
            <a:r>
              <a:rPr lang="en-US" altLang="ja-JP" sz="1200" dirty="0" err="1" smtClean="0"/>
              <a:t>callder</a:t>
            </a:r>
            <a:endParaRPr lang="en-US" altLang="ja-JP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91" y="1851471"/>
            <a:ext cx="4209190" cy="9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195373" y="2388334"/>
            <a:ext cx="1689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m line contain RTP/SVAP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Media Attribute show crypto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175188" y="1843876"/>
            <a:ext cx="2570673" cy="7878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908691" y="1948692"/>
            <a:ext cx="287087" cy="3982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945363" y="2687449"/>
            <a:ext cx="744632" cy="1153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477307" y="3762831"/>
            <a:ext cx="744632" cy="115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33" y="3220036"/>
            <a:ext cx="4500226" cy="6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 bwMode="auto">
          <a:xfrm>
            <a:off x="3711260" y="3188610"/>
            <a:ext cx="3110520" cy="78786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635677" y="3302567"/>
            <a:ext cx="462358" cy="8666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870995" y="3539629"/>
            <a:ext cx="1689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0070C0"/>
                </a:solidFill>
              </a:rPr>
              <a:t>m line contain RTP/SVAP</a:t>
            </a:r>
          </a:p>
          <a:p>
            <a:r>
              <a:rPr lang="en-US" altLang="ja-JP" sz="800" dirty="0" smtClean="0">
                <a:solidFill>
                  <a:srgbClr val="0070C0"/>
                </a:solidFill>
              </a:rPr>
              <a:t>Media Attribute show crypto</a:t>
            </a:r>
            <a:endParaRPr lang="en-US" altLang="ja-JP" sz="8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32822" y="1810774"/>
            <a:ext cx="6046177" cy="12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55" tIns="30575" rIns="30575" bIns="30575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ja-JP" sz="3700" dirty="0">
                <a:solidFill>
                  <a:srgbClr val="FFFFFF"/>
                </a:solidFill>
              </a:rPr>
              <a:t>Chapter </a:t>
            </a:r>
            <a:r>
              <a:rPr lang="en-US" altLang="ja-JP" sz="3700" dirty="0" smtClean="0">
                <a:solidFill>
                  <a:srgbClr val="FFFFFF"/>
                </a:solidFill>
              </a:rPr>
              <a:t>3</a:t>
            </a:r>
            <a:r>
              <a:rPr lang="en-US" altLang="ja-JP" sz="3700" dirty="0">
                <a:solidFill>
                  <a:srgbClr val="FFFFFF"/>
                </a:solidFill>
              </a:rPr>
              <a:t/>
            </a:r>
            <a:br>
              <a:rPr lang="en-US" altLang="ja-JP" sz="3700" dirty="0">
                <a:solidFill>
                  <a:srgbClr val="FFFFFF"/>
                </a:solidFill>
              </a:rPr>
            </a:br>
            <a:r>
              <a:rPr lang="en-US" altLang="ja-JP" sz="3700" dirty="0" smtClean="0">
                <a:solidFill>
                  <a:srgbClr val="FFFFFF"/>
                </a:solidFill>
              </a:rPr>
              <a:t>How to program?</a:t>
            </a:r>
            <a:endParaRPr lang="en-US" altLang="ja-JP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467544" y="807554"/>
            <a:ext cx="72008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To change NS1000/700/500/300 to Expansion gateway.</a:t>
            </a:r>
          </a:p>
        </p:txBody>
      </p:sp>
      <p:sp>
        <p:nvSpPr>
          <p:cNvPr id="13" name="Rectangle 86"/>
          <p:cNvSpPr>
            <a:spLocks noChangeArrowheads="1"/>
          </p:cNvSpPr>
          <p:nvPr/>
        </p:nvSpPr>
        <p:spPr bwMode="auto">
          <a:xfrm>
            <a:off x="791581" y="965909"/>
            <a:ext cx="7632848" cy="19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1-1. Update the firmware of NS1000/700/500/300 to Ver.4.3xxxxx.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</a:rPr>
              <a:t>       If migrate with NSX system from current NS system, export the </a:t>
            </a:r>
            <a:r>
              <a:rPr lang="en-US" altLang="ja-JP" sz="1200" dirty="0" err="1" smtClean="0">
                <a:solidFill>
                  <a:srgbClr val="000000"/>
                </a:solidFill>
              </a:rPr>
              <a:t>DxSYS</a:t>
            </a:r>
            <a:r>
              <a:rPr lang="en-US" altLang="ja-JP" sz="1200" dirty="0" smtClean="0">
                <a:solidFill>
                  <a:srgbClr val="000000"/>
                </a:solidFill>
              </a:rPr>
              <a:t> file.</a:t>
            </a:r>
          </a:p>
          <a:p>
            <a:pPr eaLnBrk="0" hangingPunct="0"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1-2. Update the firmware from Ver4.3xxxxx to the firmware of Expansion GW 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   </a:t>
            </a:r>
            <a:r>
              <a:rPr lang="en-US" altLang="ja-JP" sz="1200" dirty="0" smtClean="0">
                <a:solidFill>
                  <a:srgbClr val="000000"/>
                </a:solidFill>
              </a:rPr>
              <a:t>   (PCEXPGW_001_xxx_xxx for NS1000, PFEXPGW_001_xxx_xxx for NS700/500/300).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</a:rPr>
              <a:t>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</a:t>
            </a:r>
            <a:r>
              <a:rPr lang="en-US" altLang="ja-JP" sz="1200" dirty="0" smtClean="0">
                <a:solidFill>
                  <a:srgbClr val="FF0000"/>
                </a:solidFill>
              </a:rPr>
              <a:t>At this point NS come up as Simplified Isolated Mode and show original NS’s MPR-ID.</a:t>
            </a:r>
            <a:r>
              <a:rPr lang="en-US" altLang="ja-JP" sz="1200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spcBef>
                <a:spcPts val="6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1-3. Initialize and Easy Setup the Expansion GW.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</a:rPr>
              <a:t>      </a:t>
            </a:r>
            <a:r>
              <a:rPr lang="en-US" altLang="ja-JP" sz="1200" dirty="0">
                <a:solidFill>
                  <a:srgbClr val="FF0000"/>
                </a:solidFill>
              </a:rPr>
              <a:t>T</a:t>
            </a:r>
            <a:r>
              <a:rPr lang="en-US" altLang="ja-JP" sz="1200" dirty="0" smtClean="0">
                <a:solidFill>
                  <a:srgbClr val="FF0000"/>
                </a:solidFill>
              </a:rPr>
              <a:t>he MPRID of NS will be changed for 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ExpGW</a:t>
            </a:r>
            <a:r>
              <a:rPr lang="en-US" altLang="ja-JP" sz="1200" dirty="0" smtClean="0">
                <a:solidFill>
                  <a:srgbClr val="FF0000"/>
                </a:solidFill>
              </a:rPr>
              <a:t> after initialization. 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 smtClean="0">
                <a:solidFill>
                  <a:srgbClr val="FF0000"/>
                </a:solidFill>
              </a:rPr>
              <a:t>       It is necessary to get the AK (KX-NSXF007) for expansion gateway (Slave) 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      by new MPRID.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463422" y="3175976"/>
            <a:ext cx="72008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Create</a:t>
            </a:r>
            <a:r>
              <a:rPr kumimoji="1" lang="en-US" altLang="ja-JP" sz="1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Multi-Connection</a:t>
            </a: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86"/>
          <p:cNvSpPr>
            <a:spLocks noChangeArrowheads="1"/>
          </p:cNvSpPr>
          <p:nvPr/>
        </p:nvSpPr>
        <p:spPr bwMode="auto">
          <a:xfrm>
            <a:off x="787459" y="3476170"/>
            <a:ext cx="7632848" cy="8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2</a:t>
            </a:r>
            <a:r>
              <a:rPr lang="en-US" altLang="ja-JP" sz="1400" dirty="0" smtClean="0">
                <a:solidFill>
                  <a:srgbClr val="000000"/>
                </a:solidFill>
              </a:rPr>
              <a:t>-1. Install AK (KX-NSXF006) for expansion gateway (Master) to NSX.</a:t>
            </a:r>
          </a:p>
          <a:p>
            <a:pPr eaLnBrk="0" hangingPunct="0">
              <a:spcBef>
                <a:spcPts val="600"/>
              </a:spcBef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2</a:t>
            </a:r>
            <a:r>
              <a:rPr lang="en-US" altLang="ja-JP" sz="1400" dirty="0" smtClean="0">
                <a:solidFill>
                  <a:srgbClr val="000000"/>
                </a:solidFill>
              </a:rPr>
              <a:t>-2. Add Site</a:t>
            </a:r>
          </a:p>
          <a:p>
            <a:pPr eaLnBrk="0" hangingPunct="0">
              <a:spcBef>
                <a:spcPts val="600"/>
              </a:spcBef>
              <a:buNone/>
            </a:pPr>
            <a:r>
              <a:rPr lang="en-US" altLang="ja-JP" sz="1400" dirty="0" smtClean="0">
                <a:solidFill>
                  <a:srgbClr val="000000"/>
                </a:solidFill>
              </a:rPr>
              <a:t>2-3. Registration</a:t>
            </a:r>
          </a:p>
        </p:txBody>
      </p:sp>
    </p:spTree>
    <p:extLst>
      <p:ext uri="{BB962C8B-B14F-4D97-AF65-F5344CB8AC3E}">
        <p14:creationId xmlns:p14="http://schemas.microsoft.com/office/powerpoint/2010/main" val="32140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5" y="1401465"/>
            <a:ext cx="5035957" cy="22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 bwMode="auto">
          <a:xfrm>
            <a:off x="876300" y="1012096"/>
            <a:ext cx="4461818" cy="322435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the Expansion GW after initialize.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057009" y="1971805"/>
            <a:ext cx="2760705" cy="1372758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Default value,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IP address : 192.168.0.101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Username  : INSTALLER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Password  : 1234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1-3. Initialize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Easy Setup the Expansion GW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2" y="1074842"/>
            <a:ext cx="3959932" cy="26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74842"/>
            <a:ext cx="3960440" cy="26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2930158" y="2262974"/>
            <a:ext cx="576000" cy="46805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165962" y="3796482"/>
            <a:ext cx="297263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WebMC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Language,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then click “Install”.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580111" y="3796482"/>
            <a:ext cx="2628292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Enter IP address of NSX,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then 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6039942" y="1500974"/>
            <a:ext cx="2008426" cy="27839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7743566" y="3572793"/>
            <a:ext cx="477795" cy="1836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1-3. Initialize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Easy Setup the Expansion GW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74841"/>
            <a:ext cx="3922423" cy="26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1" y="1074842"/>
            <a:ext cx="3936649" cy="26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3440905" y="3564553"/>
            <a:ext cx="472068" cy="1836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165962" y="3796482"/>
            <a:ext cx="297263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580110" y="3796482"/>
            <a:ext cx="3168473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Enter IP address of Expansion GW,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then 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6039941" y="1731632"/>
            <a:ext cx="2057853" cy="16046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7743566" y="3572794"/>
            <a:ext cx="477795" cy="16718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1-3. Initialize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Easy Setup the Expansion GW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74841"/>
            <a:ext cx="3910882" cy="264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1" y="1074842"/>
            <a:ext cx="3920173" cy="26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3407953" y="3581028"/>
            <a:ext cx="496782" cy="1671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165962" y="3796482"/>
            <a:ext cx="297263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4823670" y="3796482"/>
            <a:ext cx="3758268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Select Active for System Multi-Connection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(Trial Activation Key), then click “Finish”.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6031704" y="1945816"/>
            <a:ext cx="1357637" cy="4678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7743566" y="3572794"/>
            <a:ext cx="444845" cy="1507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1-3. Initialize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Easy Setup the Expansion GW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6027585" y="2485394"/>
            <a:ext cx="1551226" cy="4472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4968166" y="3052153"/>
            <a:ext cx="4019316" cy="4491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If migrate with NSX system from current NS system, 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import the </a:t>
            </a:r>
            <a:r>
              <a:rPr lang="en-US" altLang="ja-JP" sz="1200" dirty="0" err="1" smtClean="0">
                <a:solidFill>
                  <a:srgbClr val="000000"/>
                </a:solidFill>
              </a:rPr>
              <a:t>DxSYS</a:t>
            </a:r>
            <a:r>
              <a:rPr lang="en-US" altLang="ja-JP" sz="1200" dirty="0" smtClean="0">
                <a:solidFill>
                  <a:srgbClr val="000000"/>
                </a:solidFill>
              </a:rPr>
              <a:t> file from here.</a:t>
            </a:r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6227806" y="2883243"/>
            <a:ext cx="626075" cy="17299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43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0" y="1074842"/>
            <a:ext cx="3931433" cy="26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3169055" y="2658390"/>
            <a:ext cx="529734" cy="2166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408066" y="3796482"/>
            <a:ext cx="490532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If change LAN / WAN Setting this screen will be shown,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then click “OK”.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4954031" y="2083012"/>
            <a:ext cx="3020191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NS becomes Expansion Gateway.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1-3. Initialize and </a:t>
            </a:r>
            <a:r>
              <a:rPr lang="en-US" altLang="ja-JP" sz="1600" dirty="0" smtClean="0">
                <a:solidFill>
                  <a:srgbClr val="000000"/>
                </a:solidFill>
              </a:rPr>
              <a:t>Easy Setup the Expansion GW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67694"/>
            <a:ext cx="2016172" cy="4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190"/>
          <p:cNvGrpSpPr>
            <a:grpSpLocks/>
          </p:cNvGrpSpPr>
          <p:nvPr/>
        </p:nvGrpSpPr>
        <p:grpSpPr bwMode="auto">
          <a:xfrm>
            <a:off x="3305556" y="2463738"/>
            <a:ext cx="2022528" cy="692420"/>
            <a:chOff x="5349" y="275"/>
            <a:chExt cx="6092" cy="1762"/>
          </a:xfrm>
        </p:grpSpPr>
        <p:pic>
          <p:nvPicPr>
            <p:cNvPr id="5" name="Picture 194" descr="ns1000_dp_bri_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34128" r="10880" b="30710"/>
            <a:stretch>
              <a:fillRect/>
            </a:stretch>
          </p:blipFill>
          <p:spPr bwMode="auto">
            <a:xfrm>
              <a:off x="5349" y="275"/>
              <a:ext cx="6092" cy="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3300">
                      <a:alpha val="0"/>
                    </a:srgbClr>
                  </a:solidFill>
                </a14:hiddenFill>
              </a:ext>
            </a:extLst>
          </p:spPr>
        </p:pic>
        <p:pic>
          <p:nvPicPr>
            <p:cNvPr id="6" name="Picture 19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" y="710"/>
              <a:ext cx="5803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755576" y="874277"/>
            <a:ext cx="2207663" cy="3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600" dirty="0" smtClean="0"/>
              <a:t>Expansion Gateways</a:t>
            </a:r>
            <a:endParaRPr lang="en-US" altLang="ja-JP" sz="1600" dirty="0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949007" y="1367939"/>
            <a:ext cx="6755341" cy="4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KX-NS1000/700/500/300 can be Expansion Gateway. 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It is necessary to </a:t>
            </a:r>
            <a:r>
              <a:rPr lang="en-US" altLang="ja-JP" sz="1200" dirty="0" smtClean="0">
                <a:solidFill>
                  <a:srgbClr val="FF0000"/>
                </a:solidFill>
              </a:rPr>
              <a:t>update firmware </a:t>
            </a:r>
            <a:r>
              <a:rPr lang="en-US" altLang="ja-JP" sz="1200" dirty="0" smtClean="0">
                <a:solidFill>
                  <a:srgbClr val="000000"/>
                </a:solidFill>
              </a:rPr>
              <a:t>of NS main to be a Expansion Gateway.</a:t>
            </a: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949007" y="3169409"/>
            <a:ext cx="6755341" cy="105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ctr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KX-NS1000/700/500/300 can be role back to standard NS firmware.</a:t>
            </a:r>
          </a:p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Maximum number of Expansion GW = 31</a:t>
            </a:r>
          </a:p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1 stacked cabinet to NS1000, 1 NS320/520/720 is counted as 1 Legacy GW</a:t>
            </a: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     (</a:t>
            </a:r>
            <a:r>
              <a:rPr lang="en-US" altLang="ja-JP" sz="1200" dirty="0" smtClean="0">
                <a:solidFill>
                  <a:srgbClr val="FF0000"/>
                </a:solidFill>
              </a:rPr>
              <a:t>No need NSF991 </a:t>
            </a:r>
            <a:r>
              <a:rPr lang="en-US" altLang="ja-JP" sz="1200" dirty="0" smtClean="0">
                <a:solidFill>
                  <a:srgbClr val="000000"/>
                </a:solidFill>
              </a:rPr>
              <a:t>AK for NS700)</a:t>
            </a:r>
          </a:p>
          <a:p>
            <a:pPr marL="171450" indent="-171450" eaLnBrk="0" hangingPunct="0">
              <a:spcBef>
                <a:spcPct val="10000"/>
              </a:spcBef>
              <a:buFontTx/>
              <a:buChar char="-"/>
            </a:pPr>
            <a:r>
              <a:rPr lang="en-US" altLang="ja-JP" sz="1200" dirty="0" smtClean="0">
                <a:solidFill>
                  <a:srgbClr val="000000"/>
                </a:solidFill>
              </a:rPr>
              <a:t>TDA600</a:t>
            </a:r>
            <a:r>
              <a:rPr lang="en-US" altLang="ja-JP" sz="1200" dirty="0">
                <a:solidFill>
                  <a:srgbClr val="000000"/>
                </a:solidFill>
              </a:rPr>
              <a:t>/620, TDE600/620, TDA100D can </a:t>
            </a:r>
            <a:r>
              <a:rPr lang="en-US" altLang="ja-JP" sz="1200" dirty="0" smtClean="0">
                <a:solidFill>
                  <a:srgbClr val="000000"/>
                </a:solidFill>
              </a:rPr>
              <a:t>be stacked </a:t>
            </a:r>
            <a:r>
              <a:rPr lang="en-US" altLang="ja-JP" sz="1200" dirty="0">
                <a:solidFill>
                  <a:srgbClr val="000000"/>
                </a:solidFill>
              </a:rPr>
              <a:t>to NS1000</a:t>
            </a:r>
            <a:r>
              <a:rPr lang="en-US" altLang="ja-JP" sz="1200" dirty="0" smtClean="0">
                <a:solidFill>
                  <a:srgbClr val="000000"/>
                </a:solidFill>
              </a:rPr>
              <a:t> </a:t>
            </a:r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5156023\Desktop\SnapCrab_NoName_2015-8-18_10-57-40_No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4" y="1375672"/>
            <a:ext cx="5950146" cy="23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68" y="1705232"/>
            <a:ext cx="3888260" cy="26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5302665" y="4182389"/>
            <a:ext cx="455593" cy="16718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6896687" y="1797535"/>
            <a:ext cx="245528" cy="27016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3591705" y="2117124"/>
            <a:ext cx="1820564" cy="1482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2-2. Add Site 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876300" y="1012096"/>
            <a:ext cx="4461818" cy="322435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NSX.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014476" y="3532866"/>
            <a:ext cx="4402816" cy="448470"/>
            <a:chOff x="1165962" y="3796482"/>
            <a:chExt cx="4402816" cy="448470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1165962" y="3796482"/>
              <a:ext cx="4402816" cy="44847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“      “, Select PBX Model, then click “Install”.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959" y="3884914"/>
              <a:ext cx="232137" cy="26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74842"/>
            <a:ext cx="3930661" cy="26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1" y="1074842"/>
            <a:ext cx="3952877" cy="26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 bwMode="auto">
          <a:xfrm>
            <a:off x="1165962" y="3796482"/>
            <a:ext cx="297263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580111" y="3796482"/>
            <a:ext cx="2628292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7743566" y="3572793"/>
            <a:ext cx="477795" cy="1836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2-2. Add Site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3447533" y="3560437"/>
            <a:ext cx="477795" cy="1836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74842"/>
            <a:ext cx="3917946" cy="26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1" y="1074842"/>
            <a:ext cx="3920174" cy="26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 bwMode="auto">
          <a:xfrm>
            <a:off x="1165962" y="3796482"/>
            <a:ext cx="297263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“Next”.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580111" y="3796482"/>
            <a:ext cx="2628292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“Finish”.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478329" y="2226970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7743566" y="3572793"/>
            <a:ext cx="477795" cy="1836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2-2. Add Site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3447533" y="3608173"/>
            <a:ext cx="432489" cy="1359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4" y="1116612"/>
            <a:ext cx="6928022" cy="10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 bwMode="auto">
          <a:xfrm>
            <a:off x="4511288" y="2754189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2-3. Registration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869097" y="1194483"/>
            <a:ext cx="630197" cy="17299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75" y="1588485"/>
            <a:ext cx="3203489" cy="23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86" y="1588486"/>
            <a:ext cx="3163498" cy="22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 bwMode="auto">
          <a:xfrm>
            <a:off x="1276870" y="1842845"/>
            <a:ext cx="996781" cy="1507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2516666" y="2604845"/>
            <a:ext cx="292444" cy="1630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787987" y="3696357"/>
            <a:ext cx="502509" cy="1671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86" y="1574457"/>
            <a:ext cx="3173778" cy="219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70" y="1574457"/>
            <a:ext cx="3184602" cy="219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 bwMode="auto">
          <a:xfrm>
            <a:off x="4511288" y="2754189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2-3. Registration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7381111" y="3572790"/>
            <a:ext cx="502509" cy="1671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4929173" y="3861641"/>
            <a:ext cx="2814397" cy="336407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Gateway will restart.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7" y="1127812"/>
            <a:ext cx="8007178" cy="12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 bwMode="auto">
          <a:xfrm>
            <a:off x="3487548" y="2683630"/>
            <a:ext cx="2200190" cy="336407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Complete.</a:t>
            </a:r>
          </a:p>
        </p:txBody>
      </p:sp>
      <p:sp>
        <p:nvSpPr>
          <p:cNvPr id="2" name="右矢印 1"/>
          <p:cNvSpPr/>
          <p:nvPr/>
        </p:nvSpPr>
        <p:spPr bwMode="auto">
          <a:xfrm rot="5400000">
            <a:off x="4478329" y="2449392"/>
            <a:ext cx="216024" cy="180020"/>
          </a:xfrm>
          <a:prstGeom prst="rightArrow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67544" y="743784"/>
            <a:ext cx="7596844" cy="288032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2-3. Registration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636686" y="3389704"/>
            <a:ext cx="7576437" cy="621631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install the AK (KX-NSXF007)* for expansion gateway (Slave) to Expansion GW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expire the trial period.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5634" y="97746"/>
            <a:ext cx="7428366" cy="3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3. How to program? </a:t>
            </a:r>
            <a:r>
              <a:rPr lang="en-US" altLang="ja-JP" sz="18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1800" i="0" dirty="0" smtClean="0">
                <a:solidFill>
                  <a:schemeClr val="bg1"/>
                </a:solidFill>
                <a:latin typeface="Arial" pitchFamily="34" charset="0"/>
              </a:rPr>
              <a:t> The procedure to create Multi-Connection</a:t>
            </a:r>
            <a:endParaRPr lang="en-US" altLang="ja-JP" sz="18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3396236" y="3665324"/>
            <a:ext cx="2200190" cy="336407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*Expansion box doesn’t require this AK.</a:t>
            </a:r>
          </a:p>
        </p:txBody>
      </p:sp>
    </p:spTree>
    <p:extLst>
      <p:ext uri="{BB962C8B-B14F-4D97-AF65-F5344CB8AC3E}">
        <p14:creationId xmlns:p14="http://schemas.microsoft.com/office/powerpoint/2010/main" val="14141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55" y="1623229"/>
            <a:ext cx="5245549" cy="23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5028137" y="2076692"/>
            <a:ext cx="1532201" cy="18288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25448" y="2089407"/>
            <a:ext cx="1914307" cy="1446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-Feature Enable/Disable</a:t>
            </a:r>
          </a:p>
          <a:p>
            <a:r>
              <a:rPr lang="en-US" altLang="ja-JP" sz="1100" dirty="0" smtClean="0"/>
              <a:t>-Primary/Secondary</a:t>
            </a:r>
          </a:p>
          <a:p>
            <a:r>
              <a:rPr lang="en-US" altLang="ja-JP" sz="1100" dirty="0" smtClean="0"/>
              <a:t>-Other side NSX’s MPR-ID</a:t>
            </a:r>
          </a:p>
          <a:p>
            <a:r>
              <a:rPr lang="en-US" altLang="ja-JP" sz="1100" dirty="0" smtClean="0"/>
              <a:t>-Virtual IP</a:t>
            </a:r>
          </a:p>
          <a:p>
            <a:r>
              <a:rPr lang="en-US" altLang="ja-JP" sz="1100" dirty="0" smtClean="0"/>
              <a:t>-Down detection timer</a:t>
            </a:r>
          </a:p>
          <a:p>
            <a:r>
              <a:rPr lang="en-US" altLang="ja-JP" sz="1100" dirty="0" smtClean="0"/>
              <a:t>-Up detection timer</a:t>
            </a:r>
          </a:p>
          <a:p>
            <a:r>
              <a:rPr lang="en-US" altLang="ja-JP" sz="1100" dirty="0" smtClean="0"/>
              <a:t>-KA interval</a:t>
            </a:r>
          </a:p>
          <a:p>
            <a:r>
              <a:rPr lang="en-US" altLang="ja-JP" sz="1100" dirty="0"/>
              <a:t>c</a:t>
            </a:r>
            <a:r>
              <a:rPr lang="en-US" altLang="ja-JP" sz="1100" dirty="0" smtClean="0"/>
              <a:t>an be set here. </a:t>
            </a:r>
            <a:endParaRPr lang="ja-JP" altLang="en-US" sz="1100" dirty="0"/>
          </a:p>
        </p:txBody>
      </p:sp>
      <p:sp>
        <p:nvSpPr>
          <p:cNvPr id="8" name="正方形/長方形 7"/>
          <p:cNvSpPr/>
          <p:nvPr/>
        </p:nvSpPr>
        <p:spPr>
          <a:xfrm>
            <a:off x="1129630" y="1130114"/>
            <a:ext cx="391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Maintenance-System Control-6.Hot Standby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38" y="1776645"/>
            <a:ext cx="1916948" cy="18328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86772" y="1522308"/>
            <a:ext cx="1303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At </a:t>
            </a:r>
            <a:r>
              <a:rPr lang="en-US" altLang="ja-JP" sz="1200" dirty="0" smtClean="0"/>
              <a:t>Primary Unit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55803" y="1544793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At </a:t>
            </a:r>
            <a:r>
              <a:rPr lang="en-US" altLang="ja-JP" sz="1200" dirty="0" smtClean="0"/>
              <a:t>Secondary Unit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91" y="1846285"/>
            <a:ext cx="1622033" cy="17877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823110" y="2728029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Virtual IP Address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This address need to</a:t>
            </a:r>
          </a:p>
          <a:p>
            <a:r>
              <a:rPr lang="en-US" altLang="ja-JP" sz="1000" dirty="0">
                <a:solidFill>
                  <a:srgbClr val="FF0000"/>
                </a:solidFill>
              </a:rPr>
              <a:t>s</a:t>
            </a:r>
            <a:r>
              <a:rPr lang="en-US" altLang="ja-JP" sz="1000" dirty="0" smtClean="0">
                <a:solidFill>
                  <a:srgbClr val="FF0000"/>
                </a:solidFill>
              </a:rPr>
              <a:t>et at NT phone as 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PBX IP address. 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H="1" flipV="1">
            <a:off x="2787083" y="2728029"/>
            <a:ext cx="1059332" cy="12676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V="1">
            <a:off x="5081592" y="2766617"/>
            <a:ext cx="561966" cy="5668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5" name="正方形/長方形 14"/>
          <p:cNvSpPr/>
          <p:nvPr/>
        </p:nvSpPr>
        <p:spPr>
          <a:xfrm>
            <a:off x="1991401" y="3768319"/>
            <a:ext cx="5554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It is necessary to conduct System reset to effect these setting for the unit.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29630" y="1130114"/>
            <a:ext cx="391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Maintenance-System Control-6.Hot Standby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99672" y="2440862"/>
            <a:ext cx="62808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 </a:t>
            </a:r>
            <a:r>
              <a:rPr lang="en-US" altLang="ja-JP" sz="1000" dirty="0" smtClean="0"/>
              <a:t>1) “System Failure Detection Time”</a:t>
            </a:r>
          </a:p>
          <a:p>
            <a:r>
              <a:rPr lang="en-US" altLang="ja-JP" sz="1000" dirty="0" smtClean="0"/>
              <a:t>     Timer to confirm other system non-presence. If there is no Keep alive packet more than 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  this time period then Standby Machine proceed to change to Active Machine.</a:t>
            </a:r>
          </a:p>
          <a:p>
            <a:endParaRPr lang="en-US" altLang="ja-JP" sz="1000" dirty="0"/>
          </a:p>
          <a:p>
            <a:r>
              <a:rPr lang="en-US" altLang="ja-JP" sz="1000" dirty="0" smtClean="0"/>
              <a:t>2) “System Recovery Detection Time”</a:t>
            </a:r>
          </a:p>
          <a:p>
            <a:r>
              <a:rPr lang="en-US" altLang="ja-JP" sz="1000" dirty="0" smtClean="0"/>
              <a:t>     </a:t>
            </a:r>
            <a:r>
              <a:rPr lang="en-US" altLang="ja-JP" sz="1000" dirty="0"/>
              <a:t>Timer to confirm other system </a:t>
            </a:r>
            <a:r>
              <a:rPr lang="en-US" altLang="ja-JP" sz="1000" dirty="0" smtClean="0"/>
              <a:t>presence.</a:t>
            </a:r>
            <a:r>
              <a:rPr lang="en-US" altLang="ja-JP" sz="1000" dirty="0"/>
              <a:t> If there is </a:t>
            </a:r>
            <a:r>
              <a:rPr lang="en-US" altLang="ja-JP" sz="1000" dirty="0" smtClean="0"/>
              <a:t>Keep </a:t>
            </a:r>
            <a:r>
              <a:rPr lang="en-US" altLang="ja-JP" sz="1000" dirty="0"/>
              <a:t>alive packet </a:t>
            </a:r>
            <a:r>
              <a:rPr lang="en-US" altLang="ja-JP" sz="1000" dirty="0" smtClean="0"/>
              <a:t>presence </a:t>
            </a:r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  more </a:t>
            </a:r>
            <a:r>
              <a:rPr lang="en-US" altLang="ja-JP" sz="1000" dirty="0"/>
              <a:t>than </a:t>
            </a:r>
            <a:r>
              <a:rPr lang="en-US" altLang="ja-JP" sz="1000" dirty="0" smtClean="0"/>
              <a:t>this </a:t>
            </a:r>
            <a:r>
              <a:rPr lang="en-US" altLang="ja-JP" sz="1000" dirty="0"/>
              <a:t>time period </a:t>
            </a:r>
            <a:r>
              <a:rPr lang="en-US" altLang="ja-JP" sz="1000" dirty="0" smtClean="0"/>
              <a:t>just after start up then Former Standby </a:t>
            </a:r>
            <a:r>
              <a:rPr lang="en-US" altLang="ja-JP" sz="1000" dirty="0"/>
              <a:t>Machine proceed to change to </a:t>
            </a:r>
            <a:endParaRPr lang="en-US" altLang="ja-JP" sz="1000" dirty="0" smtClean="0"/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  Standby </a:t>
            </a:r>
            <a:r>
              <a:rPr lang="en-US" altLang="ja-JP" sz="1000" dirty="0"/>
              <a:t>Machine</a:t>
            </a:r>
            <a:r>
              <a:rPr lang="en-US" altLang="ja-JP" sz="1000" dirty="0" smtClean="0"/>
              <a:t>. And Former Active machine keep running as Active Machine.</a:t>
            </a:r>
            <a:endParaRPr lang="en-US" altLang="ja-JP" sz="1000" dirty="0"/>
          </a:p>
          <a:p>
            <a:endParaRPr lang="en-US" altLang="ja-JP" sz="1000" dirty="0"/>
          </a:p>
          <a:p>
            <a:pPr marL="228600" indent="-228600">
              <a:buAutoNum type="arabicParenR" startAt="3"/>
            </a:pPr>
            <a:r>
              <a:rPr lang="en-US" altLang="ja-JP" sz="1000" dirty="0" smtClean="0"/>
              <a:t>“Alive Check Interval”</a:t>
            </a:r>
          </a:p>
          <a:p>
            <a:r>
              <a:rPr lang="en-US" altLang="ja-JP" sz="1000" dirty="0" smtClean="0"/>
              <a:t>      Keep Alive Packet Sending interval.</a:t>
            </a:r>
          </a:p>
          <a:p>
            <a:endParaRPr lang="en-US" altLang="ja-JP" sz="1000" dirty="0"/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02" y="1495854"/>
            <a:ext cx="617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129630" y="1130114"/>
            <a:ext cx="391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Maintenance-System Control-6.Hot Standby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743022" y="846912"/>
            <a:ext cx="4219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000" dirty="0" smtClean="0"/>
              <a:t>Add Secondary to Live NSX</a:t>
            </a:r>
            <a:endParaRPr lang="en-US" altLang="ja-JP" sz="1000" dirty="0"/>
          </a:p>
          <a:p>
            <a:pPr lvl="0"/>
            <a:r>
              <a:rPr lang="en-US" altLang="ja-JP" sz="1000" dirty="0" smtClean="0"/>
              <a:t>At Primary Unit</a:t>
            </a:r>
            <a:endParaRPr lang="en-US" altLang="ja-JP" sz="1000" dirty="0"/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Back up </a:t>
            </a:r>
            <a:r>
              <a:rPr lang="en-US" altLang="ja-JP" sz="1000" dirty="0" err="1" smtClean="0"/>
              <a:t>Dsys</a:t>
            </a:r>
            <a:endParaRPr lang="en-US" altLang="ja-JP" sz="1000" dirty="0" smtClean="0"/>
          </a:p>
          <a:p>
            <a:pPr marL="228600" lvl="0" indent="-228600">
              <a:buAutoNum type="arabicParenR"/>
            </a:pPr>
            <a:r>
              <a:rPr lang="en-US" altLang="ja-JP" sz="1000" dirty="0"/>
              <a:t>Change Actual IP address for the unit.</a:t>
            </a:r>
            <a:endParaRPr lang="en-US" altLang="ja-JP" sz="1000" dirty="0" smtClean="0"/>
          </a:p>
          <a:p>
            <a:pPr marL="228600" indent="-228600">
              <a:buFontTx/>
              <a:buAutoNum type="arabicParenR"/>
            </a:pPr>
            <a:r>
              <a:rPr lang="en-US" altLang="ja-JP" sz="1000" dirty="0"/>
              <a:t>Install Hot standby feature </a:t>
            </a:r>
            <a:r>
              <a:rPr lang="en-US" altLang="ja-JP" sz="1000" dirty="0" smtClean="0"/>
              <a:t>AK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Set Hot standby feature “Enable”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Select </a:t>
            </a:r>
            <a:r>
              <a:rPr lang="en-US" altLang="ja-JP" sz="1000" dirty="0"/>
              <a:t>as Primary Unit</a:t>
            </a:r>
            <a:endParaRPr lang="en-US" altLang="ja-JP" sz="1000" dirty="0" smtClean="0"/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Set Secondary Unit MPR-ID 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Set Virtual IP Address of NSX 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Reboot Unit to take effect of above settings</a:t>
            </a:r>
          </a:p>
          <a:p>
            <a:pPr lvl="0"/>
            <a:endParaRPr lang="en-US" altLang="ja-JP" sz="1000" dirty="0" smtClean="0"/>
          </a:p>
          <a:p>
            <a:pPr lvl="0"/>
            <a:r>
              <a:rPr lang="en-US" altLang="ja-JP" sz="1000" dirty="0"/>
              <a:t>At </a:t>
            </a:r>
            <a:r>
              <a:rPr lang="en-US" altLang="ja-JP" sz="1000" dirty="0" smtClean="0"/>
              <a:t>Secondary </a:t>
            </a:r>
            <a:r>
              <a:rPr lang="en-US" altLang="ja-JP" sz="1000" dirty="0"/>
              <a:t>Unit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Conduct Easy Set Up Wizard</a:t>
            </a:r>
            <a:endParaRPr lang="en-US" altLang="ja-JP" sz="1000" dirty="0"/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Transfer </a:t>
            </a:r>
            <a:r>
              <a:rPr lang="en-US" altLang="ja-JP" sz="1000" dirty="0" err="1" smtClean="0"/>
              <a:t>Dsys</a:t>
            </a:r>
            <a:r>
              <a:rPr lang="en-US" altLang="ja-JP" sz="1000" dirty="0" smtClean="0"/>
              <a:t> that is backed </a:t>
            </a:r>
            <a:r>
              <a:rPr lang="en-US" altLang="ja-JP" sz="1000" dirty="0"/>
              <a:t>up </a:t>
            </a:r>
            <a:r>
              <a:rPr lang="en-US" altLang="ja-JP" sz="1000" dirty="0" smtClean="0"/>
              <a:t>from Primary Unit</a:t>
            </a:r>
          </a:p>
          <a:p>
            <a:pPr marL="228600" lvl="0" indent="-228600">
              <a:buAutoNum type="arabicParenR"/>
            </a:pPr>
            <a:r>
              <a:rPr lang="en-US" altLang="ja-JP" sz="1000" dirty="0"/>
              <a:t>Change Actual IP address for the unit.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/>
              <a:t>Set Hot standby feature “Enable”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/>
              <a:t>Select as </a:t>
            </a:r>
            <a:r>
              <a:rPr lang="en-US" altLang="ja-JP" sz="1000" dirty="0" smtClean="0"/>
              <a:t>Secondary </a:t>
            </a:r>
            <a:r>
              <a:rPr lang="en-US" altLang="ja-JP" sz="1000" dirty="0"/>
              <a:t>Unit</a:t>
            </a:r>
          </a:p>
          <a:p>
            <a:pPr marL="228600" lvl="0" indent="-228600">
              <a:buAutoNum type="arabicParenR"/>
            </a:pPr>
            <a:r>
              <a:rPr lang="en-US" altLang="ja-JP" sz="1000" dirty="0"/>
              <a:t>Set </a:t>
            </a:r>
            <a:r>
              <a:rPr lang="en-US" altLang="ja-JP" sz="1000" dirty="0" smtClean="0"/>
              <a:t>Primary </a:t>
            </a:r>
            <a:r>
              <a:rPr lang="en-US" altLang="ja-JP" sz="1000" dirty="0"/>
              <a:t>Unit MPR-ID </a:t>
            </a:r>
            <a:endParaRPr lang="en-US" altLang="ja-JP" sz="1000" dirty="0" smtClean="0"/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Set </a:t>
            </a:r>
            <a:r>
              <a:rPr lang="en-US" altLang="ja-JP" sz="1000" dirty="0"/>
              <a:t>Virtual IP Address of </a:t>
            </a:r>
            <a:r>
              <a:rPr lang="en-US" altLang="ja-JP" sz="1000" dirty="0" smtClean="0"/>
              <a:t>NSX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/>
              <a:t>Reboot Unit to take effect of above </a:t>
            </a:r>
            <a:r>
              <a:rPr lang="en-US" altLang="ja-JP" sz="1000" dirty="0" smtClean="0"/>
              <a:t>settings</a:t>
            </a:r>
          </a:p>
          <a:p>
            <a:endParaRPr lang="en-US" altLang="ja-JP" sz="1000" dirty="0"/>
          </a:p>
          <a:p>
            <a:r>
              <a:rPr lang="en-US" altLang="ja-JP" sz="1000" dirty="0" smtClean="0"/>
              <a:t>It is necessary to push “Data Transfer Start” button</a:t>
            </a:r>
          </a:p>
          <a:p>
            <a:r>
              <a:rPr lang="en-US" altLang="ja-JP" sz="1000" dirty="0" smtClean="0"/>
              <a:t>at “Hot Standby-Command” screen. </a:t>
            </a:r>
            <a:endParaRPr kumimoji="1" lang="ja-JP" altLang="en-US" sz="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899592" y="673664"/>
            <a:ext cx="3086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-Setup Flow-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4467369" y="2439968"/>
            <a:ext cx="2102279" cy="6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6464898" y="2423640"/>
            <a:ext cx="2102279" cy="66427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正方形/長方形 6"/>
          <p:cNvSpPr/>
          <p:nvPr/>
        </p:nvSpPr>
        <p:spPr>
          <a:xfrm>
            <a:off x="4685082" y="2066591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Primary Unit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Actual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192.168.0.61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Virtual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MPRID : 0D01-0D90-23E2-8FDB</a:t>
            </a:r>
          </a:p>
          <a:p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02304" y="2077861"/>
            <a:ext cx="167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Secondary Unit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Actual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Virtual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MPRID : 8C01-0D90-23E2-9059</a:t>
            </a:r>
          </a:p>
          <a:p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748006" y="3647756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PBX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4588636" y="2077861"/>
            <a:ext cx="3845074" cy="101005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96840" y="2996518"/>
            <a:ext cx="1545616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PBX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pic>
        <p:nvPicPr>
          <p:cNvPr id="18" name="Picture 2" descr="C:\Users\3923353\Desktop\jpg150311\NSX2000_5-3fro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b="26880"/>
          <a:stretch/>
        </p:blipFill>
        <p:spPr bwMode="auto">
          <a:xfrm>
            <a:off x="4293528" y="1189359"/>
            <a:ext cx="2102279" cy="6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4511241" y="1060902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Actual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 : 192.168.0.101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MPRID : 0D01-0D90-23E2-8FDB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42680" y="921461"/>
            <a:ext cx="18902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1)Running by single cabinet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39964" y="1816785"/>
            <a:ext cx="2775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2)Add second cabinet for 1+1 Redundancy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2" name="Picture 38" descr="ut136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47" y="1266461"/>
            <a:ext cx="795522" cy="5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6407740" y="1067473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PBX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4342837" y="872842"/>
            <a:ext cx="4229581" cy="296911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45416" y="716713"/>
            <a:ext cx="119776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Sample scenario</a:t>
            </a:r>
            <a:endParaRPr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14864" y="3818536"/>
            <a:ext cx="496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*It is better to set original PBX IP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Addr</a:t>
            </a:r>
            <a:r>
              <a:rPr lang="en-US" altLang="ja-JP" sz="800" dirty="0" smtClean="0">
                <a:solidFill>
                  <a:srgbClr val="FF0000"/>
                </a:solidFill>
              </a:rPr>
              <a:t>.: 192.168.0.101 as virtual and change actual 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IP address to Primary unit. It is easiest way to deploy 1+1 redundancy. 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Thus it is not necessary to change PBX IP address at phone side.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Unnecessary to change also, </a:t>
            </a:r>
            <a:r>
              <a:rPr lang="en-US" altLang="ja-JP" sz="800" dirty="0">
                <a:solidFill>
                  <a:srgbClr val="FF0000"/>
                </a:solidFill>
              </a:rPr>
              <a:t>such as those of the following (OK in the access to the virtual IP).</a:t>
            </a:r>
          </a:p>
          <a:p>
            <a:r>
              <a:rPr lang="en-US" altLang="ja-JP" sz="800" dirty="0">
                <a:solidFill>
                  <a:srgbClr val="FF0000"/>
                </a:solidFill>
              </a:rPr>
              <a:t>- Master IP of </a:t>
            </a:r>
            <a:r>
              <a:rPr lang="en-US" altLang="ja-JP" sz="800" dirty="0" err="1">
                <a:solidFill>
                  <a:srgbClr val="FF0000"/>
                </a:solidFill>
              </a:rPr>
              <a:t>ExpGW</a:t>
            </a:r>
            <a:r>
              <a:rPr lang="en-US" altLang="ja-JP" sz="800" dirty="0">
                <a:solidFill>
                  <a:srgbClr val="FF0000"/>
                </a:solidFill>
              </a:rPr>
              <a:t>, CTI Server connection PBX IP, IPCS, </a:t>
            </a:r>
            <a:r>
              <a:rPr lang="en-US" altLang="ja-JP" sz="800" dirty="0" err="1">
                <a:solidFill>
                  <a:srgbClr val="FF0000"/>
                </a:solidFill>
              </a:rPr>
              <a:t>etc</a:t>
            </a:r>
            <a:r>
              <a:rPr lang="en-US" altLang="ja-JP" sz="800" dirty="0">
                <a:solidFill>
                  <a:srgbClr val="FF0000"/>
                </a:solidFill>
              </a:rPr>
              <a:t> 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6171887" y="1521495"/>
            <a:ext cx="62896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6569648" y="3152040"/>
            <a:ext cx="0" cy="27153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38" descr="ut136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7" y="3265683"/>
            <a:ext cx="795522" cy="5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540694" y="874277"/>
            <a:ext cx="3950127" cy="3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600" dirty="0" smtClean="0"/>
              <a:t>Expansion Gateways and Stacked PBX</a:t>
            </a:r>
            <a:endParaRPr lang="en-US" altLang="ja-JP" sz="1600" dirty="0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04073" y="1371699"/>
            <a:ext cx="75697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Arial" pitchFamily="34" charset="0"/>
              </a:rPr>
              <a:t>Each expansion gateway can be have </a:t>
            </a:r>
            <a:r>
              <a:rPr lang="en-US" altLang="ja-JP" dirty="0" smtClean="0">
                <a:latin typeface="+mn-lt"/>
                <a:ea typeface="ＭＳ 明朝" pitchFamily="17" charset="-128"/>
                <a:cs typeface="Arial" pitchFamily="34" charset="0"/>
              </a:rPr>
              <a:t>legacy gateways</a:t>
            </a:r>
            <a:r>
              <a:rPr kumimoji="1" lang="en-US" altLang="ja-JP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明朝" pitchFamily="17" charset="-128"/>
                <a:cs typeface="Arial" pitchFamily="34" charset="0"/>
              </a:rPr>
              <a:t> or expansion units as follows.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287588" y="175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ＭＳ Ｐゴシック" pitchFamily="50" charset="-128"/>
              </a:rPr>
            </a:b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2048" name="表 20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8850"/>
              </p:ext>
            </p:extLst>
          </p:nvPr>
        </p:nvGraphicFramePr>
        <p:xfrm>
          <a:off x="783547" y="2031690"/>
          <a:ext cx="7640881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9"/>
                <a:gridCol w="1992221"/>
                <a:gridCol w="1992221"/>
                <a:gridCol w="18842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Expansion Gateway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Max. Number of stacked PBX (legacy GW / expansion unit) </a:t>
                      </a:r>
                      <a:endParaRPr lang="ja-JP" altLang="ja-JP" sz="10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Available stacked PBX (legacy GW / expansion unit) </a:t>
                      </a:r>
                      <a:endParaRPr lang="ja-JP" altLang="ja-JP" sz="10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Max. stacking number on Multi-connection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NS1000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2 stacked PBXs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TDE600/620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TDA600/620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TDA100D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NS700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3 expansion units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NS720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NS500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3 expansion units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NS520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NS300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3 expansion units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NS320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6" y="1434993"/>
            <a:ext cx="3876540" cy="17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834015" y="1386307"/>
            <a:ext cx="354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200" dirty="0" smtClean="0"/>
              <a:t>After initial data sync has been finished then</a:t>
            </a:r>
          </a:p>
          <a:p>
            <a:pPr lvl="0"/>
            <a:r>
              <a:rPr lang="en-US" altLang="ja-JP" sz="1200" dirty="0"/>
              <a:t>y</a:t>
            </a:r>
            <a:r>
              <a:rPr lang="en-US" altLang="ja-JP" sz="1200" dirty="0" smtClean="0"/>
              <a:t>ou would see  “Available(Sender)” at Active NSX.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29630" y="1130114"/>
            <a:ext cx="391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Maintenance-System Control-6.Hot Standby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6" y="150709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753310" y="1494558"/>
            <a:ext cx="429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200" dirty="0" smtClean="0"/>
              <a:t>When you need to switch Active NSX to Standby.</a:t>
            </a:r>
          </a:p>
          <a:p>
            <a:pPr lvl="0"/>
            <a:r>
              <a:rPr lang="en-US" altLang="ja-JP" sz="1200" dirty="0" smtClean="0"/>
              <a:t>Firstly access NSX by virtual IP and save system data by</a:t>
            </a:r>
          </a:p>
          <a:p>
            <a:pPr lvl="0"/>
            <a:r>
              <a:rPr lang="en-US" altLang="ja-JP" sz="1200" dirty="0"/>
              <a:t>p</a:t>
            </a:r>
            <a:r>
              <a:rPr lang="en-US" altLang="ja-JP" sz="1200" dirty="0" smtClean="0"/>
              <a:t>ushing Floppy icon            before you “Execute” manual switchover to avoid losing setting data as much as possible.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65" y="1911309"/>
            <a:ext cx="253723" cy="1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129630" y="1130114"/>
            <a:ext cx="391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Maintenance-System Control-6.Hot Standby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924490" y="1062562"/>
            <a:ext cx="4294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arenR"/>
            </a:pPr>
            <a:r>
              <a:rPr lang="en-US" altLang="ja-JP" sz="1000" dirty="0" smtClean="0"/>
              <a:t>Up load new firmware to Active NSX and Standby NSX separately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Stop data transfer by pushing “Data Transfer Stop” button at Active NSX. </a:t>
            </a:r>
          </a:p>
          <a:p>
            <a:pPr marL="228600" indent="-228600">
              <a:buFontTx/>
              <a:buAutoNum type="arabicParenR"/>
            </a:pPr>
            <a:endParaRPr lang="en-US" altLang="ja-JP" sz="1000" dirty="0" smtClean="0"/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Wait for “Suspend” appearance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Activate new firmware at Standby NSX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Activate </a:t>
            </a:r>
            <a:r>
              <a:rPr lang="en-US" altLang="ja-JP" sz="1000" dirty="0"/>
              <a:t>new firmware at </a:t>
            </a:r>
            <a:r>
              <a:rPr lang="en-US" altLang="ja-JP" sz="1000" dirty="0" smtClean="0"/>
              <a:t>Active NSX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After both NSX start up then initiate data sync </a:t>
            </a:r>
            <a:r>
              <a:rPr lang="en-US" altLang="ja-JP" sz="1000" dirty="0"/>
              <a:t>by pushing “Data Transfer </a:t>
            </a:r>
            <a:r>
              <a:rPr lang="en-US" altLang="ja-JP" sz="1000" dirty="0" smtClean="0"/>
              <a:t>Start” button.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70202" y="699542"/>
            <a:ext cx="3656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Firmware Update-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49" y="831162"/>
            <a:ext cx="2247507" cy="12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79" y="2356972"/>
            <a:ext cx="1700331" cy="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99592" y="699542"/>
            <a:ext cx="18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8026" y="1140891"/>
            <a:ext cx="6865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200" dirty="0" smtClean="0"/>
              <a:t>-While manual switchover, there is no service period about 30sec.</a:t>
            </a:r>
          </a:p>
          <a:p>
            <a:pPr lvl="0"/>
            <a:endParaRPr lang="en-US" altLang="ja-JP" sz="1200" dirty="0"/>
          </a:p>
          <a:p>
            <a:pPr lvl="0"/>
            <a:r>
              <a:rPr lang="en-US" altLang="ja-JP" sz="1200" dirty="0" smtClean="0"/>
              <a:t>- PT-PRG/ FWD setting / Service In/Out </a:t>
            </a:r>
            <a:r>
              <a:rPr lang="en-US" altLang="ja-JP" sz="1200" dirty="0" err="1" smtClean="0"/>
              <a:t>etc</a:t>
            </a:r>
            <a:r>
              <a:rPr lang="en-US" altLang="ja-JP" sz="1200" dirty="0" smtClean="0"/>
              <a:t> non-</a:t>
            </a:r>
            <a:r>
              <a:rPr lang="en-US" altLang="ja-JP" sz="1200" dirty="0" err="1" smtClean="0"/>
              <a:t>WebMC</a:t>
            </a:r>
            <a:r>
              <a:rPr lang="en-US" altLang="ja-JP" sz="1200" dirty="0" smtClean="0"/>
              <a:t> base setting changes not copy to   </a:t>
            </a:r>
          </a:p>
          <a:p>
            <a:pPr lvl="0"/>
            <a:r>
              <a:rPr lang="en-US" altLang="ja-JP" sz="1200" dirty="0"/>
              <a:t> </a:t>
            </a:r>
            <a:r>
              <a:rPr lang="en-US" altLang="ja-JP" sz="1200" dirty="0" smtClean="0"/>
              <a:t> standby NSX besides pushing floppy icon.  Or twice in a day/default( it can increase up </a:t>
            </a:r>
          </a:p>
          <a:p>
            <a:pPr lvl="0"/>
            <a:r>
              <a:rPr lang="en-US" altLang="ja-JP" sz="1200" dirty="0"/>
              <a:t> </a:t>
            </a:r>
            <a:r>
              <a:rPr lang="en-US" altLang="ja-JP" sz="1200" dirty="0" smtClean="0"/>
              <a:t> to 6 times in a day.</a:t>
            </a:r>
          </a:p>
        </p:txBody>
      </p:sp>
    </p:spTree>
    <p:extLst>
      <p:ext uri="{BB962C8B-B14F-4D97-AF65-F5344CB8AC3E}">
        <p14:creationId xmlns:p14="http://schemas.microsoft.com/office/powerpoint/2010/main" val="200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924490" y="1062562"/>
            <a:ext cx="4294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arenR"/>
            </a:pPr>
            <a:r>
              <a:rPr lang="en-US" altLang="ja-JP" sz="1000" dirty="0" smtClean="0"/>
              <a:t>Up load new firmware to Active NSX and Standby NSX separately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Stop data transfer by pushing “Data Transfer Stop” button at Active NSX. </a:t>
            </a:r>
          </a:p>
          <a:p>
            <a:pPr marL="228600" indent="-228600">
              <a:buFontTx/>
              <a:buAutoNum type="arabicParenR"/>
            </a:pPr>
            <a:endParaRPr lang="en-US" altLang="ja-JP" sz="1000" dirty="0" smtClean="0"/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Wait for “Suspend” appearance</a:t>
            </a:r>
          </a:p>
          <a:p>
            <a:pPr marL="228600" indent="-228600">
              <a:buFontTx/>
              <a:buAutoNum type="arabicParenR"/>
            </a:pPr>
            <a:r>
              <a:rPr lang="en-US" altLang="ja-JP" sz="1000" dirty="0" smtClean="0"/>
              <a:t>Activate new firmware at Standby NSX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Activate </a:t>
            </a:r>
            <a:r>
              <a:rPr lang="en-US" altLang="ja-JP" sz="1000" dirty="0"/>
              <a:t>new firmware at </a:t>
            </a:r>
            <a:r>
              <a:rPr lang="en-US" altLang="ja-JP" sz="1000" dirty="0" smtClean="0"/>
              <a:t>Active NSX</a:t>
            </a:r>
          </a:p>
          <a:p>
            <a:pPr marL="228600" lvl="0" indent="-228600">
              <a:buAutoNum type="arabicParenR"/>
            </a:pPr>
            <a:r>
              <a:rPr lang="en-US" altLang="ja-JP" sz="1000" dirty="0" smtClean="0"/>
              <a:t>After both NSX start up then initiate data sync </a:t>
            </a:r>
            <a:r>
              <a:rPr lang="en-US" altLang="ja-JP" sz="1000" dirty="0"/>
              <a:t>by pushing “Data Transfer </a:t>
            </a:r>
            <a:r>
              <a:rPr lang="en-US" altLang="ja-JP" sz="1000" dirty="0" smtClean="0"/>
              <a:t>Start” button.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70202" y="699542"/>
            <a:ext cx="3656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Firmware Update-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32021" y="1469770"/>
            <a:ext cx="3524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-Keep Alive for IPPT 20sec-&gt;60sec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8508" y="1178246"/>
            <a:ext cx="2247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Default Value change</a:t>
            </a:r>
            <a:endParaRPr lang="ja-JP" altLang="en-US" sz="1600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-1+1 Redundancy-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467544" y="1186502"/>
            <a:ext cx="7200800" cy="211687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Simplified Isolated Mode Settings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2. Operation Mode Change to program for Simplified Isolated mode</a:t>
            </a: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3. Login to the target site to program</a:t>
            </a: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4. Back to Normal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6"/>
          <p:cNvSpPr>
            <a:spLocks noChangeArrowheads="1"/>
          </p:cNvSpPr>
          <p:nvPr/>
        </p:nvSpPr>
        <p:spPr bwMode="auto">
          <a:xfrm>
            <a:off x="791581" y="1561504"/>
            <a:ext cx="7632848" cy="2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743" tIns="30368" rIns="30368" bIns="30368" anchor="t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US" altLang="ja-JP" sz="1400" dirty="0" smtClean="0">
                <a:solidFill>
                  <a:srgbClr val="000000"/>
                </a:solidFill>
              </a:rPr>
              <a:t>Set “Isolated Mode” to “Enable”.</a:t>
            </a:r>
          </a:p>
        </p:txBody>
      </p:sp>
    </p:spTree>
    <p:extLst>
      <p:ext uri="{BB962C8B-B14F-4D97-AF65-F5344CB8AC3E}">
        <p14:creationId xmlns:p14="http://schemas.microsoft.com/office/powerpoint/2010/main" val="14745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1" y="1167426"/>
            <a:ext cx="7122253" cy="230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467544" y="743784"/>
            <a:ext cx="3226352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 Simplified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Isolated Mode</a:t>
            </a:r>
            <a:r>
              <a:rPr kumimoji="1" lang="en-US" altLang="ja-JP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Settings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5453448" y="1549996"/>
            <a:ext cx="1091165" cy="179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039636" y="2654158"/>
            <a:ext cx="953922" cy="17965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1750847" y="3623488"/>
            <a:ext cx="490532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Change to target site and select “Main” in Site Property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44" y="2570850"/>
            <a:ext cx="1248165" cy="3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 bwMode="auto">
          <a:xfrm>
            <a:off x="3472248" y="2559131"/>
            <a:ext cx="1190368" cy="17583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2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3" y="1064352"/>
            <a:ext cx="6638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467544" y="743784"/>
            <a:ext cx="3209877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 Simplified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Isolated Mode</a:t>
            </a:r>
            <a:r>
              <a:rPr kumimoji="1" lang="en-US" altLang="ja-JP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Settings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1285103" y="2818620"/>
            <a:ext cx="6491416" cy="1881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285103" y="2530588"/>
            <a:ext cx="6474940" cy="1714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308578" y="3608177"/>
            <a:ext cx="5520590" cy="527217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-Simplified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Isolated Mode</a:t>
            </a:r>
            <a:r>
              <a:rPr kumimoji="1" lang="en-US" altLang="ja-JP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Disable(Default)  / Enable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-Automatic recovery from Isolated to Normal  : Disable(Default) / Enable</a:t>
            </a:r>
          </a:p>
        </p:txBody>
      </p:sp>
      <p:sp>
        <p:nvSpPr>
          <p:cNvPr id="10" name="角丸四角形 9"/>
          <p:cNvSpPr/>
          <p:nvPr/>
        </p:nvSpPr>
        <p:spPr bwMode="auto">
          <a:xfrm>
            <a:off x="1371907" y="3120977"/>
            <a:ext cx="490532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Set “Isolated Mode” to “Enable”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97606" y="4102443"/>
            <a:ext cx="9029918" cy="329513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Note) 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program NS series in Simplified isolated Mode, the setting of “Normal Mode Auto Recovery” should be “Disable”.</a:t>
            </a:r>
            <a:endParaRPr kumimoji="1" lang="en-US" altLang="ja-JP" sz="1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7" y="1127812"/>
            <a:ext cx="8007178" cy="12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8" y="2461440"/>
            <a:ext cx="3105666" cy="11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20995" y="3082233"/>
            <a:ext cx="518983" cy="1552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535827" y="2176363"/>
            <a:ext cx="568411" cy="1384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467544" y="752022"/>
            <a:ext cx="5804796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2. Operation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kumimoji="1" lang="en-US" altLang="ja-JP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Change to program for</a:t>
            </a:r>
            <a:r>
              <a:rPr kumimoji="1" lang="en-US" altLang="ja-JP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Simplified Isolated mode</a:t>
            </a:r>
            <a:endParaRPr kumimoji="1" lang="en-US" altLang="ja-JP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288692" y="3440581"/>
            <a:ext cx="403654" cy="1264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flipH="1">
            <a:off x="4835611" y="2302549"/>
            <a:ext cx="679579" cy="2758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4" name="角丸四角形 13"/>
          <p:cNvSpPr/>
          <p:nvPr/>
        </p:nvSpPr>
        <p:spPr bwMode="auto">
          <a:xfrm>
            <a:off x="1643752" y="3590535"/>
            <a:ext cx="632223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“Change” of Operation Mode, select “Isolated”, then click “OK”. </a:t>
            </a:r>
          </a:p>
        </p:txBody>
      </p:sp>
      <p:sp>
        <p:nvSpPr>
          <p:cNvPr id="15" name="角丸四角形 14"/>
          <p:cNvSpPr/>
          <p:nvPr/>
        </p:nvSpPr>
        <p:spPr bwMode="auto">
          <a:xfrm>
            <a:off x="280384" y="4088923"/>
            <a:ext cx="6322234" cy="318320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target site will restart and work as Simplified Isolated mode. You can program it by login directly.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図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5191C"/>
              </a:clrFrom>
              <a:clrTo>
                <a:srgbClr val="1519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84" y="3253198"/>
            <a:ext cx="438150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2085"/>
          <p:cNvSpPr txBox="1">
            <a:spLocks noChangeArrowheads="1"/>
          </p:cNvSpPr>
          <p:nvPr/>
        </p:nvSpPr>
        <p:spPr bwMode="auto">
          <a:xfrm>
            <a:off x="4275534" y="3693259"/>
            <a:ext cx="157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TDE600/620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TDA600/620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TDA100D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074" name="図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5191C"/>
              </a:clrFrom>
              <a:clrTo>
                <a:srgbClr val="1519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09" y="3277011"/>
            <a:ext cx="420687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4780359" y="2263557"/>
            <a:ext cx="600074" cy="1047731"/>
            <a:chOff x="4780359" y="2263557"/>
            <a:chExt cx="600074" cy="1047731"/>
          </a:xfrm>
        </p:grpSpPr>
        <p:cxnSp>
          <p:nvCxnSpPr>
            <p:cNvPr id="12" name="直線コネクタ 11"/>
            <p:cNvCxnSpPr>
              <a:cxnSpLocks/>
            </p:cNvCxnSpPr>
            <p:nvPr/>
          </p:nvCxnSpPr>
          <p:spPr>
            <a:xfrm>
              <a:off x="5377258" y="3076273"/>
              <a:ext cx="0" cy="233363"/>
            </a:xfrm>
            <a:prstGeom prst="line">
              <a:avLst/>
            </a:prstGeom>
            <a:noFill/>
            <a:ln w="3175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3" name="直線コネクタ 12"/>
            <p:cNvCxnSpPr>
              <a:cxnSpLocks/>
            </p:cNvCxnSpPr>
            <p:nvPr/>
          </p:nvCxnSpPr>
          <p:spPr>
            <a:xfrm>
              <a:off x="4978760" y="2263557"/>
              <a:ext cx="0" cy="821928"/>
            </a:xfrm>
            <a:prstGeom prst="line">
              <a:avLst/>
            </a:prstGeom>
            <a:noFill/>
            <a:ln w="3175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6" name="直線コネクタ 15"/>
            <p:cNvCxnSpPr>
              <a:cxnSpLocks/>
            </p:cNvCxnSpPr>
            <p:nvPr/>
          </p:nvCxnSpPr>
          <p:spPr>
            <a:xfrm>
              <a:off x="4780359" y="3085485"/>
              <a:ext cx="600074" cy="0"/>
            </a:xfrm>
            <a:prstGeom prst="line">
              <a:avLst/>
            </a:prstGeom>
            <a:noFill/>
            <a:ln w="3175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7" name="直線コネクタ 16"/>
            <p:cNvCxnSpPr>
              <a:cxnSpLocks/>
            </p:cNvCxnSpPr>
            <p:nvPr/>
          </p:nvCxnSpPr>
          <p:spPr>
            <a:xfrm>
              <a:off x="4788024" y="3077925"/>
              <a:ext cx="0" cy="233363"/>
            </a:xfrm>
            <a:prstGeom prst="line">
              <a:avLst/>
            </a:prstGeom>
            <a:noFill/>
            <a:ln w="3175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cxnSp>
        <p:nvCxnSpPr>
          <p:cNvPr id="18" name="直線コネクタ 17"/>
          <p:cNvCxnSpPr>
            <a:cxnSpLocks noChangeShapeType="1"/>
          </p:cNvCxnSpPr>
          <p:nvPr/>
        </p:nvCxnSpPr>
        <p:spPr bwMode="auto">
          <a:xfrm>
            <a:off x="2346437" y="2271173"/>
            <a:ext cx="2200602" cy="12545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テキスト ボックス 18"/>
          <p:cNvSpPr txBox="1">
            <a:spLocks noChangeArrowheads="1"/>
          </p:cNvSpPr>
          <p:nvPr/>
        </p:nvSpPr>
        <p:spPr bwMode="auto">
          <a:xfrm>
            <a:off x="1274428" y="2475191"/>
            <a:ext cx="1150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NSX1000/2000</a:t>
            </a:r>
            <a:endParaRPr kumimoji="1" lang="en-US" altLang="ja-JP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13"/>
          <p:cNvSpPr txBox="1">
            <a:spLocks noChangeArrowheads="1"/>
          </p:cNvSpPr>
          <p:nvPr/>
        </p:nvSpPr>
        <p:spPr bwMode="auto">
          <a:xfrm>
            <a:off x="4896036" y="2392641"/>
            <a:ext cx="879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NS1000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テキスト ボックス 14"/>
          <p:cNvSpPr txBox="1">
            <a:spLocks noChangeArrowheads="1"/>
          </p:cNvSpPr>
          <p:nvPr/>
        </p:nvSpPr>
        <p:spPr bwMode="auto">
          <a:xfrm>
            <a:off x="2970573" y="2392641"/>
            <a:ext cx="1139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NS1000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NS700/500/300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" name="テキスト ボックス 23"/>
          <p:cNvSpPr txBox="1">
            <a:spLocks noChangeArrowheads="1"/>
          </p:cNvSpPr>
          <p:nvPr/>
        </p:nvSpPr>
        <p:spPr bwMode="auto">
          <a:xfrm>
            <a:off x="2992798" y="2004796"/>
            <a:ext cx="1150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703936" y="2241332"/>
            <a:ext cx="151684" cy="1396912"/>
            <a:chOff x="6703936" y="2419610"/>
            <a:chExt cx="151684" cy="1396912"/>
          </a:xfrm>
        </p:grpSpPr>
        <p:cxnSp>
          <p:nvCxnSpPr>
            <p:cNvPr id="24" name="直線コネクタ 23"/>
            <p:cNvCxnSpPr>
              <a:cxnSpLocks noChangeShapeType="1"/>
            </p:cNvCxnSpPr>
            <p:nvPr/>
          </p:nvCxnSpPr>
          <p:spPr bwMode="auto">
            <a:xfrm>
              <a:off x="6709204" y="3363838"/>
              <a:ext cx="144000" cy="0"/>
            </a:xfrm>
            <a:prstGeom prst="line">
              <a:avLst/>
            </a:prstGeom>
            <a:noFill/>
            <a:ln w="25400" algn="ctr">
              <a:solidFill>
                <a:srgbClr val="1737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線コネクタ 41"/>
            <p:cNvCxnSpPr>
              <a:cxnSpLocks noChangeShapeType="1"/>
            </p:cNvCxnSpPr>
            <p:nvPr/>
          </p:nvCxnSpPr>
          <p:spPr bwMode="auto">
            <a:xfrm>
              <a:off x="6711620" y="3608182"/>
              <a:ext cx="144000" cy="0"/>
            </a:xfrm>
            <a:prstGeom prst="line">
              <a:avLst/>
            </a:prstGeom>
            <a:noFill/>
            <a:ln w="25400" algn="ctr">
              <a:solidFill>
                <a:srgbClr val="1737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線コネクタ 42"/>
            <p:cNvCxnSpPr>
              <a:cxnSpLocks noChangeShapeType="1"/>
            </p:cNvCxnSpPr>
            <p:nvPr/>
          </p:nvCxnSpPr>
          <p:spPr bwMode="auto">
            <a:xfrm>
              <a:off x="6703936" y="3816522"/>
              <a:ext cx="144000" cy="0"/>
            </a:xfrm>
            <a:prstGeom prst="line">
              <a:avLst/>
            </a:prstGeom>
            <a:noFill/>
            <a:ln w="25400" algn="ctr">
              <a:solidFill>
                <a:srgbClr val="1737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線コネクタ 22"/>
            <p:cNvCxnSpPr>
              <a:cxnSpLocks noChangeShapeType="1"/>
            </p:cNvCxnSpPr>
            <p:nvPr/>
          </p:nvCxnSpPr>
          <p:spPr bwMode="auto">
            <a:xfrm>
              <a:off x="6710722" y="2419610"/>
              <a:ext cx="0" cy="1396912"/>
            </a:xfrm>
            <a:prstGeom prst="line">
              <a:avLst/>
            </a:prstGeom>
            <a:noFill/>
            <a:ln w="31750" algn="ctr">
              <a:solidFill>
                <a:srgbClr val="1737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4266009" y="4204010"/>
            <a:ext cx="3762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Up to 31 </a:t>
            </a:r>
            <a:r>
              <a:rPr lang="en-US" altLang="ja-JP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legacy gateway</a:t>
            </a:r>
            <a:r>
              <a:rPr kumimoji="1" lang="en-US" altLang="ja-JP" sz="11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 and expansion units</a:t>
            </a:r>
            <a:endParaRPr kumimoji="1" lang="en-US" altLang="ja-JP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2735795" y="1743658"/>
            <a:ext cx="5162378" cy="1045857"/>
          </a:xfrm>
          <a:prstGeom prst="rect">
            <a:avLst/>
          </a:prstGeom>
          <a:noFill/>
          <a:ln w="15875" algn="ctr">
            <a:solidFill>
              <a:srgbClr val="385D8A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2" name="テキスト ボックス 25"/>
          <p:cNvSpPr txBox="1">
            <a:spLocks noChangeArrowheads="1"/>
          </p:cNvSpPr>
          <p:nvPr/>
        </p:nvSpPr>
        <p:spPr bwMode="auto">
          <a:xfrm>
            <a:off x="3672248" y="1796386"/>
            <a:ext cx="2838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Up to 31 expansion gateways</a:t>
            </a:r>
            <a:endParaRPr kumimoji="1" lang="en-US" altLang="ja-JP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テキスト ボックス 16"/>
          <p:cNvSpPr txBox="1">
            <a:spLocks noChangeArrowheads="1"/>
          </p:cNvSpPr>
          <p:nvPr/>
        </p:nvSpPr>
        <p:spPr bwMode="auto">
          <a:xfrm>
            <a:off x="6659897" y="2392641"/>
            <a:ext cx="1260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NS700/500/300</a:t>
            </a: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6625034" y="3715161"/>
            <a:ext cx="1274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NS720/520/320</a:t>
            </a: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32" name="直線コネクタ 31"/>
          <p:cNvCxnSpPr>
            <a:cxnSpLocks noChangeShapeType="1"/>
          </p:cNvCxnSpPr>
          <p:nvPr/>
        </p:nvCxnSpPr>
        <p:spPr bwMode="auto">
          <a:xfrm>
            <a:off x="5364088" y="2290223"/>
            <a:ext cx="1211064" cy="0"/>
          </a:xfrm>
          <a:prstGeom prst="line">
            <a:avLst/>
          </a:prstGeom>
          <a:noFill/>
          <a:ln w="31750" algn="ctr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6" name="図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35" y="2178627"/>
            <a:ext cx="9080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図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98" y="2178627"/>
            <a:ext cx="9080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図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1" y="3491173"/>
            <a:ext cx="919163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図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1" y="3275149"/>
            <a:ext cx="919162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図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1" y="3059125"/>
            <a:ext cx="919162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図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98" y="2184977"/>
            <a:ext cx="919162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>
            <a:spLocks noChangeArrowheads="1"/>
          </p:cNvSpPr>
          <p:nvPr/>
        </p:nvSpPr>
        <p:spPr bwMode="auto">
          <a:xfrm>
            <a:off x="4266009" y="2895786"/>
            <a:ext cx="3646487" cy="1567495"/>
          </a:xfrm>
          <a:prstGeom prst="rect">
            <a:avLst/>
          </a:prstGeom>
          <a:noFill/>
          <a:ln w="15875" algn="ctr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2049" name="図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119095"/>
            <a:ext cx="122555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863588" y="1203598"/>
            <a:ext cx="6036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33350"/>
            <a:r>
              <a:rPr lang="en-US" altLang="ja-JP" sz="1200" dirty="0" smtClean="0">
                <a:latin typeface="+mn-lt"/>
                <a:ea typeface="ＭＳ 明朝" pitchFamily="17" charset="-128"/>
                <a:cs typeface="Arial" pitchFamily="34" charset="0"/>
              </a:rPr>
              <a:t>NSX1000 </a:t>
            </a:r>
            <a:r>
              <a:rPr lang="en-US" altLang="ja-JP" sz="1200" dirty="0">
                <a:latin typeface="+mn-lt"/>
                <a:ea typeface="ＭＳ 明朝" pitchFamily="17" charset="-128"/>
                <a:cs typeface="Arial" pitchFamily="34" charset="0"/>
              </a:rPr>
              <a:t>and NSX2000 cannot be assigned as expansion gateways.</a:t>
            </a:r>
          </a:p>
          <a:p>
            <a:pPr indent="133350"/>
            <a:r>
              <a:rPr lang="en-US" altLang="ja-JP" sz="1200" dirty="0" smtClean="0">
                <a:latin typeface="+mn-lt"/>
                <a:ea typeface="ＭＳ 明朝" pitchFamily="17" charset="-128"/>
                <a:cs typeface="Arial" pitchFamily="34" charset="0"/>
              </a:rPr>
              <a:t>And </a:t>
            </a:r>
            <a:r>
              <a:rPr lang="en-US" altLang="ja-JP" sz="1200" dirty="0">
                <a:latin typeface="+mn-lt"/>
                <a:ea typeface="ＭＳ 明朝" pitchFamily="17" charset="-128"/>
                <a:cs typeface="Arial" pitchFamily="34" charset="0"/>
              </a:rPr>
              <a:t>they cannot work under other NSX1000/2000 as </a:t>
            </a:r>
            <a:r>
              <a:rPr lang="en-US" altLang="ja-JP" sz="1200" dirty="0" smtClean="0">
                <a:latin typeface="+mn-lt"/>
                <a:ea typeface="ＭＳ 明朝" pitchFamily="17" charset="-128"/>
                <a:cs typeface="Arial" pitchFamily="34" charset="0"/>
              </a:rPr>
              <a:t>expansion gateway.</a:t>
            </a:r>
            <a:endParaRPr lang="en-US" altLang="ja-JP" sz="1200" dirty="0">
              <a:latin typeface="+mn-lt"/>
              <a:ea typeface="ＭＳ 明朝" pitchFamily="17" charset="-128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287588" y="175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ゴシック" pitchFamily="49" charset="-128"/>
                <a:cs typeface="ＭＳ Ｐゴシック" pitchFamily="50" charset="-128"/>
              </a:rPr>
            </a:b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7" name="Rectangle 85"/>
          <p:cNvSpPr>
            <a:spLocks noChangeArrowheads="1"/>
          </p:cNvSpPr>
          <p:nvPr/>
        </p:nvSpPr>
        <p:spPr bwMode="auto">
          <a:xfrm>
            <a:off x="540694" y="874277"/>
            <a:ext cx="3950127" cy="3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156" tIns="38560" rIns="77156" bIns="38560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ja-JP" sz="1600" dirty="0" smtClean="0"/>
              <a:t>Expansion Gateways and Stacked PBX</a:t>
            </a:r>
            <a:endParaRPr lang="en-US" altLang="ja-JP" sz="1600" dirty="0"/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8" y="1132319"/>
            <a:ext cx="3257811" cy="15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467544" y="752022"/>
            <a:ext cx="5804796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Login to the target site to program</a:t>
            </a:r>
            <a:endParaRPr kumimoji="1" lang="en-US" altLang="ja-JP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95" y="2579345"/>
            <a:ext cx="5108876" cy="146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矢印コネクタ 12"/>
          <p:cNvCxnSpPr/>
          <p:nvPr/>
        </p:nvCxnSpPr>
        <p:spPr bwMode="auto">
          <a:xfrm>
            <a:off x="3463969" y="2500257"/>
            <a:ext cx="943274" cy="43241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4" name="角丸四角形 13"/>
          <p:cNvSpPr/>
          <p:nvPr/>
        </p:nvSpPr>
        <p:spPr bwMode="auto">
          <a:xfrm>
            <a:off x="811732" y="3812955"/>
            <a:ext cx="632223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Enter “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 address of target site”, then login.</a:t>
            </a:r>
          </a:p>
        </p:txBody>
      </p:sp>
    </p:spTree>
    <p:extLst>
      <p:ext uri="{BB962C8B-B14F-4D97-AF65-F5344CB8AC3E}">
        <p14:creationId xmlns:p14="http://schemas.microsoft.com/office/powerpoint/2010/main" val="14123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49" y="2243782"/>
            <a:ext cx="3000502" cy="133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0" y="1081731"/>
            <a:ext cx="7916562" cy="11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7428366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- Simplified Isolated Mode 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467544" y="752022"/>
            <a:ext cx="5804796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Back to Normal mode</a:t>
            </a:r>
            <a:endParaRPr kumimoji="1" lang="en-US" altLang="ja-JP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flipH="1">
            <a:off x="4258962" y="2178982"/>
            <a:ext cx="984380" cy="3170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5" name="正方形/長方形 14"/>
          <p:cNvSpPr/>
          <p:nvPr/>
        </p:nvSpPr>
        <p:spPr bwMode="auto">
          <a:xfrm>
            <a:off x="2973860" y="2769196"/>
            <a:ext cx="518983" cy="1552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034151" y="3615246"/>
            <a:ext cx="6511707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“Change” of Operation Mode, select “Immediately”, then click “OK”. 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971537" y="3424104"/>
            <a:ext cx="399534" cy="1099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1046518" y="4088923"/>
            <a:ext cx="6322234" cy="318320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target site will restart and work as normal mode.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156023\Desktop\SnapCrab_NoName_2015-8-17_21-40-33_No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24" y="1419622"/>
            <a:ext cx="5748188" cy="29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715634" y="51579"/>
            <a:ext cx="4548554" cy="4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i="0" dirty="0" smtClean="0">
                <a:solidFill>
                  <a:schemeClr val="bg1"/>
                </a:solidFill>
                <a:latin typeface="Arial" pitchFamily="34" charset="0"/>
              </a:rPr>
              <a:t>3. How to program?  -AK- </a:t>
            </a:r>
            <a:r>
              <a:rPr lang="en-US" altLang="ja-JP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>
            <a:off x="2231740" y="3174546"/>
            <a:ext cx="180020" cy="20560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" name="角丸四角形 4"/>
          <p:cNvSpPr/>
          <p:nvPr/>
        </p:nvSpPr>
        <p:spPr bwMode="auto">
          <a:xfrm>
            <a:off x="2460216" y="3291519"/>
            <a:ext cx="715101" cy="2520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334038" y="2682447"/>
            <a:ext cx="1365754" cy="4484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467544" y="735546"/>
            <a:ext cx="2700300" cy="28803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kumimoji="1" lang="en-US" altLang="ja-JP" sz="1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for Redundancy</a:t>
            </a:r>
            <a:endParaRPr kumimoji="1" lang="en-US" altLang="ja-JP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3" y="1035693"/>
            <a:ext cx="6886045" cy="29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2620736" y="1657350"/>
            <a:ext cx="5249635" cy="4000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0" y="3290812"/>
            <a:ext cx="4962912" cy="111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668384" y="1943910"/>
            <a:ext cx="2655615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1000" dirty="0" smtClean="0">
                <a:latin typeface="+mn-lt"/>
              </a:rPr>
              <a:t>NAT Traversal tables can be set at</a:t>
            </a:r>
          </a:p>
          <a:p>
            <a:pPr lvl="0"/>
            <a:r>
              <a:rPr lang="en-US" altLang="ja-JP" sz="1000" dirty="0" smtClean="0">
                <a:latin typeface="+mn-lt"/>
              </a:rPr>
              <a:t>PBX Configuration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-1.Configuration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 -1.Slot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   -Shelf Property-Virtual SIP Gateway</a:t>
            </a:r>
          </a:p>
          <a:p>
            <a:pPr lvl="0"/>
            <a:endParaRPr lang="en-US" altLang="ja-JP" sz="1000" dirty="0">
              <a:latin typeface="+mn-lt"/>
            </a:endParaRPr>
          </a:p>
          <a:p>
            <a:pPr lvl="0"/>
            <a:r>
              <a:rPr lang="en-US" altLang="ja-JP" sz="1000" dirty="0" smtClean="0">
                <a:latin typeface="+mn-lt"/>
              </a:rPr>
              <a:t>8 tables for NSX,</a:t>
            </a:r>
          </a:p>
          <a:p>
            <a:pPr lvl="0"/>
            <a:r>
              <a:rPr lang="en-US" altLang="ja-JP" sz="1000" dirty="0" smtClean="0">
                <a:latin typeface="+mn-lt"/>
              </a:rPr>
              <a:t>1 table for </a:t>
            </a:r>
            <a:r>
              <a:rPr lang="en-US" altLang="ja-JP" sz="1000" dirty="0"/>
              <a:t>Expansion </a:t>
            </a:r>
            <a:r>
              <a:rPr lang="en-US" altLang="ja-JP" sz="1000" dirty="0" smtClean="0"/>
              <a:t>Box</a:t>
            </a:r>
            <a:endParaRPr lang="en-US" altLang="ja-JP" sz="1000" dirty="0" smtClean="0">
              <a:latin typeface="+mn-lt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525419" y="3595597"/>
            <a:ext cx="620454" cy="2732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352508" y="3255794"/>
            <a:ext cx="620454" cy="2052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1800" dirty="0">
                <a:solidFill>
                  <a:schemeClr val="bg1"/>
                </a:solidFill>
              </a:rPr>
              <a:t>-</a:t>
            </a:r>
            <a:r>
              <a:rPr lang="fr-FR" altLang="ja-JP" sz="1800" dirty="0" smtClean="0">
                <a:solidFill>
                  <a:schemeClr val="bg1"/>
                </a:solidFill>
              </a:rPr>
              <a:t>Multiple LAN Network for SIP Trunk-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10" name="Rectangle 1232"/>
          <p:cNvSpPr>
            <a:spLocks noChangeArrowheads="1"/>
          </p:cNvSpPr>
          <p:nvPr/>
        </p:nvSpPr>
        <p:spPr bwMode="auto">
          <a:xfrm>
            <a:off x="902281" y="760378"/>
            <a:ext cx="584981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dirty="0" smtClean="0">
                <a:latin typeface="Arial" pitchFamily="34" charset="0"/>
              </a:rPr>
              <a:t>Multiple LAN network support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dirty="0">
              <a:latin typeface="Arial" pitchFamily="34" charset="0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9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4" y="1033470"/>
            <a:ext cx="4874758" cy="2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535603" y="1943910"/>
            <a:ext cx="2921177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1000" dirty="0" smtClean="0">
                <a:latin typeface="+mn-lt"/>
              </a:rPr>
              <a:t>NAT Traversal tables No. need to be set  for each Basic </a:t>
            </a:r>
            <a:r>
              <a:rPr lang="en-US" altLang="ja-JP" sz="1000" dirty="0" err="1" smtClean="0">
                <a:latin typeface="+mn-lt"/>
              </a:rPr>
              <a:t>Ch</a:t>
            </a:r>
            <a:r>
              <a:rPr lang="en-US" altLang="ja-JP" sz="1000" dirty="0" smtClean="0">
                <a:latin typeface="+mn-lt"/>
              </a:rPr>
              <a:t> at</a:t>
            </a:r>
          </a:p>
          <a:p>
            <a:pPr lvl="0"/>
            <a:r>
              <a:rPr lang="en-US" altLang="ja-JP" sz="1000" dirty="0" smtClean="0">
                <a:latin typeface="+mn-lt"/>
              </a:rPr>
              <a:t>PBX Configuration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-1.Configuration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 -1.Slot</a:t>
            </a:r>
          </a:p>
          <a:p>
            <a:pPr lvl="0"/>
            <a:r>
              <a:rPr lang="en-US" altLang="ja-JP" sz="1000" dirty="0">
                <a:latin typeface="+mn-lt"/>
              </a:rPr>
              <a:t> </a:t>
            </a:r>
            <a:r>
              <a:rPr lang="en-US" altLang="ja-JP" sz="1000" dirty="0" smtClean="0">
                <a:latin typeface="+mn-lt"/>
              </a:rPr>
              <a:t>     -</a:t>
            </a:r>
            <a:r>
              <a:rPr lang="en-US" altLang="ja-JP" sz="1000" dirty="0" err="1" smtClean="0">
                <a:latin typeface="+mn-lt"/>
              </a:rPr>
              <a:t>PortProperty</a:t>
            </a:r>
            <a:r>
              <a:rPr lang="en-US" altLang="ja-JP" sz="1000" dirty="0" smtClean="0">
                <a:latin typeface="+mn-lt"/>
              </a:rPr>
              <a:t>-Virtual SIP Gateway</a:t>
            </a:r>
          </a:p>
          <a:p>
            <a:pPr lvl="0"/>
            <a:endParaRPr lang="en-US" altLang="ja-JP" sz="1000" dirty="0">
              <a:latin typeface="+mn-lt"/>
            </a:endParaRPr>
          </a:p>
          <a:p>
            <a:pPr lvl="0"/>
            <a:r>
              <a:rPr lang="en-US" altLang="ja-JP" sz="1000" dirty="0" smtClean="0">
                <a:latin typeface="+mn-lt"/>
              </a:rPr>
              <a:t>8 tables for NSX,</a:t>
            </a:r>
          </a:p>
          <a:p>
            <a:pPr lvl="0"/>
            <a:r>
              <a:rPr lang="en-US" altLang="ja-JP" sz="1000" dirty="0" smtClean="0">
                <a:latin typeface="+mn-lt"/>
              </a:rPr>
              <a:t>1 table for </a:t>
            </a:r>
            <a:r>
              <a:rPr lang="en-US" altLang="ja-JP" sz="1000" dirty="0"/>
              <a:t>Expansion </a:t>
            </a:r>
            <a:r>
              <a:rPr lang="en-US" altLang="ja-JP" sz="1000" dirty="0" smtClean="0"/>
              <a:t>Box/Expansion GW</a:t>
            </a:r>
            <a:endParaRPr lang="en-US" altLang="ja-JP" sz="1000" dirty="0" smtClean="0">
              <a:latin typeface="+mn-lt"/>
            </a:endParaRPr>
          </a:p>
        </p:txBody>
      </p:sp>
      <p:sp>
        <p:nvSpPr>
          <p:cNvPr id="6" name="Rectangle 1232"/>
          <p:cNvSpPr>
            <a:spLocks noChangeArrowheads="1"/>
          </p:cNvSpPr>
          <p:nvPr/>
        </p:nvSpPr>
        <p:spPr bwMode="auto">
          <a:xfrm>
            <a:off x="902281" y="760378"/>
            <a:ext cx="584981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889" tIns="30440" rIns="30440" bIns="30440" anchor="ctr">
            <a:spAutoFit/>
          </a:bodyPr>
          <a:lstStyle/>
          <a:p>
            <a:pPr algn="l">
              <a:defRPr/>
            </a:pPr>
            <a:r>
              <a:rPr lang="en-US" altLang="ja-JP" dirty="0" smtClean="0">
                <a:latin typeface="Arial" pitchFamily="34" charset="0"/>
              </a:rPr>
              <a:t>Multiple LAN network support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en-US" altLang="ja-JP" dirty="0"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1800" dirty="0">
                <a:solidFill>
                  <a:schemeClr val="bg1"/>
                </a:solidFill>
              </a:rPr>
              <a:t>-</a:t>
            </a:r>
            <a:r>
              <a:rPr lang="fr-FR" altLang="ja-JP" sz="1800" dirty="0" smtClean="0">
                <a:solidFill>
                  <a:schemeClr val="bg1"/>
                </a:solidFill>
              </a:rPr>
              <a:t>Multiple LAN Network for SIP Trunk-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SRTP related setting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>
                <a:solidFill>
                  <a:schemeClr val="bg1"/>
                </a:solidFill>
              </a:rPr>
              <a:t>-</a:t>
            </a:r>
            <a:r>
              <a:rPr lang="fr-FR" altLang="ja-JP" sz="2400" dirty="0" smtClean="0">
                <a:solidFill>
                  <a:schemeClr val="bg1"/>
                </a:solidFill>
              </a:rPr>
              <a:t>SRTP on internal call-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5988" y="2749281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NSX side</a:t>
            </a:r>
          </a:p>
          <a:p>
            <a:r>
              <a:rPr lang="en-US" altLang="ja-JP" sz="1000" dirty="0" err="1" smtClean="0"/>
              <a:t>Transffering</a:t>
            </a:r>
            <a:r>
              <a:rPr lang="en-US" altLang="ja-JP" sz="1000" dirty="0" smtClean="0"/>
              <a:t> RTP held call to SRTP support terminal has restriction   </a:t>
            </a:r>
          </a:p>
          <a:p>
            <a:r>
              <a:rPr lang="en-US" altLang="ja-JP" sz="1000" dirty="0" smtClean="0"/>
              <a:t>It can be change behavior by Sales Company Op-bits 18-1</a:t>
            </a:r>
          </a:p>
          <a:p>
            <a:r>
              <a:rPr lang="en-US" altLang="ja-JP" sz="1000" dirty="0" smtClean="0"/>
              <a:t>Mode1: In case held call is RTP then not inform SRTP ability</a:t>
            </a:r>
          </a:p>
          <a:p>
            <a:r>
              <a:rPr lang="en-US" altLang="ja-JP" sz="1000" dirty="0" smtClean="0"/>
              <a:t>Mode2:</a:t>
            </a:r>
            <a:r>
              <a:rPr lang="en-US" altLang="ja-JP" sz="1000" dirty="0"/>
              <a:t> </a:t>
            </a:r>
            <a:r>
              <a:rPr lang="en-US" altLang="ja-JP" sz="1000" dirty="0" smtClean="0"/>
              <a:t>Always inform SRTP ability even there is RTP held call. The call be recall </a:t>
            </a:r>
            <a:r>
              <a:rPr lang="en-US" altLang="ja-JP" sz="1000" dirty="0" err="1" smtClean="0"/>
              <a:t>immidiately</a:t>
            </a:r>
            <a:r>
              <a:rPr lang="en-US" altLang="ja-JP" sz="1000" dirty="0" smtClean="0"/>
              <a:t>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49894" y="1165167"/>
            <a:ext cx="2720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How to program HDV/TGP side?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21035" y="1448154"/>
            <a:ext cx="54182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It is necessary to set bellow by uploading </a:t>
            </a:r>
            <a:r>
              <a:rPr lang="en-US" altLang="ja-JP" sz="1200" dirty="0" err="1" smtClean="0"/>
              <a:t>config</a:t>
            </a:r>
            <a:r>
              <a:rPr lang="en-US" altLang="ja-JP" sz="1200" dirty="0" smtClean="0"/>
              <a:t> file.</a:t>
            </a:r>
          </a:p>
          <a:p>
            <a:r>
              <a:rPr lang="en-US" altLang="ja-JP" sz="1000" dirty="0" smtClean="0"/>
              <a:t>-  KX-HDV230/330/430, TGP600</a:t>
            </a:r>
            <a:endParaRPr lang="ja-JP" altLang="ja-JP" sz="1000" dirty="0"/>
          </a:p>
          <a:p>
            <a:r>
              <a:rPr lang="ja-JP" altLang="ja-JP" sz="1000" dirty="0"/>
              <a:t>　　</a:t>
            </a:r>
            <a:r>
              <a:rPr lang="en-US" altLang="ja-JP" sz="1000" dirty="0" err="1"/>
              <a:t>SRTP_CONNECT_MODE_n</a:t>
            </a:r>
            <a:r>
              <a:rPr lang="en-US" altLang="ja-JP" sz="1000" dirty="0"/>
              <a:t>=2  (1:default, n=line No. , 0:no use for PBX connection)</a:t>
            </a:r>
            <a:endParaRPr lang="ja-JP" altLang="ja-JP" sz="1000" dirty="0"/>
          </a:p>
          <a:p>
            <a:r>
              <a:rPr lang="ja-JP" altLang="ja-JP" sz="1000" dirty="0"/>
              <a:t>　　</a:t>
            </a:r>
            <a:r>
              <a:rPr lang="en-US" altLang="ja-JP" sz="1000" dirty="0" err="1"/>
              <a:t>SRTP_MIX_TRANSFER_ENABLE_n</a:t>
            </a:r>
            <a:r>
              <a:rPr lang="en-US" altLang="ja-JP" sz="1000" dirty="0"/>
              <a:t>=Y</a:t>
            </a:r>
            <a:r>
              <a:rPr lang="ja-JP" altLang="ja-JP" sz="1000" dirty="0"/>
              <a:t>　</a:t>
            </a:r>
            <a:r>
              <a:rPr lang="en-US" altLang="ja-JP" sz="1000" dirty="0"/>
              <a:t>(</a:t>
            </a:r>
            <a:r>
              <a:rPr lang="en-US" altLang="ja-JP" sz="1000" dirty="0" err="1"/>
              <a:t>N:default</a:t>
            </a:r>
            <a:r>
              <a:rPr lang="en-US" altLang="ja-JP" sz="1000" dirty="0"/>
              <a:t>, n=line No. ) </a:t>
            </a:r>
            <a:endParaRPr lang="ja-JP" altLang="ja-JP" sz="1000" dirty="0"/>
          </a:p>
          <a:p>
            <a:r>
              <a:rPr lang="en-US" altLang="ja-JP" sz="1000" dirty="0"/>
              <a:t>-</a:t>
            </a:r>
            <a:r>
              <a:rPr lang="ja-JP" altLang="ja-JP" sz="1000" dirty="0"/>
              <a:t>　</a:t>
            </a:r>
            <a:r>
              <a:rPr lang="en-US" altLang="ja-JP" sz="1000" dirty="0"/>
              <a:t>KX-HDV100/130</a:t>
            </a:r>
            <a:r>
              <a:rPr lang="ja-JP" altLang="ja-JP" sz="1000" dirty="0"/>
              <a:t>：</a:t>
            </a:r>
          </a:p>
          <a:p>
            <a:r>
              <a:rPr lang="ja-JP" altLang="ja-JP" sz="1000" dirty="0"/>
              <a:t>　　</a:t>
            </a:r>
            <a:r>
              <a:rPr lang="en-US" altLang="ja-JP" sz="1000" dirty="0" err="1"/>
              <a:t>SRTP_MIX_TRANSFER_ENABLE_n</a:t>
            </a:r>
            <a:r>
              <a:rPr lang="en-US" altLang="ja-JP" sz="1000" dirty="0"/>
              <a:t>=Y</a:t>
            </a:r>
            <a:r>
              <a:rPr lang="ja-JP" altLang="ja-JP" sz="1000" dirty="0"/>
              <a:t>　</a:t>
            </a:r>
            <a:r>
              <a:rPr lang="en-US" altLang="ja-JP" sz="1000" dirty="0"/>
              <a:t>(</a:t>
            </a:r>
            <a:r>
              <a:rPr lang="en-US" altLang="ja-JP" sz="1000" dirty="0" err="1"/>
              <a:t>N:default</a:t>
            </a:r>
            <a:r>
              <a:rPr lang="en-US" altLang="ja-JP" sz="1000" dirty="0"/>
              <a:t>, n=line No. ) </a:t>
            </a:r>
          </a:p>
        </p:txBody>
      </p:sp>
    </p:spTree>
    <p:extLst>
      <p:ext uri="{BB962C8B-B14F-4D97-AF65-F5344CB8AC3E}">
        <p14:creationId xmlns:p14="http://schemas.microsoft.com/office/powerpoint/2010/main" val="17308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SIP-TLS related setting  </a:t>
            </a:r>
            <a:r>
              <a:rPr lang="en-US" altLang="ja-JP" sz="1000" dirty="0" smtClean="0">
                <a:solidFill>
                  <a:srgbClr val="FF0000"/>
                </a:solidFill>
              </a:rPr>
              <a:t>*It is necessary to reboot after changing below parameter.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90" y="2612571"/>
            <a:ext cx="4970689" cy="15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4" y="1144256"/>
            <a:ext cx="5488826" cy="203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2196388" y="2743978"/>
            <a:ext cx="2356174" cy="5324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188879" y="3896239"/>
            <a:ext cx="3794641" cy="2052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–SIP-TLS for SIPEXT-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72224" y="2963442"/>
            <a:ext cx="620454" cy="22581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12247" y="2220473"/>
            <a:ext cx="2473359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Need to set “Enable(SIP-TLS)</a:t>
            </a:r>
          </a:p>
        </p:txBody>
      </p:sp>
      <p:cxnSp>
        <p:nvCxnSpPr>
          <p:cNvPr id="4" name="直線矢印コネクタ 3"/>
          <p:cNvCxnSpPr>
            <a:stCxn id="11" idx="1"/>
            <a:endCxn id="10" idx="0"/>
          </p:cNvCxnSpPr>
          <p:nvPr/>
        </p:nvCxnSpPr>
        <p:spPr bwMode="auto">
          <a:xfrm flipH="1">
            <a:off x="4182451" y="2358973"/>
            <a:ext cx="529796" cy="604469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" name="正方形/長方形 11"/>
          <p:cNvSpPr/>
          <p:nvPr/>
        </p:nvSpPr>
        <p:spPr>
          <a:xfrm>
            <a:off x="6285446" y="3134784"/>
            <a:ext cx="139614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Using port 5061</a:t>
            </a:r>
          </a:p>
        </p:txBody>
      </p:sp>
      <p:cxnSp>
        <p:nvCxnSpPr>
          <p:cNvPr id="13" name="直線矢印コネクタ 12"/>
          <p:cNvCxnSpPr>
            <a:stCxn id="12" idx="1"/>
          </p:cNvCxnSpPr>
          <p:nvPr/>
        </p:nvCxnSpPr>
        <p:spPr bwMode="auto">
          <a:xfrm flipH="1">
            <a:off x="5217049" y="3273284"/>
            <a:ext cx="1068397" cy="604469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58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4" y="1384967"/>
            <a:ext cx="4279785" cy="22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SIP-TLS related setting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4644805" y="1703833"/>
            <a:ext cx="750749" cy="2258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–SIP-TLS for SIPEXT-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99" y="1672639"/>
            <a:ext cx="1066800" cy="21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79572" y="1107671"/>
            <a:ext cx="7350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When HDV connect to NSX/</a:t>
            </a:r>
            <a:r>
              <a:rPr lang="en-US" altLang="ja-JP" sz="1000" dirty="0" err="1" smtClean="0"/>
              <a:t>ExpGW</a:t>
            </a:r>
            <a:r>
              <a:rPr lang="en-US" altLang="ja-JP" sz="1000" dirty="0" smtClean="0"/>
              <a:t> then It is necessary to take out certification file from NSX/</a:t>
            </a:r>
            <a:r>
              <a:rPr lang="en-US" altLang="ja-JP" sz="1000" dirty="0" err="1" smtClean="0"/>
              <a:t>ExpGW</a:t>
            </a:r>
            <a:r>
              <a:rPr lang="en-US" altLang="ja-JP" sz="1000" dirty="0" smtClean="0"/>
              <a:t> and put into HDV.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93" y="2954055"/>
            <a:ext cx="3559318" cy="123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 bwMode="auto">
          <a:xfrm>
            <a:off x="3563627" y="3413504"/>
            <a:ext cx="750749" cy="2258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637768"/>
            <a:ext cx="1552575" cy="190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 bwMode="auto">
          <a:xfrm>
            <a:off x="5395554" y="1816742"/>
            <a:ext cx="962114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4331535" y="3545985"/>
            <a:ext cx="962114" cy="187033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10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SIP-TLS related setting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–SIP-TLS for SIPEXT-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33445" y="1065749"/>
            <a:ext cx="8018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Then,  1) put certification file into HDV, 2) change SIP port number to 5061, 3) change protocol to TLS at HDV side</a:t>
            </a:r>
          </a:p>
          <a:p>
            <a:r>
              <a:rPr lang="en-US" altLang="ja-JP" sz="1000" dirty="0"/>
              <a:t>a</a:t>
            </a:r>
            <a:r>
              <a:rPr lang="en-US" altLang="ja-JP" sz="1000" dirty="0" smtClean="0"/>
              <a:t>nd reboot HDV.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1" y="1433152"/>
            <a:ext cx="4016331" cy="23979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54" y="1665413"/>
            <a:ext cx="3329737" cy="2123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57" y="3909863"/>
            <a:ext cx="3217366" cy="3430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 bwMode="auto">
          <a:xfrm>
            <a:off x="1096315" y="3660116"/>
            <a:ext cx="825824" cy="2052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313051" y="3071349"/>
            <a:ext cx="423778" cy="1866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813118" y="2197063"/>
            <a:ext cx="423778" cy="169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818876" y="2565113"/>
            <a:ext cx="423778" cy="169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16008" y="2933163"/>
            <a:ext cx="423778" cy="169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830392" y="3387473"/>
            <a:ext cx="423778" cy="169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528500" y="3923261"/>
            <a:ext cx="350230" cy="1274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237337" y="4092913"/>
            <a:ext cx="512772" cy="1274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41222" y="3861835"/>
            <a:ext cx="35815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“Import Certification File” menu can be seen by high level ID access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only.And</a:t>
            </a:r>
            <a:r>
              <a:rPr lang="en-US" altLang="ja-JP" sz="1000" dirty="0" smtClean="0">
                <a:solidFill>
                  <a:srgbClr val="FF0000"/>
                </a:solidFill>
              </a:rPr>
              <a:t> high level ID can’t be disclosed to dealer due to security reason.</a:t>
            </a:r>
          </a:p>
        </p:txBody>
      </p:sp>
    </p:spTree>
    <p:extLst>
      <p:ext uri="{BB962C8B-B14F-4D97-AF65-F5344CB8AC3E}">
        <p14:creationId xmlns:p14="http://schemas.microsoft.com/office/powerpoint/2010/main" val="26778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SIP-SRTP/-TLS related setting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–set by cfg file-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12632" y="1065749"/>
            <a:ext cx="602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The certification file, necessary setting on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ja-JP" sz="1000" dirty="0" smtClean="0">
                <a:solidFill>
                  <a:srgbClr val="FF0000"/>
                </a:solidFill>
              </a:rPr>
              <a:t> file need to be downloaded by DHCP option66.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Some of hidden parameter for “admin” right has to be set up by bellow method.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1656183"/>
            <a:ext cx="742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852380"/>
            <a:ext cx="742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99075" y="2013899"/>
            <a:ext cx="9653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DCHP server</a:t>
            </a:r>
            <a:endParaRPr kumimoji="1"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074" y="3153131"/>
            <a:ext cx="92204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TFTP</a:t>
            </a:r>
            <a:r>
              <a:rPr kumimoji="1" lang="en-US" altLang="ja-JP" sz="1000" dirty="0" smtClean="0"/>
              <a:t> server</a:t>
            </a:r>
            <a:endParaRPr kumimoji="1" lang="ja-JP" alt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64" y="2066365"/>
            <a:ext cx="981605" cy="85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246046" y="1619637"/>
            <a:ext cx="2573018" cy="275622"/>
            <a:chOff x="2556582" y="1619637"/>
            <a:chExt cx="2573018" cy="275622"/>
          </a:xfrm>
        </p:grpSpPr>
        <p:sp>
          <p:nvSpPr>
            <p:cNvPr id="4" name="右矢印 3"/>
            <p:cNvSpPr/>
            <p:nvPr/>
          </p:nvSpPr>
          <p:spPr bwMode="auto">
            <a:xfrm flipH="1">
              <a:off x="2556582" y="1619637"/>
              <a:ext cx="2573018" cy="275622"/>
            </a:xfrm>
            <a:prstGeom prst="rightArrow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312543" y="1653936"/>
              <a:ext cx="9396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DHCP Discover</a:t>
              </a:r>
              <a:endParaRPr kumimoji="1" lang="ja-JP" altLang="en-US" sz="8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 flipH="1">
            <a:off x="2640671" y="1901632"/>
            <a:ext cx="1783767" cy="275622"/>
            <a:chOff x="2556582" y="1619637"/>
            <a:chExt cx="2573018" cy="275622"/>
          </a:xfrm>
        </p:grpSpPr>
        <p:sp>
          <p:nvSpPr>
            <p:cNvPr id="15" name="右矢印 14"/>
            <p:cNvSpPr/>
            <p:nvPr/>
          </p:nvSpPr>
          <p:spPr bwMode="auto">
            <a:xfrm flipH="1">
              <a:off x="2556582" y="1619637"/>
              <a:ext cx="2573018" cy="275622"/>
            </a:xfrm>
            <a:prstGeom prst="rightArrow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296356" y="1653936"/>
              <a:ext cx="10802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DHCP Offer</a:t>
              </a:r>
              <a:endParaRPr kumimoji="1" lang="ja-JP" altLang="en-US" sz="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80" y="2163991"/>
            <a:ext cx="1473193" cy="26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グループ化 17"/>
          <p:cNvGrpSpPr/>
          <p:nvPr/>
        </p:nvGrpSpPr>
        <p:grpSpPr>
          <a:xfrm rot="21011397">
            <a:off x="2613807" y="2524797"/>
            <a:ext cx="1858068" cy="275622"/>
            <a:chOff x="2556582" y="1619637"/>
            <a:chExt cx="2573018" cy="275622"/>
          </a:xfrm>
        </p:grpSpPr>
        <p:sp>
          <p:nvSpPr>
            <p:cNvPr id="19" name="右矢印 18"/>
            <p:cNvSpPr/>
            <p:nvPr/>
          </p:nvSpPr>
          <p:spPr bwMode="auto">
            <a:xfrm flipH="1">
              <a:off x="2556582" y="1619637"/>
              <a:ext cx="2573018" cy="275622"/>
            </a:xfrm>
            <a:prstGeom prst="rightArrow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082656" y="1653936"/>
              <a:ext cx="150769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/>
                <a:t>TFTP read request</a:t>
              </a:r>
              <a:endParaRPr kumimoji="1" lang="ja-JP" altLang="en-US" sz="8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03" y="2885618"/>
            <a:ext cx="1671965" cy="41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/>
          <p:nvPr/>
        </p:nvGrpSpPr>
        <p:grpSpPr>
          <a:xfrm rot="21011397" flipH="1">
            <a:off x="2650168" y="3360345"/>
            <a:ext cx="1912588" cy="275622"/>
            <a:chOff x="2556582" y="1619637"/>
            <a:chExt cx="2573018" cy="275622"/>
          </a:xfrm>
        </p:grpSpPr>
        <p:sp>
          <p:nvSpPr>
            <p:cNvPr id="24" name="右矢印 23"/>
            <p:cNvSpPr/>
            <p:nvPr/>
          </p:nvSpPr>
          <p:spPr bwMode="auto">
            <a:xfrm flipH="1">
              <a:off x="2556582" y="1619637"/>
              <a:ext cx="2573018" cy="275622"/>
            </a:xfrm>
            <a:prstGeom prst="rightArrow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34298" y="1653936"/>
              <a:ext cx="22044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/>
                <a:t>Down load “KX-HDV430x.cfg”</a:t>
              </a:r>
              <a:endParaRPr kumimoji="1" lang="ja-JP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7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979599" y="877340"/>
            <a:ext cx="7323539" cy="3075231"/>
            <a:chOff x="1464669" y="1195890"/>
            <a:chExt cx="5138570" cy="3589627"/>
          </a:xfrm>
        </p:grpSpPr>
        <p:sp>
          <p:nvSpPr>
            <p:cNvPr id="3" name="テキスト ボックス 1152"/>
            <p:cNvSpPr txBox="1">
              <a:spLocks noChangeArrowheads="1"/>
            </p:cNvSpPr>
            <p:nvPr/>
          </p:nvSpPr>
          <p:spPr bwMode="auto">
            <a:xfrm>
              <a:off x="2738915" y="2565790"/>
              <a:ext cx="820738" cy="287615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kern="0" dirty="0" smtClean="0">
                  <a:solidFill>
                    <a:srgbClr val="FFFF00"/>
                  </a:solidFill>
                  <a:latin typeface="+mn-lt"/>
                </a:rPr>
                <a:t>DSP-S</a:t>
              </a:r>
              <a:endParaRPr lang="ja-JP" altLang="en-US" sz="1000" b="1" kern="0" dirty="0">
                <a:solidFill>
                  <a:srgbClr val="FFFF00"/>
                </a:solidFill>
                <a:latin typeface="+mn-lt"/>
              </a:endParaRPr>
            </a:p>
          </p:txBody>
        </p:sp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826" y="1556368"/>
              <a:ext cx="1095836" cy="632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8688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464669" y="1195890"/>
              <a:ext cx="5138570" cy="2874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000" kern="0" dirty="0" smtClean="0">
                  <a:solidFill>
                    <a:schemeClr val="bg1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Expansion </a:t>
              </a:r>
              <a:r>
                <a:rPr kumimoji="0" lang="en-US" altLang="ja-JP" sz="1000" b="1" kern="0" dirty="0" smtClean="0">
                  <a:solidFill>
                    <a:schemeClr val="bg1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BOX  </a:t>
              </a:r>
              <a:r>
                <a:rPr lang="en-US" altLang="ja-JP" sz="1000" dirty="0" smtClean="0">
                  <a:solidFill>
                    <a:schemeClr val="bg1"/>
                  </a:solidFill>
                  <a:latin typeface="+mn-lt"/>
                  <a:ea typeface="HGP創英角ｺﾞｼｯｸUB" pitchFamily="50" charset="-128"/>
                </a:rPr>
                <a:t>(</a:t>
              </a:r>
              <a:r>
                <a:rPr lang="en-US" altLang="ja-JP" sz="1000" b="1" dirty="0" smtClean="0">
                  <a:solidFill>
                    <a:schemeClr val="bg1"/>
                  </a:solidFill>
                  <a:latin typeface="+mn-lt"/>
                  <a:ea typeface="HGP創英角ｺﾞｼｯｸUB" pitchFamily="50" charset="-128"/>
                </a:rPr>
                <a:t>KX-NS1000**G</a:t>
              </a:r>
              <a:r>
                <a:rPr lang="en-US" altLang="ja-JP" sz="1000" dirty="0" smtClean="0">
                  <a:solidFill>
                    <a:schemeClr val="bg1"/>
                  </a:solidFill>
                  <a:latin typeface="+mn-lt"/>
                  <a:ea typeface="HGP創英角ｺﾞｼｯｸUB" pitchFamily="50" charset="-128"/>
                </a:rPr>
                <a:t>)</a:t>
              </a:r>
              <a:endParaRPr kumimoji="0" lang="ja-JP" altLang="en-US" sz="1000" b="1" kern="0" dirty="0">
                <a:solidFill>
                  <a:schemeClr val="bg1"/>
                </a:solidFill>
                <a:latin typeface="+mn-lt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510464" y="2236081"/>
              <a:ext cx="3106911" cy="2876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altLang="ja-JP" sz="1000" dirty="0" smtClean="0">
                  <a:solidFill>
                    <a:srgbClr val="000000"/>
                  </a:solidFill>
                  <a:latin typeface="+mn-lt"/>
                </a:rPr>
                <a:t>Initial install items</a:t>
              </a:r>
              <a:endParaRPr lang="ja-JP" altLang="en-US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テキスト ボックス 1152"/>
            <p:cNvSpPr txBox="1">
              <a:spLocks noChangeArrowheads="1"/>
            </p:cNvSpPr>
            <p:nvPr/>
          </p:nvSpPr>
          <p:spPr bwMode="auto">
            <a:xfrm>
              <a:off x="3625092" y="2565790"/>
              <a:ext cx="1010378" cy="287615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kern="0" dirty="0" smtClean="0">
                  <a:solidFill>
                    <a:srgbClr val="FFFF00"/>
                  </a:solidFill>
                  <a:latin typeface="+mn-lt"/>
                </a:rPr>
                <a:t>STACK-M</a:t>
              </a:r>
              <a:endParaRPr lang="ja-JP" altLang="en-US" sz="1000" b="1" kern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592422" y="2580896"/>
              <a:ext cx="604269" cy="28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srgbClr val="000000"/>
                  </a:solidFill>
                  <a:latin typeface="+mn-lt"/>
                </a:rPr>
                <a:t>Hardware</a:t>
              </a:r>
              <a:endParaRPr lang="ja-JP" altLang="en-US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92422" y="2903681"/>
              <a:ext cx="879195" cy="28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srgbClr val="000000"/>
                  </a:solidFill>
                  <a:latin typeface="+mn-lt"/>
                </a:rPr>
                <a:t>Activation Key</a:t>
              </a:r>
              <a:endParaRPr lang="ja-JP" altLang="en-US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テキスト ボックス 1152"/>
            <p:cNvSpPr txBox="1">
              <a:spLocks noChangeArrowheads="1"/>
            </p:cNvSpPr>
            <p:nvPr/>
          </p:nvSpPr>
          <p:spPr bwMode="auto">
            <a:xfrm>
              <a:off x="2738915" y="2888575"/>
              <a:ext cx="820738" cy="28761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kern="0" dirty="0" smtClean="0">
                  <a:solidFill>
                    <a:srgbClr val="FFFF00"/>
                  </a:solidFill>
                  <a:latin typeface="+mn-lt"/>
                </a:rPr>
                <a:t>Router</a:t>
              </a:r>
              <a:endParaRPr lang="ja-JP" altLang="en-US" sz="1000" b="1" kern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3" name="テキスト ボックス 1152"/>
            <p:cNvSpPr txBox="1">
              <a:spLocks noChangeArrowheads="1"/>
            </p:cNvSpPr>
            <p:nvPr/>
          </p:nvSpPr>
          <p:spPr bwMode="auto">
            <a:xfrm>
              <a:off x="3625092" y="2888575"/>
              <a:ext cx="1010378" cy="28761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kern="0" dirty="0" smtClean="0">
                  <a:solidFill>
                    <a:srgbClr val="FFFF00"/>
                  </a:solidFill>
                  <a:latin typeface="+mn-lt"/>
                </a:rPr>
                <a:t>Expansion GW</a:t>
              </a:r>
              <a:endParaRPr lang="ja-JP" altLang="en-US" sz="1000" b="1" kern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582917" y="3949010"/>
              <a:ext cx="2646491" cy="28761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000" b="1" kern="0" dirty="0" smtClean="0">
                  <a:solidFill>
                    <a:prstClr val="black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New model Stacking-S card</a:t>
              </a:r>
              <a:endParaRPr kumimoji="0" lang="ja-JP" altLang="en-US" sz="1000" b="1" kern="0" dirty="0">
                <a:solidFill>
                  <a:prstClr val="black"/>
                </a:solidFill>
                <a:latin typeface="+mn-lt"/>
                <a:ea typeface="ＭＳ Ｐゴシック"/>
                <a:cs typeface="Arial" panose="020B0604020202020204" pitchFamily="34" charset="0"/>
              </a:endParaRPr>
            </a:p>
          </p:txBody>
        </p:sp>
        <p:pic>
          <p:nvPicPr>
            <p:cNvPr id="16" name="Picture 8" descr="http://i2000.ru/files/15562781375257941.jpg/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904" y="4111013"/>
              <a:ext cx="674504" cy="67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607748" y="4322366"/>
              <a:ext cx="2703315" cy="28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srgbClr val="000000"/>
                  </a:solidFill>
                  <a:latin typeface="+mn-lt"/>
                </a:rPr>
                <a:t>This model NS0132**G only for NS1000**G. </a:t>
              </a:r>
              <a:endParaRPr lang="ja-JP" altLang="en-US" sz="1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030410" y="3881286"/>
            <a:ext cx="6025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</a:rPr>
              <a:t>For details about supported optional service cards and Power Supply Units (PSUs</a:t>
            </a:r>
            <a:r>
              <a:rPr lang="en-US" altLang="ja-JP" sz="1000" dirty="0" smtClean="0">
                <a:solidFill>
                  <a:srgbClr val="FF0000"/>
                </a:solidFill>
              </a:rPr>
              <a:t>) with Legacy Gateways, </a:t>
            </a:r>
            <a:r>
              <a:rPr lang="en-US" altLang="ja-JP" sz="1000" dirty="0">
                <a:solidFill>
                  <a:srgbClr val="FF0000"/>
                </a:solidFill>
              </a:rPr>
              <a:t>refer to the </a:t>
            </a:r>
            <a:r>
              <a:rPr lang="en-US" altLang="ja-JP" sz="1000" dirty="0" smtClean="0">
                <a:solidFill>
                  <a:srgbClr val="FF0000"/>
                </a:solidFill>
              </a:rPr>
              <a:t>Installation Manual </a:t>
            </a:r>
            <a:r>
              <a:rPr lang="en-US" altLang="ja-JP" sz="1000" dirty="0">
                <a:solidFill>
                  <a:srgbClr val="FF0000"/>
                </a:solidFill>
              </a:rPr>
              <a:t>of the corresponding PBX.</a:t>
            </a:r>
            <a:endParaRPr lang="ja-JP" alt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13990" y="1173653"/>
            <a:ext cx="5620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This model is an expansion box only for </a:t>
            </a:r>
            <a:r>
              <a:rPr lang="en-US" altLang="ja-JP" sz="1000" dirty="0" smtClean="0"/>
              <a:t>KX-NSX series PBX. </a:t>
            </a:r>
            <a:r>
              <a:rPr lang="en-US" altLang="ja-JP" sz="1000" dirty="0"/>
              <a:t>Its functionality is </a:t>
            </a:r>
            <a:r>
              <a:rPr lang="en-US" altLang="ja-JP" sz="1000" dirty="0" smtClean="0"/>
              <a:t>the same </a:t>
            </a:r>
            <a:r>
              <a:rPr lang="en-US" altLang="ja-JP" sz="1000" dirty="0"/>
              <a:t>as a KX-NS1000 connected as an </a:t>
            </a:r>
            <a:r>
              <a:rPr lang="en-US" altLang="ja-JP" sz="1000" dirty="0" smtClean="0"/>
              <a:t>expansion gateway</a:t>
            </a:r>
            <a:r>
              <a:rPr lang="en-US" altLang="ja-JP" sz="1000" dirty="0"/>
              <a:t>. </a:t>
            </a:r>
            <a:endParaRPr lang="en-US" altLang="ja-JP" sz="1000" dirty="0" smtClean="0"/>
          </a:p>
          <a:p>
            <a:r>
              <a:rPr lang="en-US" altLang="ja-JP" sz="1000" dirty="0" smtClean="0"/>
              <a:t>The </a:t>
            </a:r>
            <a:r>
              <a:rPr lang="en-US" altLang="ja-JP" sz="1000" dirty="0"/>
              <a:t>"**" in "KX-NS1000**G" indicates </a:t>
            </a:r>
            <a:r>
              <a:rPr lang="en-US" altLang="ja-JP" sz="1000" dirty="0" smtClean="0"/>
              <a:t>the suffix </a:t>
            </a:r>
            <a:r>
              <a:rPr lang="en-US" altLang="ja-JP" sz="1000" dirty="0"/>
              <a:t>for each area (e.g., KX-NS1000NEG).</a:t>
            </a:r>
            <a:endParaRPr lang="ja-JP" altLang="en-US" sz="1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192023" y="2653028"/>
            <a:ext cx="68906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Physical cards that are supported by the KX-NS1000 PBX are </a:t>
            </a:r>
            <a:r>
              <a:rPr lang="en-US" altLang="ja-JP" sz="1000" dirty="0" smtClean="0"/>
              <a:t>also supported </a:t>
            </a:r>
            <a:r>
              <a:rPr lang="en-US" altLang="ja-JP" sz="1000" dirty="0"/>
              <a:t>by the NSX Expansion Box.</a:t>
            </a:r>
            <a:endParaRPr lang="ja-JP" altLang="en-US" sz="1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183858" y="2833937"/>
            <a:ext cx="6457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The NSX Expansion Box supports the same equipment as the KX-NSX </a:t>
            </a:r>
            <a:r>
              <a:rPr lang="en-US" altLang="ja-JP" sz="1000" dirty="0" smtClean="0"/>
              <a:t>series </a:t>
            </a:r>
            <a:r>
              <a:rPr lang="en-US" altLang="ja-JP" sz="1000" dirty="0"/>
              <a:t>PBX.</a:t>
            </a:r>
            <a:endParaRPr lang="ja-JP" altLang="en-US" sz="1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905037" y="3195640"/>
            <a:ext cx="145678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00" dirty="0" smtClean="0"/>
              <a:t>Compatible GW box</a:t>
            </a:r>
          </a:p>
          <a:p>
            <a:r>
              <a:rPr lang="en-US" altLang="ja-JP" sz="1000" dirty="0" smtClean="0"/>
              <a:t>• </a:t>
            </a:r>
            <a:r>
              <a:rPr lang="en-US" altLang="ja-JP" sz="1000" dirty="0"/>
              <a:t>KX-TDE600/620</a:t>
            </a:r>
          </a:p>
          <a:p>
            <a:r>
              <a:rPr lang="en-US" altLang="ja-JP" sz="1000" dirty="0"/>
              <a:t>• KX-TDA600/620</a:t>
            </a:r>
          </a:p>
          <a:p>
            <a:r>
              <a:rPr lang="en-US" altLang="ja-JP" sz="1000" dirty="0"/>
              <a:t>• KX-TDA100D</a:t>
            </a:r>
            <a:endParaRPr lang="ja-JP" altLang="en-US" sz="1000" dirty="0"/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3588" y="80000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HDV/TGP600 SIP-SRTP/-TLS related setting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692276" y="25026"/>
            <a:ext cx="7451725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>
              <a:buSzPct val="100000"/>
            </a:pPr>
            <a:r>
              <a:rPr lang="en-US" altLang="ja-JP" sz="2800" dirty="0">
                <a:solidFill>
                  <a:schemeClr val="bg1"/>
                </a:solidFill>
              </a:rPr>
              <a:t>3.</a:t>
            </a:r>
            <a:r>
              <a:rPr lang="fr-FR" altLang="ja-JP" sz="2800" dirty="0">
                <a:solidFill>
                  <a:schemeClr val="bg1"/>
                </a:solidFill>
              </a:rPr>
              <a:t> How to </a:t>
            </a:r>
            <a:r>
              <a:rPr lang="fr-FR" altLang="ja-JP" sz="2800" dirty="0" smtClean="0">
                <a:solidFill>
                  <a:schemeClr val="bg1"/>
                </a:solidFill>
              </a:rPr>
              <a:t>program </a:t>
            </a:r>
            <a:r>
              <a:rPr lang="fr-FR" altLang="ja-JP" sz="2400" dirty="0" smtClean="0">
                <a:solidFill>
                  <a:schemeClr val="bg1"/>
                </a:solidFill>
              </a:rPr>
              <a:t>–set by cfg file-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12632" y="1065749"/>
            <a:ext cx="602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The certification file, necessary setting on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ja-JP" sz="1000" dirty="0" smtClean="0">
                <a:solidFill>
                  <a:srgbClr val="FF0000"/>
                </a:solidFill>
              </a:rPr>
              <a:t> file need to be downloaded by DHCP option66.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</a:rPr>
              <a:t>Some of hidden parameter for “admin” right has to be set up by bellow method.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39925" y="1596770"/>
            <a:ext cx="343501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ja-JP" sz="800" dirty="0"/>
              <a:t># PCC Standard Format File # DO NOT CHANGE THIS LINE!</a:t>
            </a:r>
          </a:p>
          <a:p>
            <a:r>
              <a:rPr lang="en-US" altLang="ja-JP" sz="800" dirty="0"/>
              <a:t>SIP_TRANSPORT_1="2"</a:t>
            </a:r>
          </a:p>
          <a:p>
            <a:r>
              <a:rPr lang="en-US" altLang="ja-JP" sz="800" dirty="0"/>
              <a:t>SIP_TLS_MODE_1="1"</a:t>
            </a:r>
          </a:p>
          <a:p>
            <a:r>
              <a:rPr lang="en-US" altLang="ja-JP" sz="800" dirty="0"/>
              <a:t>SIP_RGSTR_PORT_1="5061"</a:t>
            </a:r>
          </a:p>
          <a:p>
            <a:r>
              <a:rPr lang="en-US" altLang="ja-JP" sz="800" dirty="0"/>
              <a:t>SIP_PRXY_PORT_1="5061"</a:t>
            </a:r>
          </a:p>
          <a:p>
            <a:r>
              <a:rPr lang="en-US" altLang="ja-JP" sz="800" dirty="0"/>
              <a:t>SIP_PRSNC_PORT_1="5061"</a:t>
            </a:r>
          </a:p>
          <a:p>
            <a:r>
              <a:rPr lang="en-US" altLang="ja-JP" sz="800" dirty="0"/>
              <a:t>SIP_OUTPROXY_PORT_1="5061"</a:t>
            </a:r>
          </a:p>
          <a:p>
            <a:r>
              <a:rPr lang="en-US" altLang="ja-JP" sz="800" dirty="0"/>
              <a:t>SIP_TLS_ROOT_CERT_PATH="</a:t>
            </a:r>
            <a:r>
              <a:rPr lang="en-US" altLang="ja-JP" sz="800" dirty="0" err="1"/>
              <a:t>tftp</a:t>
            </a:r>
            <a:r>
              <a:rPr lang="en-US" altLang="ja-JP" sz="800" dirty="0"/>
              <a:t>://192.168.0.210/</a:t>
            </a:r>
            <a:r>
              <a:rPr lang="en-US" altLang="ja-JP" sz="800" dirty="0" err="1"/>
              <a:t>Root_CERT.cfg</a:t>
            </a:r>
            <a:r>
              <a:rPr lang="en-US" altLang="ja-JP" sz="800" dirty="0"/>
              <a:t>"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002184" y="1407747"/>
            <a:ext cx="36212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SIP-TLS Command sample for KX-HDV***</a:t>
            </a:r>
            <a:r>
              <a:rPr lang="en-US" altLang="ja-JP" sz="800" dirty="0" err="1" smtClean="0"/>
              <a:t>x.cfg</a:t>
            </a:r>
            <a:endParaRPr lang="en-US" altLang="ja-JP" sz="800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4586057" y="1546072"/>
            <a:ext cx="3621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</a:rPr>
              <a:t>- CFG file name format is “KX-HDV***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x.cfg</a:t>
            </a:r>
            <a:r>
              <a:rPr lang="en-US" altLang="ja-JP" sz="800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  ***=430 in case HDV430</a:t>
            </a:r>
          </a:p>
          <a:p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- These example for “Line1”.</a:t>
            </a:r>
          </a:p>
          <a:p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sz="800" dirty="0" smtClean="0">
                <a:solidFill>
                  <a:srgbClr val="FF0000"/>
                </a:solidFill>
              </a:rPr>
              <a:t>- Certification file name for NSX is “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Root_CERT.cfg</a:t>
            </a:r>
            <a:r>
              <a:rPr lang="en-US" altLang="ja-JP" sz="800" dirty="0" smtClean="0">
                <a:solidFill>
                  <a:srgbClr val="FF0000"/>
                </a:solidFill>
              </a:rPr>
              <a:t>”</a:t>
            </a:r>
          </a:p>
          <a:p>
            <a:endParaRPr lang="en-US" altLang="ja-JP" sz="800" dirty="0" smtClean="0">
              <a:solidFill>
                <a:srgbClr val="FF0000"/>
              </a:solidFill>
            </a:endParaRPr>
          </a:p>
          <a:p>
            <a:r>
              <a:rPr lang="en-US" altLang="ja-JP" sz="800" dirty="0">
                <a:solidFill>
                  <a:srgbClr val="FF0000"/>
                </a:solidFill>
              </a:rPr>
              <a:t>- Certification file name for 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ExpGW</a:t>
            </a:r>
            <a:r>
              <a:rPr lang="en-US" altLang="ja-JP" sz="800" dirty="0" smtClean="0">
                <a:solidFill>
                  <a:srgbClr val="FF0000"/>
                </a:solidFill>
              </a:rPr>
              <a:t> </a:t>
            </a:r>
            <a:r>
              <a:rPr lang="en-US" altLang="ja-JP" sz="800" dirty="0">
                <a:solidFill>
                  <a:srgbClr val="FF0000"/>
                </a:solidFill>
              </a:rPr>
              <a:t>is “</a:t>
            </a:r>
            <a:r>
              <a:rPr lang="en-US" altLang="ja-JP" sz="800" dirty="0" err="1" smtClean="0">
                <a:solidFill>
                  <a:srgbClr val="FF0000"/>
                </a:solidFill>
              </a:rPr>
              <a:t>Root_CERT_EXPGW.cfg</a:t>
            </a:r>
            <a:r>
              <a:rPr lang="en-US" altLang="ja-JP" sz="800" dirty="0"/>
              <a:t>”</a:t>
            </a:r>
          </a:p>
          <a:p>
            <a:endParaRPr lang="en-US" altLang="ja-JP" sz="8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4681290" y="2895980"/>
            <a:ext cx="343501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ja-JP" sz="800" dirty="0"/>
              <a:t># PCC Standard Format File # DO NOT CHANGE THIS LINE!</a:t>
            </a:r>
          </a:p>
          <a:p>
            <a:r>
              <a:rPr lang="en-US" altLang="ja-JP" sz="800" dirty="0" smtClean="0"/>
              <a:t>SRTP_CONNECT_MODE_1=2</a:t>
            </a:r>
            <a:endParaRPr lang="ja-JP" altLang="ja-JP" sz="800" dirty="0"/>
          </a:p>
          <a:p>
            <a:r>
              <a:rPr lang="en-US" altLang="ja-JP" sz="800" dirty="0" smtClean="0"/>
              <a:t>SRTP_MIX_TRANSFER_ENABLE_1=Y</a:t>
            </a:r>
            <a:endParaRPr lang="en-US" altLang="ja-JP" sz="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643549" y="2706957"/>
            <a:ext cx="36212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SIP-SRTP Command sample for KX-HDV***</a:t>
            </a:r>
            <a:r>
              <a:rPr lang="en-US" altLang="ja-JP" sz="800" dirty="0" err="1" smtClean="0"/>
              <a:t>x.cfg</a:t>
            </a:r>
            <a:r>
              <a:rPr lang="en-US" altLang="ja-JP" sz="800" dirty="0" smtClean="0"/>
              <a:t> for 230/330/430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661170" y="3531436"/>
            <a:ext cx="343501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ja-JP" sz="800" dirty="0"/>
              <a:t># PCC Standard Format File # DO NOT CHANGE THIS LINE</a:t>
            </a:r>
            <a:r>
              <a:rPr lang="en-US" altLang="ja-JP" sz="800" dirty="0" smtClean="0"/>
              <a:t>!</a:t>
            </a:r>
            <a:endParaRPr lang="ja-JP" altLang="ja-JP" sz="800" dirty="0"/>
          </a:p>
          <a:p>
            <a:r>
              <a:rPr lang="en-US" altLang="ja-JP" sz="800" dirty="0" smtClean="0"/>
              <a:t>SRTP_MIX_TRANSFER_ENABLE_1=Y</a:t>
            </a:r>
            <a:endParaRPr lang="en-US" altLang="ja-JP" sz="8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623429" y="3368291"/>
            <a:ext cx="36212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SIP-SRTP Command sample for KX-HDV***</a:t>
            </a:r>
            <a:r>
              <a:rPr lang="en-US" altLang="ja-JP" sz="800" dirty="0" err="1" smtClean="0"/>
              <a:t>x.cfg</a:t>
            </a:r>
            <a:r>
              <a:rPr lang="en-US" altLang="ja-JP" sz="800" dirty="0" smtClean="0"/>
              <a:t> for 100/130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039925" y="2935424"/>
            <a:ext cx="343501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ja-JP" sz="800" dirty="0"/>
              <a:t># PCC Standard Format File # DO NOT CHANGE THIS LINE!</a:t>
            </a:r>
          </a:p>
          <a:p>
            <a:r>
              <a:rPr lang="en-US" altLang="ja-JP" sz="800" dirty="0" smtClean="0"/>
              <a:t>SIP_TLS_RANDOM_PORT=“N”</a:t>
            </a:r>
            <a:endParaRPr lang="en-US" altLang="ja-JP" sz="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002184" y="2746401"/>
            <a:ext cx="36212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HDV430 need below command for SIP-TLS </a:t>
            </a:r>
          </a:p>
        </p:txBody>
      </p:sp>
    </p:spTree>
    <p:extLst>
      <p:ext uri="{BB962C8B-B14F-4D97-AF65-F5344CB8AC3E}">
        <p14:creationId xmlns:p14="http://schemas.microsoft.com/office/powerpoint/2010/main" val="12491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1965082" y="1960961"/>
            <a:ext cx="477534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3700" dirty="0">
                <a:solidFill>
                  <a:srgbClr val="FFFFFF"/>
                </a:solidFill>
                <a:latin typeface="Arial" pitchFamily="34" charset="0"/>
              </a:rPr>
              <a:t>Thank you ! The END</a:t>
            </a:r>
          </a:p>
        </p:txBody>
      </p:sp>
    </p:spTree>
    <p:extLst>
      <p:ext uri="{BB962C8B-B14F-4D97-AF65-F5344CB8AC3E}">
        <p14:creationId xmlns:p14="http://schemas.microsoft.com/office/powerpoint/2010/main" val="4288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91630"/>
            <a:ext cx="9144000" cy="16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ja-JP" sz="3700" dirty="0" smtClean="0">
                <a:solidFill>
                  <a:srgbClr val="FFFFFF"/>
                </a:solidFill>
                <a:latin typeface="Arial" pitchFamily="34" charset="0"/>
              </a:rPr>
              <a:t>Appendix</a:t>
            </a:r>
            <a:endParaRPr lang="en-US" altLang="ja-JP" sz="37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 bwMode="auto">
          <a:xfrm>
            <a:off x="467543" y="1186501"/>
            <a:ext cx="7827959" cy="2578191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NS1000</a:t>
            </a:r>
          </a:p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Operation Mode Change to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Isolated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(It is not possible to firmware update by direct login in the normal mode)</a:t>
            </a: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Login to the target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dirty="0">
                <a:solidFill>
                  <a:srgbClr val="000000"/>
                </a:solidFill>
              </a:rPr>
              <a:t>Update the firmware of Expansion GW to NS </a:t>
            </a:r>
            <a:r>
              <a:rPr lang="en-US" altLang="ja-JP" sz="1600" dirty="0" smtClean="0">
                <a:solidFill>
                  <a:srgbClr val="000000"/>
                </a:solidFill>
              </a:rPr>
              <a:t>Ver.4.3xxxxx or later.</a:t>
            </a:r>
          </a:p>
          <a:p>
            <a:endParaRPr lang="en-US" altLang="ja-JP" sz="1600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ts val="0"/>
              </a:spcBef>
              <a:buNone/>
            </a:pPr>
            <a:r>
              <a:rPr lang="en-US" altLang="ja-JP" sz="1600" dirty="0" smtClean="0">
                <a:solidFill>
                  <a:srgbClr val="000000"/>
                </a:solidFill>
              </a:rPr>
              <a:t>4. Initialize </a:t>
            </a:r>
            <a:r>
              <a:rPr lang="en-US" altLang="ja-JP" sz="1600" dirty="0">
                <a:solidFill>
                  <a:srgbClr val="000000"/>
                </a:solidFill>
              </a:rPr>
              <a:t>and Easy Setup the </a:t>
            </a:r>
            <a:r>
              <a:rPr lang="en-US" altLang="ja-JP" sz="1600" dirty="0" smtClean="0">
                <a:solidFill>
                  <a:srgbClr val="000000"/>
                </a:solidFill>
              </a:rPr>
              <a:t>NS.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sz="1600" dirty="0">
                <a:solidFill>
                  <a:srgbClr val="000000"/>
                </a:solidFill>
              </a:rPr>
              <a:t>     </a:t>
            </a:r>
            <a:r>
              <a:rPr lang="en-US" altLang="ja-JP" sz="1600" dirty="0" smtClean="0">
                <a:solidFill>
                  <a:srgbClr val="FF0000"/>
                </a:solidFill>
              </a:rPr>
              <a:t>At </a:t>
            </a:r>
            <a:r>
              <a:rPr lang="en-US" altLang="ja-JP" sz="1600" dirty="0">
                <a:solidFill>
                  <a:srgbClr val="FF0000"/>
                </a:solidFill>
              </a:rPr>
              <a:t>this time the </a:t>
            </a:r>
            <a:r>
              <a:rPr lang="en-US" altLang="ja-JP" sz="1600" dirty="0" smtClean="0">
                <a:solidFill>
                  <a:srgbClr val="FF0000"/>
                </a:solidFill>
              </a:rPr>
              <a:t>MPRID </a:t>
            </a:r>
            <a:r>
              <a:rPr lang="en-US" altLang="ja-JP" sz="1600" dirty="0">
                <a:solidFill>
                  <a:srgbClr val="FF0000"/>
                </a:solidFill>
              </a:rPr>
              <a:t>will be </a:t>
            </a:r>
            <a:r>
              <a:rPr lang="en-US" altLang="ja-JP" sz="1600" dirty="0" smtClean="0">
                <a:solidFill>
                  <a:srgbClr val="FF0000"/>
                </a:solidFill>
              </a:rPr>
              <a:t>changed to the MPRID of original NS. </a:t>
            </a:r>
            <a:endParaRPr lang="en-US" altLang="ja-JP" sz="1600" dirty="0">
              <a:solidFill>
                <a:srgbClr val="FF0000"/>
              </a:solidFill>
            </a:endParaRPr>
          </a:p>
          <a:p>
            <a:endParaRPr lang="en-US" altLang="ja-JP" sz="1600" dirty="0">
              <a:solidFill>
                <a:srgbClr val="000000"/>
              </a:solidFill>
            </a:endParaRPr>
          </a:p>
          <a:p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5634" y="82356"/>
            <a:ext cx="7428366" cy="3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Appendix </a:t>
            </a:r>
            <a:r>
              <a:rPr lang="en-US" altLang="ja-JP" sz="20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 How to rollback from Expansion GW to NS</a:t>
            </a:r>
            <a:endParaRPr lang="en-US" altLang="ja-JP" sz="20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912" y="879261"/>
            <a:ext cx="7349705" cy="313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NS3/5/7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 Operation Mode Change to Simplified Isolated mode.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(It is not possible to firmware update by direct login in the normal mode)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2. Login to the target site.</a:t>
            </a:r>
          </a:p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3. Change SYSTEM INITIALAIZE SW to “INITIALIZE”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ja-JP" dirty="0">
                <a:solidFill>
                  <a:srgbClr val="000000"/>
                </a:solidFill>
              </a:rPr>
              <a:t>Update the firmware of Expansion GW to NS Ver.4.3xxxxx or </a:t>
            </a:r>
            <a:r>
              <a:rPr lang="en-US" altLang="ja-JP" dirty="0" smtClean="0">
                <a:solidFill>
                  <a:srgbClr val="000000"/>
                </a:solidFill>
              </a:rPr>
              <a:t>later by Web MC.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(Upload firmware, Apply it and Execute)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pPr eaLnBrk="0" hangingPunct="0">
              <a:spcBef>
                <a:spcPts val="0"/>
              </a:spcBef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5. When PBX MODE LED Off and STATUS LED show rapid GREEN flash then c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hange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SYSTEM INITIALAIZE SW to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“NORMAL”.</a:t>
            </a:r>
            <a:endParaRPr lang="en-US" altLang="ja-JP" dirty="0">
              <a:solidFill>
                <a:srgbClr val="000000"/>
              </a:solidFill>
            </a:endParaRPr>
          </a:p>
          <a:p>
            <a:pPr eaLnBrk="0" hangingPunct="0">
              <a:spcBef>
                <a:spcPct val="10000"/>
              </a:spcBef>
              <a:buNone/>
            </a:pPr>
            <a:r>
              <a:rPr lang="en-US" altLang="ja-JP" dirty="0">
                <a:solidFill>
                  <a:srgbClr val="000000"/>
                </a:solidFill>
              </a:rPr>
              <a:t>     </a:t>
            </a:r>
            <a:r>
              <a:rPr lang="en-US" altLang="ja-JP" dirty="0">
                <a:solidFill>
                  <a:srgbClr val="FF0000"/>
                </a:solidFill>
              </a:rPr>
              <a:t>At this time the MPRID will be changed to the MPRID of original NS.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15634" y="82356"/>
            <a:ext cx="7428366" cy="3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Appendix </a:t>
            </a:r>
            <a:r>
              <a:rPr lang="en-US" altLang="ja-JP" sz="20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 How to rollback from Expansion GW to NS</a:t>
            </a:r>
            <a:endParaRPr lang="en-US" altLang="ja-JP" sz="20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5634" y="82356"/>
            <a:ext cx="7428366" cy="3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Appendix </a:t>
            </a:r>
            <a:r>
              <a:rPr lang="en-US" altLang="ja-JP" sz="2000" i="0" dirty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 How to check KA packet between </a:t>
            </a:r>
            <a:r>
              <a:rPr lang="en-US" altLang="ja-JP" sz="2000" i="0" dirty="0" err="1" smtClean="0">
                <a:solidFill>
                  <a:schemeClr val="bg1"/>
                </a:solidFill>
                <a:latin typeface="Arial" pitchFamily="34" charset="0"/>
              </a:rPr>
              <a:t>Pri</a:t>
            </a: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-Sec?</a:t>
            </a:r>
            <a:endParaRPr lang="en-US" altLang="ja-JP" sz="20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1" y="1226517"/>
            <a:ext cx="3231345" cy="2880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テキスト ボックス 9"/>
          <p:cNvSpPr txBox="1"/>
          <p:nvPr/>
        </p:nvSpPr>
        <p:spPr>
          <a:xfrm>
            <a:off x="964202" y="2226717"/>
            <a:ext cx="3437255" cy="535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Keep Alive from Pri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9b to 68 describe Pri’s MPR-ID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Next to 68 show 00 which means this is Pri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Then next to 00 show ver name which is 002.03045 in this case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 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1" y="829512"/>
            <a:ext cx="3158223" cy="319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図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13" y="1187338"/>
            <a:ext cx="3225969" cy="3010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テキスト ボックス 10"/>
          <p:cNvSpPr txBox="1"/>
          <p:nvPr/>
        </p:nvSpPr>
        <p:spPr>
          <a:xfrm>
            <a:off x="4759813" y="2234456"/>
            <a:ext cx="3437255" cy="58881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Keep Alive from Sec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8c to 59 describe Sec’s MPR-ID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Next to 59 show 01 which means this is Sec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Then next to 01 show ver name which is 002.03045 in this case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ea typeface="ＭＳ ゴシック"/>
                <a:cs typeface="ＭＳ Ｐゴシック"/>
              </a:rPr>
              <a:t> </a:t>
            </a:r>
            <a:endParaRPr lang="ja-JP" sz="800">
              <a:solidFill>
                <a:srgbClr val="FF0000"/>
              </a:solidFill>
              <a:effectLst/>
              <a:cs typeface="ＭＳ Ｐゴシック"/>
            </a:endParaRPr>
          </a:p>
        </p:txBody>
      </p:sp>
      <p:pic>
        <p:nvPicPr>
          <p:cNvPr id="8" name="図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13" y="833300"/>
            <a:ext cx="2908748" cy="325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左大かっこ 8"/>
          <p:cNvSpPr/>
          <p:nvPr/>
        </p:nvSpPr>
        <p:spPr>
          <a:xfrm>
            <a:off x="3050156" y="3428100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左大かっこ 9"/>
          <p:cNvSpPr/>
          <p:nvPr/>
        </p:nvSpPr>
        <p:spPr>
          <a:xfrm>
            <a:off x="1994916" y="3502866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左大かっこ 10"/>
          <p:cNvSpPr/>
          <p:nvPr/>
        </p:nvSpPr>
        <p:spPr>
          <a:xfrm>
            <a:off x="2155942" y="3508624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左大かっこ 11"/>
          <p:cNvSpPr/>
          <p:nvPr/>
        </p:nvSpPr>
        <p:spPr>
          <a:xfrm>
            <a:off x="6960856" y="3520653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3" name="左大かっこ 12"/>
          <p:cNvSpPr/>
          <p:nvPr/>
        </p:nvSpPr>
        <p:spPr>
          <a:xfrm>
            <a:off x="5888306" y="3587328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左大かっこ 13"/>
          <p:cNvSpPr/>
          <p:nvPr/>
        </p:nvSpPr>
        <p:spPr>
          <a:xfrm>
            <a:off x="6066584" y="3584460"/>
            <a:ext cx="76200" cy="133350"/>
          </a:xfrm>
          <a:prstGeom prst="leftBracket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64202" y="614437"/>
            <a:ext cx="4114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</a:rPr>
              <a:t>Keep Alive packet is send from actual IP of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Pri</a:t>
            </a:r>
            <a:r>
              <a:rPr lang="en-US" altLang="ja-JP" sz="1000" dirty="0" smtClean="0">
                <a:solidFill>
                  <a:srgbClr val="FF0000"/>
                </a:solidFill>
              </a:rPr>
              <a:t>/Sec to 239.0.0.1.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33826" y="3873867"/>
            <a:ext cx="411481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</a:rPr>
              <a:t>M</a:t>
            </a:r>
            <a:r>
              <a:rPr lang="en-US" altLang="ja-JP" sz="1000" dirty="0" smtClean="0">
                <a:solidFill>
                  <a:srgbClr val="FF0000"/>
                </a:solidFill>
              </a:rPr>
              <a:t>PR-ID setting has to be exact match. Otherwise you will see</a:t>
            </a:r>
          </a:p>
          <a:p>
            <a:r>
              <a:rPr lang="en-US" altLang="ja-JP" sz="1000" dirty="0" err="1" smtClean="0">
                <a:solidFill>
                  <a:srgbClr val="FF0000"/>
                </a:solidFill>
              </a:rPr>
              <a:t>Pri</a:t>
            </a:r>
            <a:r>
              <a:rPr lang="en-US" altLang="ja-JP" sz="1000" dirty="0" smtClean="0">
                <a:solidFill>
                  <a:srgbClr val="FF0000"/>
                </a:solidFill>
              </a:rPr>
              <a:t>/Act and Sec/Act situation in fact.</a:t>
            </a:r>
          </a:p>
        </p:txBody>
      </p:sp>
    </p:spTree>
    <p:extLst>
      <p:ext uri="{BB962C8B-B14F-4D97-AF65-F5344CB8AC3E}">
        <p14:creationId xmlns:p14="http://schemas.microsoft.com/office/powerpoint/2010/main" val="1701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3672"/>
              </p:ext>
            </p:extLst>
          </p:nvPr>
        </p:nvGraphicFramePr>
        <p:xfrm>
          <a:off x="1319842" y="1233575"/>
          <a:ext cx="5296617" cy="257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848"/>
                <a:gridCol w="1397923"/>
                <a:gridCol w="1397923"/>
                <a:gridCol w="1397923"/>
              </a:tblGrid>
              <a:tr h="626294"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DSP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　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 #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ＭＳ Ｐゴシック"/>
                        </a:rPr>
                        <a:t>Start Port #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ＭＳ Ｐゴシック"/>
                        </a:rPr>
                        <a:t>End Port #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rowSpan="3"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Primary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#1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21000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22023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#2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22024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23047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#3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23048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24071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rowSpan="3"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Secondary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#1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24072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25095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#2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25096</a:t>
                      </a:r>
                      <a:endParaRPr lang="ja-JP" sz="120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26119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#3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26120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 latinLnBrk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27145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15634" y="82356"/>
            <a:ext cx="7428366" cy="3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62" tIns="30579" rIns="30579" bIns="30579" anchor="ctr">
            <a:spAutoFit/>
          </a:bodyPr>
          <a:lstStyle>
            <a:lvl1pPr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000" i="0" dirty="0" smtClean="0">
                <a:solidFill>
                  <a:schemeClr val="bg1"/>
                </a:solidFill>
                <a:latin typeface="Arial" pitchFamily="34" charset="0"/>
              </a:rPr>
              <a:t>Appendix – DSP port number for SIP-GW and MRG?</a:t>
            </a:r>
            <a:endParaRPr lang="en-US" altLang="ja-JP" sz="20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63588" y="894889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These port number is differ from NS series.</a:t>
            </a:r>
          </a:p>
        </p:txBody>
      </p:sp>
    </p:spTree>
    <p:extLst>
      <p:ext uri="{BB962C8B-B14F-4D97-AF65-F5344CB8AC3E}">
        <p14:creationId xmlns:p14="http://schemas.microsoft.com/office/powerpoint/2010/main" val="3740218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97641" y="629738"/>
            <a:ext cx="43268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200" dirty="0" smtClean="0"/>
              <a:t>6.2_NSX1000_2000_Networking_Rev1.0_8Jan2016.pptx</a:t>
            </a:r>
          </a:p>
          <a:p>
            <a:pPr eaLnBrk="1" hangingPunct="1"/>
            <a:r>
              <a:rPr kumimoji="0" lang="en-US" altLang="ja-JP" sz="1200" dirty="0" smtClean="0"/>
              <a:t>  </a:t>
            </a:r>
            <a:r>
              <a:rPr kumimoji="0" lang="en-US" altLang="ja-JP" sz="1200" b="1" dirty="0"/>
              <a:t>-</a:t>
            </a:r>
            <a:r>
              <a:rPr kumimoji="0" lang="ja-JP" altLang="en-US" sz="1200" b="1" dirty="0"/>
              <a:t> </a:t>
            </a:r>
            <a:r>
              <a:rPr kumimoji="0" lang="en-US" altLang="ja-JP" sz="1200" dirty="0" smtClean="0"/>
              <a:t>1</a:t>
            </a:r>
            <a:r>
              <a:rPr kumimoji="0" lang="en-US" altLang="ja-JP" sz="1200" baseline="30000" dirty="0" smtClean="0"/>
              <a:t>st</a:t>
            </a:r>
            <a:r>
              <a:rPr kumimoji="0" lang="en-US" altLang="ja-JP" sz="1200" dirty="0" smtClean="0"/>
              <a:t> release</a:t>
            </a:r>
          </a:p>
          <a:p>
            <a:pPr eaLnBrk="1" hangingPunct="1"/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6.2_NSX1000_2000_Networking_Rev2.0_19Apr2016.pptx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dirty="0"/>
              <a:t>  -</a:t>
            </a:r>
            <a:r>
              <a:rPr kumimoji="0" lang="ja-JP" altLang="en-US" sz="1200" dirty="0"/>
              <a:t> </a:t>
            </a:r>
            <a:r>
              <a:rPr kumimoji="0" lang="en-US" altLang="ja-JP" sz="1200" dirty="0" smtClean="0"/>
              <a:t>2</a:t>
            </a:r>
            <a:r>
              <a:rPr kumimoji="0" lang="en-US" altLang="ja-JP" sz="1200" baseline="30000" dirty="0" smtClean="0"/>
              <a:t>nd</a:t>
            </a:r>
            <a:r>
              <a:rPr kumimoji="0" lang="en-US" altLang="ja-JP" sz="1200" dirty="0" smtClean="0"/>
              <a:t> release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    include V2 features</a:t>
            </a:r>
          </a:p>
          <a:p>
            <a:pPr eaLnBrk="1" hangingPunct="1"/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6.2_NSX1000_2000_Networking_Rev2.1_17May2016.pptx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  </a:t>
            </a:r>
            <a:r>
              <a:rPr kumimoji="0" lang="en-US" altLang="ja-JP" sz="1200" dirty="0"/>
              <a:t>-</a:t>
            </a:r>
            <a:r>
              <a:rPr kumimoji="0" lang="ja-JP" altLang="en-US" sz="1200" dirty="0"/>
              <a:t> </a:t>
            </a:r>
            <a:r>
              <a:rPr kumimoji="0" lang="en-US" altLang="ja-JP" sz="1200" dirty="0"/>
              <a:t>Add description to Slide 21</a:t>
            </a:r>
            <a:br>
              <a:rPr kumimoji="0" lang="en-US" altLang="ja-JP" sz="1200" dirty="0"/>
            </a:br>
            <a:r>
              <a:rPr kumimoji="0" lang="en-US" altLang="ja-JP" sz="1200" dirty="0"/>
              <a:t>  </a:t>
            </a:r>
            <a:r>
              <a:rPr kumimoji="0" lang="en-US" altLang="ja-JP" sz="1200" dirty="0" smtClean="0"/>
              <a:t>-</a:t>
            </a:r>
            <a:r>
              <a:rPr kumimoji="0" lang="ja-JP" altLang="en-US" sz="1200" dirty="0" smtClean="0"/>
              <a:t> </a:t>
            </a:r>
            <a:r>
              <a:rPr kumimoji="0" lang="en-US" altLang="ja-JP" sz="1200" dirty="0"/>
              <a:t>Add description to Slide </a:t>
            </a:r>
            <a:r>
              <a:rPr kumimoji="0" lang="en-US" altLang="ja-JP" sz="1200" dirty="0" smtClean="0"/>
              <a:t>28</a:t>
            </a:r>
          </a:p>
          <a:p>
            <a:pPr eaLnBrk="1" hangingPunct="1"/>
            <a:r>
              <a:rPr kumimoji="0" lang="en-US" altLang="ja-JP" sz="1200" dirty="0"/>
              <a:t> </a:t>
            </a:r>
            <a:r>
              <a:rPr kumimoji="0" lang="en-US" altLang="ja-JP" sz="1200" dirty="0" smtClean="0"/>
              <a:t> - Add description at Slide 40</a:t>
            </a:r>
          </a:p>
          <a:p>
            <a:pPr eaLnBrk="1" hangingPunct="1"/>
            <a:r>
              <a:rPr kumimoji="0" lang="en-US" altLang="ja-JP" sz="1200" dirty="0"/>
              <a:t> </a:t>
            </a:r>
            <a:r>
              <a:rPr kumimoji="0" lang="en-US" altLang="ja-JP" sz="1200" dirty="0" smtClean="0"/>
              <a:t> - Add Slide 54</a:t>
            </a:r>
          </a:p>
          <a:p>
            <a:pPr eaLnBrk="1" hangingPunct="1"/>
            <a:r>
              <a:rPr kumimoji="0" lang="en-US" altLang="ja-JP" sz="1200" dirty="0" smtClean="0"/>
              <a:t>  </a:t>
            </a:r>
            <a:r>
              <a:rPr kumimoji="0" lang="en-US" altLang="ja-JP" sz="1200" dirty="0"/>
              <a:t>-</a:t>
            </a:r>
            <a:r>
              <a:rPr kumimoji="0" lang="ja-JP" altLang="en-US" sz="1200" dirty="0"/>
              <a:t> </a:t>
            </a:r>
            <a:r>
              <a:rPr kumimoji="0" lang="en-US" altLang="ja-JP" sz="1200" dirty="0" smtClean="0"/>
              <a:t>Add description to Slide 55</a:t>
            </a:r>
          </a:p>
          <a:p>
            <a:pPr eaLnBrk="1" hangingPunct="1"/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6.2_NSX1000_2000_Networking_Rev2.2_1Sep2016.pptx</a:t>
            </a:r>
          </a:p>
          <a:p>
            <a:pPr eaLnBrk="1" hangingPunct="1"/>
            <a:r>
              <a:rPr kumimoji="0" lang="en-US" altLang="ja-JP" sz="1200" dirty="0"/>
              <a:t> </a:t>
            </a:r>
            <a:r>
              <a:rPr kumimoji="0" lang="en-US" altLang="ja-JP" sz="1200" dirty="0" smtClean="0"/>
              <a:t> </a:t>
            </a:r>
            <a:r>
              <a:rPr kumimoji="0" lang="en-US" altLang="ja-JP" sz="1200" dirty="0"/>
              <a:t>-</a:t>
            </a:r>
            <a:r>
              <a:rPr kumimoji="0" lang="ja-JP" altLang="en-US" sz="1200" dirty="0"/>
              <a:t> </a:t>
            </a:r>
            <a:r>
              <a:rPr kumimoji="0" lang="en-US" altLang="ja-JP" sz="1200" dirty="0" smtClean="0"/>
              <a:t>Add/Change </a:t>
            </a:r>
            <a:r>
              <a:rPr kumimoji="0" lang="en-US" altLang="ja-JP" sz="1200" dirty="0"/>
              <a:t>description to Slide </a:t>
            </a:r>
            <a:r>
              <a:rPr kumimoji="0" lang="en-US" altLang="ja-JP" sz="1200" dirty="0" smtClean="0"/>
              <a:t>19, 30, 32, 62</a:t>
            </a:r>
          </a:p>
          <a:p>
            <a:pPr eaLnBrk="1" hangingPunct="1"/>
            <a:r>
              <a:rPr kumimoji="0" lang="en-US" altLang="ja-JP" sz="1200" b="1" dirty="0"/>
              <a:t> </a:t>
            </a:r>
            <a:r>
              <a:rPr kumimoji="0" lang="en-US" altLang="ja-JP" sz="1200" b="1" dirty="0" smtClean="0"/>
              <a:t> - Add Slide 40-41,74-79, 83</a:t>
            </a:r>
          </a:p>
          <a:p>
            <a:pPr eaLnBrk="1" hangingPunct="1"/>
            <a:endParaRPr kumimoji="0" lang="en-US" altLang="ja-JP" sz="1200" dirty="0"/>
          </a:p>
          <a:p>
            <a:pPr eaLnBrk="1" hangingPunct="1"/>
            <a:r>
              <a:rPr kumimoji="0" lang="en-US" altLang="ja-JP" sz="1200" dirty="0" smtClean="0"/>
              <a:t>6.2_NSX1000_2000_Networking_Rev2.3_5Oct2016.pptx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b="1" dirty="0" smtClean="0"/>
              <a:t>  - Add Slide 85</a:t>
            </a:r>
            <a:endParaRPr kumimoji="0" lang="en-US" altLang="ja-JP" sz="1200" b="1" dirty="0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692275" y="25400"/>
            <a:ext cx="7451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</a:rPr>
              <a:t>Modification </a:t>
            </a:r>
          </a:p>
        </p:txBody>
      </p:sp>
    </p:spTree>
    <p:extLst>
      <p:ext uri="{BB962C8B-B14F-4D97-AF65-F5344CB8AC3E}">
        <p14:creationId xmlns:p14="http://schemas.microsoft.com/office/powerpoint/2010/main" val="867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97641" y="629738"/>
            <a:ext cx="4285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200" dirty="0" smtClean="0"/>
              <a:t>6.2_NSX1000_2000_Networking_Rev2.4_17Oct2016.pptx</a:t>
            </a:r>
            <a:endParaRPr kumimoji="0" lang="en-US" altLang="ja-JP" sz="1200" dirty="0"/>
          </a:p>
          <a:p>
            <a:pPr eaLnBrk="1" hangingPunct="1"/>
            <a:r>
              <a:rPr kumimoji="0" lang="en-US" altLang="ja-JP" sz="1200" b="1" dirty="0" smtClean="0"/>
              <a:t>  - Add Slide </a:t>
            </a:r>
            <a:r>
              <a:rPr kumimoji="0" lang="en-US" altLang="ja-JP" sz="1200" dirty="0" smtClean="0"/>
              <a:t>27 to describe IGMP</a:t>
            </a:r>
            <a:endParaRPr kumimoji="0" lang="en-US" altLang="ja-JP" sz="1200" b="1" dirty="0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692275" y="25400"/>
            <a:ext cx="7451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</a:rPr>
              <a:t>Modification </a:t>
            </a:r>
          </a:p>
        </p:txBody>
      </p:sp>
    </p:spTree>
    <p:extLst>
      <p:ext uri="{BB962C8B-B14F-4D97-AF65-F5344CB8AC3E}">
        <p14:creationId xmlns:p14="http://schemas.microsoft.com/office/powerpoint/2010/main" val="42909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5889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77" y="1419622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187624" y="1167594"/>
            <a:ext cx="4752528" cy="2170786"/>
            <a:chOff x="1187624" y="1167594"/>
            <a:chExt cx="4752528" cy="2170786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67594"/>
              <a:ext cx="4752528" cy="217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 bwMode="auto">
            <a:xfrm>
              <a:off x="3563888" y="3111810"/>
              <a:ext cx="2304256" cy="17246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 bwMode="auto">
          <a:xfrm>
            <a:off x="3344630" y="2226226"/>
            <a:ext cx="516488" cy="215444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</a:rPr>
              <a:t>Switch</a:t>
            </a:r>
            <a:endParaRPr kumimoji="1" lang="ja-JP" altLang="en-US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pic>
        <p:nvPicPr>
          <p:cNvPr id="12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04" y="1421758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622"/>
            <a:ext cx="1770089" cy="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943236" y="2956796"/>
            <a:ext cx="780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 smtClean="0">
                <a:latin typeface="+mn-lt"/>
              </a:rPr>
              <a:t>Automatic</a:t>
            </a:r>
            <a:r>
              <a:rPr lang="en-US" altLang="ja-JP" sz="1200" dirty="0" smtClean="0">
                <a:latin typeface="+mn-lt"/>
              </a:rPr>
              <a:t>ally </a:t>
            </a:r>
            <a:r>
              <a:rPr lang="ja-JP" altLang="ja-JP" sz="1200" dirty="0" smtClean="0">
                <a:latin typeface="+mn-lt"/>
              </a:rPr>
              <a:t>switch</a:t>
            </a:r>
            <a:r>
              <a:rPr lang="en-US" altLang="ja-JP" sz="1200" dirty="0" smtClean="0">
                <a:latin typeface="+mn-lt"/>
              </a:rPr>
              <a:t> to Secondary while</a:t>
            </a:r>
            <a:r>
              <a:rPr lang="ja-JP" altLang="ja-JP" sz="1200" dirty="0" smtClean="0">
                <a:latin typeface="+mn-lt"/>
              </a:rPr>
              <a:t> detect</a:t>
            </a:r>
            <a:r>
              <a:rPr lang="en-US" altLang="ja-JP" sz="1200" dirty="0" err="1" smtClean="0">
                <a:latin typeface="+mn-lt"/>
              </a:rPr>
              <a:t>ing</a:t>
            </a:r>
            <a:r>
              <a:rPr lang="ja-JP" altLang="ja-JP" sz="1200" dirty="0" smtClean="0">
                <a:latin typeface="+mn-lt"/>
              </a:rPr>
              <a:t> </a:t>
            </a:r>
            <a:r>
              <a:rPr lang="ja-JP" altLang="ja-JP" sz="1200" dirty="0">
                <a:latin typeface="+mn-lt"/>
              </a:rPr>
              <a:t>primary </a:t>
            </a:r>
            <a:r>
              <a:rPr lang="ja-JP" altLang="ja-JP" sz="1200" dirty="0" smtClean="0">
                <a:latin typeface="+mn-lt"/>
              </a:rPr>
              <a:t>failure</a:t>
            </a:r>
            <a:r>
              <a:rPr lang="en-US" altLang="ja-JP" sz="1200" dirty="0" smtClean="0">
                <a:latin typeface="+mn-lt"/>
              </a:rPr>
              <a:t>. This can be deployed by additional</a:t>
            </a:r>
          </a:p>
          <a:p>
            <a:r>
              <a:rPr lang="en-US" altLang="ja-JP" sz="1200" dirty="0" smtClean="0">
                <a:latin typeface="+mn-lt"/>
              </a:rPr>
              <a:t>LAN connection through “LAN3”</a:t>
            </a:r>
            <a:r>
              <a:rPr lang="en-US" altLang="ja-JP" sz="1200" dirty="0" smtClean="0"/>
              <a:t>.</a:t>
            </a:r>
            <a:endParaRPr lang="ja-JP" altLang="ja-JP" sz="1200" dirty="0">
              <a:latin typeface="+mn-lt"/>
            </a:endParaRPr>
          </a:p>
          <a:p>
            <a:r>
              <a:rPr lang="en-US" altLang="ja-JP" sz="1200" dirty="0" smtClean="0">
                <a:latin typeface="+mn-lt"/>
              </a:rPr>
              <a:t>System data is transferred periodically and while data has changed from Primary to Secondary. </a:t>
            </a:r>
            <a:endParaRPr lang="ja-JP" altLang="ja-JP" sz="1200" dirty="0">
              <a:latin typeface="+mn-lt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99592" y="699542"/>
            <a:ext cx="175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1+1 </a:t>
            </a:r>
            <a:r>
              <a:rPr lang="en-US" altLang="ja-JP" sz="1600" dirty="0" smtClean="0"/>
              <a:t>redundancy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52706" y="3827915"/>
            <a:ext cx="3965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Redundancy AK </a:t>
            </a:r>
            <a:r>
              <a:rPr lang="en-US" altLang="ja-JP" dirty="0">
                <a:solidFill>
                  <a:srgbClr val="FF0000"/>
                </a:solidFill>
              </a:rPr>
              <a:t>is </a:t>
            </a:r>
            <a:r>
              <a:rPr lang="en-US" altLang="ja-JP" dirty="0" smtClean="0">
                <a:solidFill>
                  <a:srgbClr val="FF0000"/>
                </a:solidFill>
              </a:rPr>
              <a:t>required on Primary only.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14889" y="2009455"/>
            <a:ext cx="5822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LAN1/2</a:t>
            </a:r>
            <a:endParaRPr kumimoji="1" lang="ja-JP" altLang="en-US" sz="9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01857" y="2006290"/>
            <a:ext cx="5822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LAN1/2</a:t>
            </a:r>
            <a:endParaRPr kumimoji="1" lang="ja-JP" altLang="en-US" sz="9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99298" y="1036147"/>
            <a:ext cx="48603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LAN3</a:t>
            </a:r>
            <a:endParaRPr kumimoji="1" lang="ja-JP" altLang="en-US" sz="900" dirty="0"/>
          </a:p>
        </p:txBody>
      </p:sp>
      <p:cxnSp>
        <p:nvCxnSpPr>
          <p:cNvPr id="9" name="直線矢印コネクタ 8"/>
          <p:cNvCxnSpPr/>
          <p:nvPr/>
        </p:nvCxnSpPr>
        <p:spPr bwMode="auto">
          <a:xfrm flipH="1">
            <a:off x="3399298" y="1260629"/>
            <a:ext cx="197414" cy="6892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正方形/長方形 20"/>
          <p:cNvSpPr/>
          <p:nvPr/>
        </p:nvSpPr>
        <p:spPr>
          <a:xfrm>
            <a:off x="952706" y="3613089"/>
            <a:ext cx="43460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The maximum length for a cable </a:t>
            </a:r>
            <a:r>
              <a:rPr lang="en-US" altLang="ja-JP" sz="1000" dirty="0" smtClean="0"/>
              <a:t>for LAN3 is </a:t>
            </a:r>
            <a:r>
              <a:rPr lang="en-US" altLang="ja-JP" sz="1000" dirty="0"/>
              <a:t>100 </a:t>
            </a:r>
            <a:r>
              <a:rPr lang="en-US" altLang="ja-JP" sz="1000" dirty="0" smtClean="0"/>
              <a:t>m ( Cat5e or higher )</a:t>
            </a:r>
            <a:endParaRPr lang="ja-JP" altLang="en-US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5374214" y="1072036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Following activation keys are required for </a:t>
            </a:r>
            <a:r>
              <a:rPr lang="en-US" altLang="ja-JP" sz="1000" dirty="0" smtClean="0"/>
              <a:t>the </a:t>
            </a:r>
            <a:r>
              <a:rPr lang="en-US" altLang="ja-JP" sz="1000" dirty="0"/>
              <a:t>secondary unit apart from </a:t>
            </a:r>
            <a:endParaRPr lang="en-US" altLang="ja-JP" sz="1000" dirty="0" smtClean="0"/>
          </a:p>
          <a:p>
            <a:r>
              <a:rPr lang="en-US" altLang="ja-JP" sz="1000" dirty="0" smtClean="0"/>
              <a:t>the </a:t>
            </a:r>
            <a:r>
              <a:rPr lang="en-US" altLang="ja-JP" sz="1000" dirty="0"/>
              <a:t>primary’s ones.</a:t>
            </a:r>
            <a:endParaRPr lang="ja-JP" altLang="ja-JP" sz="1000" dirty="0"/>
          </a:p>
          <a:p>
            <a:pPr lvl="0"/>
            <a:r>
              <a:rPr lang="en-US" altLang="ja-JP" sz="1000" dirty="0" smtClean="0"/>
              <a:t>1)System </a:t>
            </a:r>
            <a:r>
              <a:rPr lang="en-US" altLang="ja-JP" sz="1000" dirty="0"/>
              <a:t>Activation Key </a:t>
            </a:r>
            <a:endParaRPr lang="en-US" altLang="ja-JP" sz="1000" dirty="0" smtClean="0"/>
          </a:p>
          <a:p>
            <a:pPr lvl="0"/>
            <a:r>
              <a:rPr lang="en-US" altLang="ja-JP" sz="1000" dirty="0"/>
              <a:t> </a:t>
            </a:r>
            <a:r>
              <a:rPr lang="en-US" altLang="ja-JP" sz="1000" dirty="0" smtClean="0"/>
              <a:t>  (</a:t>
            </a:r>
            <a:r>
              <a:rPr lang="en-US" altLang="ja-JP" sz="1000" dirty="0"/>
              <a:t>KX-NSX101</a:t>
            </a:r>
            <a:r>
              <a:rPr lang="en-US" altLang="ja-JP" sz="1000" dirty="0" smtClean="0"/>
              <a:t>/ KX-NSX201)</a:t>
            </a:r>
            <a:r>
              <a:rPr lang="en-US" altLang="ja-JP" sz="1000" dirty="0" smtClean="0">
                <a:solidFill>
                  <a:srgbClr val="FF0000"/>
                </a:solidFill>
              </a:rPr>
              <a:t>[</a:t>
            </a:r>
            <a:r>
              <a:rPr lang="en-US" altLang="ja-JP" sz="1000" dirty="0">
                <a:solidFill>
                  <a:srgbClr val="FF0000"/>
                </a:solidFill>
              </a:rPr>
              <a:t>Mandatory]</a:t>
            </a:r>
            <a:endParaRPr lang="ja-JP" altLang="ja-JP" sz="1000" dirty="0">
              <a:solidFill>
                <a:srgbClr val="FF0000"/>
              </a:solidFill>
            </a:endParaRPr>
          </a:p>
          <a:p>
            <a:pPr lvl="0"/>
            <a:r>
              <a:rPr lang="en-US" altLang="ja-JP" sz="1000" dirty="0" smtClean="0"/>
              <a:t>2)Maintenance </a:t>
            </a:r>
            <a:r>
              <a:rPr lang="en-US" altLang="ja-JP" sz="1000" dirty="0"/>
              <a:t>annual </a:t>
            </a:r>
            <a:r>
              <a:rPr lang="en-US" altLang="ja-JP" sz="1000" dirty="0" smtClean="0"/>
              <a:t>Key</a:t>
            </a:r>
          </a:p>
          <a:p>
            <a:pPr lvl="0"/>
            <a:r>
              <a:rPr lang="en-US" altLang="ja-JP" sz="1000" dirty="0"/>
              <a:t> </a:t>
            </a:r>
            <a:r>
              <a:rPr lang="en-US" altLang="ja-JP" sz="1000" dirty="0" smtClean="0"/>
              <a:t>  (KX-NSX2201</a:t>
            </a:r>
            <a:r>
              <a:rPr lang="en-US" altLang="ja-JP" sz="1000" dirty="0"/>
              <a:t>) </a:t>
            </a:r>
            <a:r>
              <a:rPr lang="en-US" altLang="ja-JP" sz="1000" dirty="0">
                <a:solidFill>
                  <a:srgbClr val="FF0000"/>
                </a:solidFill>
              </a:rPr>
              <a:t>[Mandatory]</a:t>
            </a:r>
            <a:endParaRPr lang="ja-JP" altLang="ja-JP" sz="1000" dirty="0">
              <a:solidFill>
                <a:srgbClr val="FF0000"/>
              </a:solidFill>
            </a:endParaRPr>
          </a:p>
          <a:p>
            <a:pPr lvl="0"/>
            <a:r>
              <a:rPr lang="en-US" altLang="ja-JP" sz="1000" dirty="0" smtClean="0"/>
              <a:t>3)Remote </a:t>
            </a:r>
            <a:r>
              <a:rPr lang="en-US" altLang="ja-JP" sz="1000" dirty="0"/>
              <a:t>Maintenance</a:t>
            </a:r>
            <a:r>
              <a:rPr lang="ja-JP" altLang="ja-JP" sz="1000" dirty="0"/>
              <a:t>　</a:t>
            </a:r>
            <a:r>
              <a:rPr lang="en-US" altLang="ja-JP" sz="1000" dirty="0"/>
              <a:t>annual </a:t>
            </a:r>
            <a:endParaRPr lang="en-US" altLang="ja-JP" sz="1000" dirty="0" smtClean="0"/>
          </a:p>
          <a:p>
            <a:pPr lvl="0"/>
            <a:r>
              <a:rPr lang="en-US" altLang="ja-JP" sz="1000" dirty="0"/>
              <a:t> </a:t>
            </a:r>
            <a:r>
              <a:rPr lang="en-US" altLang="ja-JP" sz="1000" dirty="0" smtClean="0"/>
              <a:t>  Key(KX-NSX6211</a:t>
            </a:r>
            <a:r>
              <a:rPr lang="en-US" altLang="ja-JP" sz="1000" dirty="0"/>
              <a:t>) </a:t>
            </a:r>
            <a:r>
              <a:rPr lang="en-US" altLang="ja-JP" sz="1000" dirty="0" smtClean="0">
                <a:solidFill>
                  <a:srgbClr val="FF0000"/>
                </a:solidFill>
              </a:rPr>
              <a:t>[Strongly Recommended]</a:t>
            </a:r>
          </a:p>
          <a:p>
            <a:pPr lvl="0"/>
            <a:r>
              <a:rPr lang="en-US" altLang="ja-JP" sz="1000" dirty="0" smtClean="0">
                <a:solidFill>
                  <a:srgbClr val="FF0000"/>
                </a:solidFill>
              </a:rPr>
              <a:t>While Secondary NSX become active and if there is no Remote AK then </a:t>
            </a:r>
            <a:r>
              <a:rPr lang="en-US" altLang="ja-JP" sz="1000" dirty="0">
                <a:solidFill>
                  <a:srgbClr val="FF0000"/>
                </a:solidFill>
              </a:rPr>
              <a:t>Secondary </a:t>
            </a:r>
            <a:r>
              <a:rPr lang="en-US" altLang="ja-JP" sz="1000" dirty="0" smtClean="0">
                <a:solidFill>
                  <a:srgbClr val="FF0000"/>
                </a:solidFill>
              </a:rPr>
              <a:t>NSX can’t be accessible remotely. </a:t>
            </a:r>
            <a:endParaRPr lang="ja-JP" altLang="ja-JP" sz="1000" dirty="0">
              <a:solidFill>
                <a:srgbClr val="FF00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017200" y="4102271"/>
            <a:ext cx="5159023" cy="304109"/>
            <a:chOff x="795338" y="2300331"/>
            <a:chExt cx="7553325" cy="40476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38" y="2438400"/>
              <a:ext cx="75533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3" y="2300331"/>
              <a:ext cx="75342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正方形/長方形 22"/>
          <p:cNvSpPr/>
          <p:nvPr/>
        </p:nvSpPr>
        <p:spPr bwMode="auto">
          <a:xfrm>
            <a:off x="3174215" y="1958278"/>
            <a:ext cx="90164" cy="769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1733314" y="15466"/>
            <a:ext cx="6115050" cy="4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743" tIns="30368" rIns="30368" bIns="30368" anchor="ctr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FF"/>
                </a:solidFill>
                <a:latin typeface="Arial" pitchFamily="34" charset="0"/>
              </a:rPr>
              <a:t>1. Overview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05449" y="122137"/>
            <a:ext cx="325730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V2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64564</TotalTime>
  <Words>6030</Words>
  <Application>Microsoft Office PowerPoint</Application>
  <PresentationFormat>画面に合わせる (16:9)</PresentationFormat>
  <Paragraphs>1313</Paragraphs>
  <Slides>88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88</vt:i4>
      </vt:variant>
    </vt:vector>
  </HeadingPairs>
  <TitlesOfParts>
    <vt:vector size="94" baseType="lpstr">
      <vt:lpstr>17_デザインの設定</vt:lpstr>
      <vt:lpstr>18_デザインの設定</vt:lpstr>
      <vt:lpstr>19_デザインの設定</vt:lpstr>
      <vt:lpstr>20_デザインの設定</vt:lpstr>
      <vt:lpstr>21_デザインの設定</vt:lpstr>
      <vt:lpstr>22_デザインの設定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パナソニック株式会社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欧州会議の目的、アウトプットに関して</dc:title>
  <dc:creator>全社標準ＰＣ</dc:creator>
  <cp:lastModifiedBy>Mawatari Mar</cp:lastModifiedBy>
  <cp:revision>1081</cp:revision>
  <cp:lastPrinted>2015-03-12T01:35:36Z</cp:lastPrinted>
  <dcterms:created xsi:type="dcterms:W3CDTF">2011-06-24T00:24:07Z</dcterms:created>
  <dcterms:modified xsi:type="dcterms:W3CDTF">2016-10-17T06:36:11Z</dcterms:modified>
</cp:coreProperties>
</file>